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23.10.2017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p:wipe dir="r"/>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071546"/>
            <a:ext cx="6500858" cy="1285884"/>
          </a:xfrm>
        </p:spPr>
        <p:txBody>
          <a:bodyPr>
            <a:normAutofit fontScale="90000"/>
          </a:bodyPr>
          <a:lstStyle/>
          <a:p>
            <a:r>
              <a:rPr lang="en-US" dirty="0" err="1" smtClean="0"/>
              <a:t>Großer</a:t>
            </a:r>
            <a:r>
              <a:rPr lang="en-US" dirty="0" smtClean="0"/>
              <a:t> </a:t>
            </a:r>
            <a:r>
              <a:rPr lang="en-US" dirty="0" err="1" smtClean="0"/>
              <a:t>Gelehrte</a:t>
            </a:r>
            <a:r>
              <a:rPr lang="en-US" dirty="0" smtClean="0"/>
              <a:t> Otto </a:t>
            </a:r>
            <a:r>
              <a:rPr lang="en-US" dirty="0" err="1" smtClean="0"/>
              <a:t>Gan</a:t>
            </a:r>
            <a:endParaRPr lang="ru-RU" dirty="0"/>
          </a:p>
        </p:txBody>
      </p:sp>
      <p:pic>
        <p:nvPicPr>
          <p:cNvPr id="4" name="Рисунок 3" descr="Otto_Hahn_(Nobel).jpg"/>
          <p:cNvPicPr>
            <a:picLocks noChangeAspect="1"/>
          </p:cNvPicPr>
          <p:nvPr/>
        </p:nvPicPr>
        <p:blipFill>
          <a:blip r:embed="rId2"/>
          <a:stretch>
            <a:fillRect/>
          </a:stretch>
        </p:blipFill>
        <p:spPr>
          <a:xfrm>
            <a:off x="5790047" y="2114552"/>
            <a:ext cx="3353953" cy="4743448"/>
          </a:xfrm>
          <a:prstGeom prst="rect">
            <a:avLst/>
          </a:prstGeom>
        </p:spPr>
      </p:pic>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Die </a:t>
            </a:r>
            <a:r>
              <a:rPr lang="en-US" dirty="0" err="1" smtClean="0"/>
              <a:t>kurze</a:t>
            </a:r>
            <a:r>
              <a:rPr lang="en-US" dirty="0" smtClean="0"/>
              <a:t> </a:t>
            </a:r>
            <a:r>
              <a:rPr lang="en-US" dirty="0" err="1" smtClean="0"/>
              <a:t>Biografie</a:t>
            </a:r>
            <a:endParaRPr lang="ru-RU" dirty="0"/>
          </a:p>
        </p:txBody>
      </p:sp>
      <p:sp>
        <p:nvSpPr>
          <p:cNvPr id="3" name="Содержимое 2"/>
          <p:cNvSpPr>
            <a:spLocks noGrp="1"/>
          </p:cNvSpPr>
          <p:nvPr>
            <p:ph idx="1"/>
          </p:nvPr>
        </p:nvSpPr>
        <p:spPr/>
        <p:txBody>
          <a:bodyPr/>
          <a:lstStyle/>
          <a:p>
            <a:r>
              <a:rPr lang="de-DE" dirty="0" smtClean="0"/>
              <a:t>Otto </a:t>
            </a:r>
            <a:r>
              <a:rPr lang="de-DE" dirty="0" err="1" smtClean="0"/>
              <a:t>Gan</a:t>
            </a:r>
            <a:r>
              <a:rPr lang="de-DE" dirty="0" smtClean="0"/>
              <a:t> — der deutsche Chemiker, der Gelehrte-Neuerer auf dem Gebiet der Radiochemie, </a:t>
            </a:r>
            <a:r>
              <a:rPr lang="de-DE" dirty="0" smtClean="0"/>
              <a:t>das </a:t>
            </a:r>
            <a:r>
              <a:rPr lang="de-DE" dirty="0" smtClean="0"/>
              <a:t>Zerspalten des Urans. Hat den Nobelpreis in der Chemie für 1944 bekommen. Glenn </a:t>
            </a:r>
            <a:r>
              <a:rPr lang="de-DE" dirty="0" err="1" smtClean="0"/>
              <a:t>Siborg</a:t>
            </a:r>
            <a:r>
              <a:rPr lang="de-DE" dirty="0" smtClean="0"/>
              <a:t> hat es als "der Vater der nuklearen Chemie» genannt. Laut seiner Biografie, er war Protestant.</a:t>
            </a:r>
            <a:endParaRPr lang="ru-RU" dirty="0"/>
          </a:p>
        </p:txBody>
      </p:sp>
      <p:pic>
        <p:nvPicPr>
          <p:cNvPr id="4" name="Рисунок 3" descr="Nobel_Prize_Medal.jpg"/>
          <p:cNvPicPr>
            <a:picLocks noChangeAspect="1"/>
          </p:cNvPicPr>
          <p:nvPr/>
        </p:nvPicPr>
        <p:blipFill>
          <a:blip r:embed="rId2"/>
          <a:stretch>
            <a:fillRect/>
          </a:stretch>
        </p:blipFill>
        <p:spPr>
          <a:xfrm>
            <a:off x="4572000" y="4786322"/>
            <a:ext cx="4286248" cy="1894876"/>
          </a:xfrm>
          <a:prstGeom prst="rect">
            <a:avLst/>
          </a:prstGeom>
        </p:spPr>
      </p:pic>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Die </a:t>
            </a:r>
            <a:r>
              <a:rPr lang="en-US" dirty="0" err="1" smtClean="0"/>
              <a:t>wissenschaftliche</a:t>
            </a:r>
            <a:r>
              <a:rPr lang="en-US" dirty="0" smtClean="0"/>
              <a:t> </a:t>
            </a:r>
            <a:r>
              <a:rPr lang="en-US" dirty="0" err="1" smtClean="0"/>
              <a:t>Tätigkeit</a:t>
            </a:r>
            <a:endParaRPr lang="ru-RU" dirty="0"/>
          </a:p>
        </p:txBody>
      </p:sp>
      <p:sp>
        <p:nvSpPr>
          <p:cNvPr id="3" name="Содержимое 2"/>
          <p:cNvSpPr>
            <a:spLocks noGrp="1"/>
          </p:cNvSpPr>
          <p:nvPr>
            <p:ph idx="1"/>
          </p:nvPr>
        </p:nvSpPr>
        <p:spPr/>
        <p:txBody>
          <a:bodyPr>
            <a:normAutofit lnSpcReduction="10000"/>
          </a:bodyPr>
          <a:lstStyle/>
          <a:p>
            <a:r>
              <a:rPr lang="de-DE" dirty="0" smtClean="0"/>
              <a:t>In 1907 hat </a:t>
            </a:r>
            <a:r>
              <a:rPr lang="de-DE" dirty="0" err="1" smtClean="0"/>
              <a:t>Gan</a:t>
            </a:r>
            <a:r>
              <a:rPr lang="de-DE" dirty="0" smtClean="0"/>
              <a:t> in Berlin die Habilitationsarbeit geschützt und hat das Recht bekommen, als der Professor zu arbeiten. William </a:t>
            </a:r>
            <a:r>
              <a:rPr lang="de-DE" dirty="0" err="1" smtClean="0"/>
              <a:t>Ramsaj</a:t>
            </a:r>
            <a:r>
              <a:rPr lang="de-DE" dirty="0" smtClean="0"/>
              <a:t> hat Ghana angeboten, auf dem Gebiet der Chemie der Radioelemente zu arbeiten, und </a:t>
            </a:r>
            <a:r>
              <a:rPr lang="de-DE" dirty="0" err="1" smtClean="0"/>
              <a:t>Gan</a:t>
            </a:r>
            <a:r>
              <a:rPr lang="de-DE" dirty="0" smtClean="0"/>
              <a:t> hat zugestimmt</a:t>
            </a:r>
            <a:r>
              <a:rPr lang="de-DE" dirty="0" smtClean="0"/>
              <a:t>.</a:t>
            </a:r>
            <a:r>
              <a:rPr lang="ru-RU" dirty="0" smtClean="0"/>
              <a:t> </a:t>
            </a:r>
            <a:r>
              <a:rPr lang="de-DE" dirty="0" err="1" smtClean="0"/>
              <a:t>Gan</a:t>
            </a:r>
            <a:r>
              <a:rPr lang="de-DE" dirty="0" smtClean="0"/>
              <a:t> </a:t>
            </a:r>
            <a:r>
              <a:rPr lang="de-DE" dirty="0" smtClean="0"/>
              <a:t>hat sich für die Radiochemie ernst interessiert und, wünschend, das gründliche Wissen und die Fertigkeiten auf diesem neuen </a:t>
            </a:r>
            <a:r>
              <a:rPr lang="de-DE" dirty="0" err="1" smtClean="0"/>
              <a:t>hinreissenden</a:t>
            </a:r>
            <a:r>
              <a:rPr lang="de-DE" dirty="0" smtClean="0"/>
              <a:t> Gebiet zu bekommen, hat sich im Herbst 1905 zu kanadisches Montreal begeben. </a:t>
            </a:r>
            <a:endParaRPr lang="ru-RU" dirty="0"/>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952194"/>
          </a:xfrm>
        </p:spPr>
        <p:txBody>
          <a:bodyPr/>
          <a:lstStyle/>
          <a:p>
            <a:r>
              <a:rPr lang="de-DE" dirty="0" smtClean="0"/>
              <a:t>Im Sommer ist 1906 </a:t>
            </a:r>
            <a:r>
              <a:rPr lang="de-DE" dirty="0" err="1" smtClean="0"/>
              <a:t>Gan</a:t>
            </a:r>
            <a:r>
              <a:rPr lang="de-DE" dirty="0" smtClean="0"/>
              <a:t> zu Deutschland zurückgekehrt und wurde ein Mitarbeiter Emils Fischers an der Berliner Universität, wo ihm das eigene Labor mit der äußerst primitiven Apparatur gewährt war. Dort hat </a:t>
            </a:r>
            <a:r>
              <a:rPr lang="de-DE" dirty="0" err="1" smtClean="0"/>
              <a:t>Gan</a:t>
            </a:r>
            <a:r>
              <a:rPr lang="de-DE" dirty="0" smtClean="0"/>
              <a:t> das Zwischenprodukt des Zerfalles </a:t>
            </a:r>
            <a:r>
              <a:rPr lang="de-DE" dirty="0" smtClean="0"/>
              <a:t>zwischen</a:t>
            </a:r>
            <a:r>
              <a:rPr lang="ru-RU" dirty="0" smtClean="0"/>
              <a:t> </a:t>
            </a:r>
            <a:r>
              <a:rPr lang="en-US" dirty="0" smtClean="0"/>
              <a:t>Thorium</a:t>
            </a:r>
            <a:r>
              <a:rPr lang="de-DE" dirty="0" smtClean="0"/>
              <a:t> </a:t>
            </a:r>
            <a:r>
              <a:rPr lang="de-DE" dirty="0" smtClean="0"/>
              <a:t>und </a:t>
            </a:r>
            <a:r>
              <a:rPr lang="de-DE" dirty="0" smtClean="0"/>
              <a:t>Radiothorium </a:t>
            </a:r>
            <a:r>
              <a:rPr lang="de-DE" dirty="0" smtClean="0"/>
              <a:t>geöffnet und hat es </a:t>
            </a:r>
            <a:r>
              <a:rPr lang="de-DE" dirty="0" err="1" smtClean="0"/>
              <a:t>Mesenterium</a:t>
            </a:r>
            <a:r>
              <a:rPr lang="de-DE" dirty="0" smtClean="0"/>
              <a:t> genannt.</a:t>
            </a:r>
            <a:endParaRPr lang="ru-RU" dirty="0"/>
          </a:p>
        </p:txBody>
      </p:sp>
      <p:pic>
        <p:nvPicPr>
          <p:cNvPr id="4" name="Рисунок 3" descr="800px-CNO_Cycle.svg.png"/>
          <p:cNvPicPr>
            <a:picLocks noChangeAspect="1"/>
          </p:cNvPicPr>
          <p:nvPr/>
        </p:nvPicPr>
        <p:blipFill>
          <a:blip r:embed="rId2"/>
          <a:stretch>
            <a:fillRect/>
          </a:stretch>
        </p:blipFill>
        <p:spPr>
          <a:xfrm>
            <a:off x="4286248" y="3857628"/>
            <a:ext cx="3714752" cy="3000372"/>
          </a:xfrm>
          <a:prstGeom prst="rect">
            <a:avLst/>
          </a:prstGeom>
        </p:spPr>
      </p:pic>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de-DE" dirty="0" smtClean="0"/>
              <a:t>Die Anerkennung der Verdienste und der Belohnung</a:t>
            </a:r>
            <a:endParaRPr lang="ru-RU" dirty="0"/>
          </a:p>
        </p:txBody>
      </p:sp>
      <p:sp>
        <p:nvSpPr>
          <p:cNvPr id="3" name="Содержимое 2"/>
          <p:cNvSpPr>
            <a:spLocks noGrp="1"/>
          </p:cNvSpPr>
          <p:nvPr>
            <p:ph idx="1"/>
          </p:nvPr>
        </p:nvSpPr>
        <p:spPr/>
        <p:txBody>
          <a:bodyPr/>
          <a:lstStyle/>
          <a:p>
            <a:r>
              <a:rPr lang="de-DE" dirty="0" smtClean="0"/>
              <a:t>Ab Datum der Gründung in 1948 und bis 1960 war Otto </a:t>
            </a:r>
            <a:r>
              <a:rPr lang="de-DE" dirty="0" err="1" smtClean="0"/>
              <a:t>Gan</a:t>
            </a:r>
            <a:r>
              <a:rPr lang="de-DE" dirty="0" smtClean="0"/>
              <a:t> der erste Präsident der Gesellschaft </a:t>
            </a:r>
            <a:r>
              <a:rPr lang="de-DE" dirty="0" err="1" smtClean="0"/>
              <a:t>Maksa</a:t>
            </a:r>
            <a:r>
              <a:rPr lang="de-DE" dirty="0" smtClean="0"/>
              <a:t> </a:t>
            </a:r>
            <a:r>
              <a:rPr lang="de-DE" dirty="0" err="1" smtClean="0"/>
              <a:t>Planka</a:t>
            </a:r>
            <a:r>
              <a:rPr lang="de-DE" dirty="0" smtClean="0"/>
              <a:t>, dem es dank den Werken und der weltweiten Achtung vor Persönlichkeit Otto </a:t>
            </a:r>
            <a:r>
              <a:rPr lang="de-DE" dirty="0" err="1" smtClean="0"/>
              <a:t>Gana</a:t>
            </a:r>
            <a:r>
              <a:rPr lang="de-DE" dirty="0" smtClean="0"/>
              <a:t> gelang, die große Autorität allmählich zu erobern.</a:t>
            </a:r>
          </a:p>
          <a:p>
            <a:r>
              <a:rPr lang="de-DE" dirty="0" smtClean="0"/>
              <a:t>Otto </a:t>
            </a:r>
            <a:r>
              <a:rPr lang="de-DE" dirty="0" err="1" smtClean="0"/>
              <a:t>Gan</a:t>
            </a:r>
            <a:r>
              <a:rPr lang="de-DE" dirty="0" smtClean="0"/>
              <a:t> war ein ehrenvoller Bewohner der Städte Frankfurts am Main und Göttingen, sowie der föderalen Erde und der Stadt Berlins.</a:t>
            </a:r>
            <a:endParaRPr lang="ru-RU" dirty="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229600" cy="6023632"/>
          </a:xfrm>
        </p:spPr>
        <p:txBody>
          <a:bodyPr/>
          <a:lstStyle/>
          <a:p>
            <a:r>
              <a:rPr lang="de-DE" dirty="0" smtClean="0"/>
              <a:t>In seine Ehre waren die folgenden Belohnungen gegründet: der Preis Otto Ghana, die Medaille Otto </a:t>
            </a:r>
            <a:r>
              <a:rPr lang="de-DE" dirty="0" err="1" smtClean="0"/>
              <a:t>Gana</a:t>
            </a:r>
            <a:r>
              <a:rPr lang="de-DE" dirty="0" smtClean="0"/>
              <a:t>, die Medaille der Welt namens Otto </a:t>
            </a:r>
            <a:r>
              <a:rPr lang="de-DE" dirty="0" err="1" smtClean="0"/>
              <a:t>Gana</a:t>
            </a:r>
            <a:r>
              <a:rPr lang="de-DE" dirty="0" smtClean="0"/>
              <a:t> und die Belohnung Otto </a:t>
            </a:r>
            <a:r>
              <a:rPr lang="de-DE" dirty="0" err="1" smtClean="0"/>
              <a:t>Gana</a:t>
            </a:r>
            <a:r>
              <a:rPr lang="de-DE" dirty="0" smtClean="0"/>
              <a:t>. Otto </a:t>
            </a:r>
            <a:r>
              <a:rPr lang="de-DE" dirty="0" err="1" smtClean="0"/>
              <a:t>Gan</a:t>
            </a:r>
            <a:r>
              <a:rPr lang="de-DE" dirty="0" smtClean="0"/>
              <a:t> ist auf dem bekannten Mosaik «die Frankfurter Treppe» verewigt. In seine Ehre sind die Insel in der Antarktis, die Bibliothek namens Otto Ghana in Göttingen und das Institut der Chemie im Bestande von der Gesellschaft namens </a:t>
            </a:r>
            <a:r>
              <a:rPr lang="de-DE" dirty="0" err="1" smtClean="0"/>
              <a:t>Maksa</a:t>
            </a:r>
            <a:r>
              <a:rPr lang="de-DE" dirty="0" smtClean="0"/>
              <a:t> </a:t>
            </a:r>
            <a:r>
              <a:rPr lang="de-DE" dirty="0" err="1" smtClean="0"/>
              <a:t>Planka</a:t>
            </a:r>
            <a:r>
              <a:rPr lang="de-DE" dirty="0" smtClean="0"/>
              <a:t> in Mainz genannt.</a:t>
            </a:r>
            <a:endParaRPr lang="ru-RU" dirty="0"/>
          </a:p>
        </p:txBody>
      </p:sp>
      <p:pic>
        <p:nvPicPr>
          <p:cNvPr id="4" name="Рисунок 3" descr="18338_0x220.jpg"/>
          <p:cNvPicPr>
            <a:picLocks noChangeAspect="1"/>
          </p:cNvPicPr>
          <p:nvPr/>
        </p:nvPicPr>
        <p:blipFill>
          <a:blip r:embed="rId2"/>
          <a:stretch>
            <a:fillRect/>
          </a:stretch>
        </p:blipFill>
        <p:spPr>
          <a:xfrm>
            <a:off x="6500826" y="4914901"/>
            <a:ext cx="2152650" cy="1943099"/>
          </a:xfrm>
          <a:prstGeom prst="rect">
            <a:avLst/>
          </a:prstGeom>
        </p:spPr>
      </p:pic>
      <p:pic>
        <p:nvPicPr>
          <p:cNvPr id="5" name="Рисунок 4" descr="Otto_Hahn_Preis_1974 (1).jpg"/>
          <p:cNvPicPr>
            <a:picLocks noChangeAspect="1"/>
          </p:cNvPicPr>
          <p:nvPr/>
        </p:nvPicPr>
        <p:blipFill>
          <a:blip r:embed="rId3" cstate="print"/>
          <a:stretch>
            <a:fillRect/>
          </a:stretch>
        </p:blipFill>
        <p:spPr>
          <a:xfrm>
            <a:off x="1357290" y="5143512"/>
            <a:ext cx="3929090" cy="1464463"/>
          </a:xfrm>
          <a:prstGeom prst="rect">
            <a:avLst/>
          </a:prstGeom>
        </p:spPr>
      </p:pic>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42</TotalTime>
  <Words>342</Words>
  <PresentationFormat>Экран (4:3)</PresentationFormat>
  <Paragraphs>10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Апекс</vt:lpstr>
      <vt:lpstr>Großer Gelehrte Otto Gan</vt:lpstr>
      <vt:lpstr>Die kurze Biografie</vt:lpstr>
      <vt:lpstr>Die wissenschaftliche Tätigkeit</vt:lpstr>
      <vt:lpstr>Слайд 4</vt:lpstr>
      <vt:lpstr>Die Anerkennung der Verdienste und der Belohnung</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ВЕЛИКИЙ УЧЕНЫЙ Отто Ган</dc:title>
  <dc:creator>Денис</dc:creator>
  <cp:lastModifiedBy>Денис</cp:lastModifiedBy>
  <cp:revision>7</cp:revision>
  <dcterms:created xsi:type="dcterms:W3CDTF">2017-10-23T17:00:32Z</dcterms:created>
  <dcterms:modified xsi:type="dcterms:W3CDTF">2017-10-23T18:02:10Z</dcterms:modified>
</cp:coreProperties>
</file>