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61" r:id="rId7"/>
    <p:sldId id="264" r:id="rId8"/>
    <p:sldId id="265" r:id="rId9"/>
    <p:sldId id="260" r:id="rId10"/>
    <p:sldId id="266" r:id="rId11"/>
    <p:sldId id="267" r:id="rId12"/>
    <p:sldId id="259" r:id="rId13"/>
    <p:sldId id="268" r:id="rId14"/>
    <p:sldId id="270" r:id="rId15"/>
    <p:sldId id="269" r:id="rId16"/>
    <p:sldId id="271" r:id="rId17"/>
    <p:sldId id="273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4" r:id="rId29"/>
    <p:sldId id="293" r:id="rId30"/>
    <p:sldId id="292" r:id="rId31"/>
    <p:sldId id="299" r:id="rId32"/>
    <p:sldId id="300" r:id="rId33"/>
    <p:sldId id="295" r:id="rId34"/>
    <p:sldId id="296" r:id="rId35"/>
    <p:sldId id="298" r:id="rId36"/>
    <p:sldId id="297" r:id="rId37"/>
    <p:sldId id="301" r:id="rId3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62" d="100"/>
          <a:sy n="62" d="100"/>
        </p:scale>
        <p:origin x="-132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7823-E349-4F6B-9C66-3ED6E2EFFE79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094-5C93-4394-9527-B84FF5E5B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7823-E349-4F6B-9C66-3ED6E2EFFE79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094-5C93-4394-9527-B84FF5E5B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7823-E349-4F6B-9C66-3ED6E2EFFE79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094-5C93-4394-9527-B84FF5E5B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7823-E349-4F6B-9C66-3ED6E2EFFE79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094-5C93-4394-9527-B84FF5E5B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7823-E349-4F6B-9C66-3ED6E2EFFE79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094-5C93-4394-9527-B84FF5E5B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7823-E349-4F6B-9C66-3ED6E2EFFE79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094-5C93-4394-9527-B84FF5E5B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7823-E349-4F6B-9C66-3ED6E2EFFE79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094-5C93-4394-9527-B84FF5E5B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7823-E349-4F6B-9C66-3ED6E2EFFE79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094-5C93-4394-9527-B84FF5E5B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7823-E349-4F6B-9C66-3ED6E2EFFE79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094-5C93-4394-9527-B84FF5E5B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7823-E349-4F6B-9C66-3ED6E2EFFE79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094-5C93-4394-9527-B84FF5E5B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7823-E349-4F6B-9C66-3ED6E2EFFE79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4D094-5C93-4394-9527-B84FF5E5B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E7823-E349-4F6B-9C66-3ED6E2EFFE79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4D094-5C93-4394-9527-B84FF5E5B1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564904"/>
            <a:ext cx="8856984" cy="147002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Педагогическая  диагностика и мониторинг в ДОО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04664"/>
            <a:ext cx="2903984" cy="2177988"/>
          </a:xfrm>
          <a:prstGeom prst="rect">
            <a:avLst/>
          </a:prstGeom>
        </p:spPr>
      </p:pic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857620" y="4786322"/>
            <a:ext cx="5040312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20000"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ru-RU" dirty="0" err="1">
                <a:solidFill>
                  <a:schemeClr val="bg1"/>
                </a:solidFill>
              </a:rPr>
              <a:t>Марушенко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Любовь Юрьевна, </a:t>
            </a:r>
            <a:r>
              <a:rPr lang="ru-RU" dirty="0" err="1" smtClean="0">
                <a:solidFill>
                  <a:schemeClr val="bg1"/>
                </a:solidFill>
              </a:rPr>
              <a:t>и.о</a:t>
            </a:r>
            <a:r>
              <a:rPr lang="ru-RU" dirty="0" smtClean="0">
                <a:solidFill>
                  <a:schemeClr val="bg1"/>
                </a:solidFill>
              </a:rPr>
              <a:t>. зав</a:t>
            </a:r>
            <a:r>
              <a:rPr lang="ru-RU" dirty="0">
                <a:solidFill>
                  <a:schemeClr val="bg1"/>
                </a:solidFill>
              </a:rPr>
              <a:t>. кафедрой теории и методики дошкольного и начального общего </a:t>
            </a:r>
            <a:r>
              <a:rPr lang="ru-RU" dirty="0" smtClean="0">
                <a:solidFill>
                  <a:schemeClr val="bg1"/>
                </a:solidFill>
              </a:rPr>
              <a:t>образования, </a:t>
            </a:r>
            <a:r>
              <a:rPr lang="ru-RU" dirty="0" err="1" smtClean="0">
                <a:solidFill>
                  <a:schemeClr val="bg1"/>
                </a:solidFill>
              </a:rPr>
              <a:t>к.п.н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029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альтернативный процесс 4"/>
          <p:cNvSpPr/>
          <p:nvPr/>
        </p:nvSpPr>
        <p:spPr>
          <a:xfrm>
            <a:off x="539551" y="730532"/>
            <a:ext cx="7918927" cy="792088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индивидуального развития детей</a:t>
            </a:r>
          </a:p>
        </p:txBody>
      </p:sp>
      <p:sp>
        <p:nvSpPr>
          <p:cNvPr id="2" name="Стрелка вниз 1"/>
          <p:cNvSpPr/>
          <p:nvPr/>
        </p:nvSpPr>
        <p:spPr>
          <a:xfrm>
            <a:off x="2292350" y="1522413"/>
            <a:ext cx="468313" cy="5762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372225" y="1522413"/>
            <a:ext cx="484188" cy="5762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179388" y="2098675"/>
            <a:ext cx="5256212" cy="1152525"/>
          </a:xfrm>
          <a:prstGeom prst="flowChartAlternateProcess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800000"/>
                </a:solidFill>
              </a:rPr>
              <a:t>Педагогическая диагностика (мониторинг)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5435600" y="2098675"/>
            <a:ext cx="3529013" cy="1152525"/>
          </a:xfrm>
          <a:prstGeom prst="flowChartAlternateProcess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800000"/>
                </a:solidFill>
              </a:rPr>
              <a:t>Психологическая диагностика  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2308225" y="3251200"/>
            <a:ext cx="468313" cy="576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788150" y="3251200"/>
            <a:ext cx="484188" cy="576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932040" y="3827463"/>
            <a:ext cx="4042098" cy="2553865"/>
          </a:xfrm>
          <a:prstGeom prst="flowChartAlternateProcess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2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решения задач психологического сопровождения и проведения квалифицированной коррекции развития </a:t>
            </a:r>
            <a:r>
              <a:rPr lang="ru-RU" sz="24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детей.</a:t>
            </a:r>
            <a:endParaRPr lang="ru-RU" sz="2400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142875" y="3827463"/>
            <a:ext cx="4645149" cy="2553865"/>
          </a:xfrm>
          <a:prstGeom prst="flowChartAlternateProcess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2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решения следующих образовательных задач:</a:t>
            </a:r>
          </a:p>
          <a:p>
            <a:pPr marL="342900" indent="-342900" algn="just">
              <a:buFontTx/>
              <a:buAutoNum type="arabicParenR"/>
              <a:defRPr/>
            </a:pPr>
            <a:r>
              <a:rPr lang="ru-RU" sz="24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индивидуализации </a:t>
            </a:r>
            <a:r>
              <a:rPr lang="ru-RU" sz="2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образования;</a:t>
            </a:r>
          </a:p>
          <a:p>
            <a:pPr algn="just">
              <a:defRPr/>
            </a:pPr>
            <a:r>
              <a:rPr lang="ru-RU" sz="24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оптимизации </a:t>
            </a:r>
            <a:r>
              <a:rPr lang="ru-RU" sz="2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работы с группой детей.</a:t>
            </a:r>
          </a:p>
          <a:p>
            <a:pPr marL="342900" indent="-342900" algn="ctr">
              <a:buFontTx/>
              <a:buAutoNum type="arabicParenR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791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 animBg="1"/>
      <p:bldP spid="14" grpId="0" animBg="1"/>
      <p:bldP spid="8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2195513" y="1628775"/>
            <a:ext cx="4608512" cy="2133600"/>
          </a:xfrm>
          <a:prstGeom prst="triangle">
            <a:avLst/>
          </a:prstGeom>
          <a:solidFill>
            <a:srgbClr val="FFFF6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Дошкольный возраст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19250" y="3762375"/>
            <a:ext cx="5832475" cy="1250950"/>
          </a:xfrm>
          <a:prstGeom prst="roundRect">
            <a:avLst/>
          </a:prstGeom>
          <a:solidFill>
            <a:srgbClr val="FF9933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</a:rPr>
              <a:t>Ранний возраст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65200" y="5013325"/>
            <a:ext cx="7278688" cy="1287463"/>
          </a:xfrm>
          <a:prstGeom prst="roundRect">
            <a:avLst/>
          </a:prstGeom>
          <a:solidFill>
            <a:srgbClr val="92D05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336699"/>
                </a:solidFill>
              </a:rPr>
              <a:t>       </a:t>
            </a:r>
            <a:r>
              <a:rPr lang="ru-RU" sz="2800" b="1" dirty="0">
                <a:solidFill>
                  <a:srgbClr val="FF0000"/>
                </a:solidFill>
              </a:rPr>
              <a:t>Младенческий возраст</a:t>
            </a:r>
          </a:p>
        </p:txBody>
      </p:sp>
      <p:sp>
        <p:nvSpPr>
          <p:cNvPr id="14" name="Выноска-облако 13"/>
          <p:cNvSpPr/>
          <p:nvPr/>
        </p:nvSpPr>
        <p:spPr>
          <a:xfrm>
            <a:off x="2759075" y="567705"/>
            <a:ext cx="3468688" cy="1781175"/>
          </a:xfrm>
          <a:prstGeom prst="cloudCallout">
            <a:avLst>
              <a:gd name="adj1" fmla="val -17768"/>
              <a:gd name="adj2" fmla="val 64888"/>
            </a:avLst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</a:rPr>
              <a:t>Целевые ориентиры</a:t>
            </a:r>
          </a:p>
        </p:txBody>
      </p:sp>
      <p:pic>
        <p:nvPicPr>
          <p:cNvPr id="2052" name="Picture 4" descr="C:\Users\msi\Downloads\чита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838" y="2276475"/>
            <a:ext cx="236537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C:\Users\msi\Downloads\3 го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025" y="2808288"/>
            <a:ext cx="2328863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C:\Users\msi\Downloads\новорожд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4306888"/>
            <a:ext cx="1709738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530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850702"/>
            <a:ext cx="6768752" cy="92211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Требования ФГОС ДО к результатам  дошкольного образования : целевые ориентиры</a:t>
            </a:r>
            <a:r>
              <a:rPr lang="ru-RU" sz="2400" dirty="0">
                <a:solidFill>
                  <a:srgbClr val="0070C0"/>
                </a:solidFill>
              </a:rPr>
              <a:t/>
            </a:r>
            <a:br>
              <a:rPr lang="ru-RU" sz="2400" dirty="0">
                <a:solidFill>
                  <a:srgbClr val="0070C0"/>
                </a:solidFill>
              </a:rPr>
            </a:br>
            <a:r>
              <a:rPr lang="ru-RU" sz="2400" dirty="0">
                <a:solidFill>
                  <a:srgbClr val="0070C0"/>
                </a:solidFill>
              </a:rPr>
              <a:t/>
            </a:r>
            <a:br>
              <a:rPr lang="ru-RU" sz="2400" dirty="0">
                <a:solidFill>
                  <a:srgbClr val="0070C0"/>
                </a:solidFill>
              </a:rPr>
            </a:b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496855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/>
              <a:t>Ребенок</a:t>
            </a:r>
            <a:endParaRPr lang="ru-RU" dirty="0" smtClean="0"/>
          </a:p>
          <a:p>
            <a:pPr marL="0" indent="0" algn="just">
              <a:buNone/>
            </a:pPr>
            <a:r>
              <a:rPr lang="ru-RU" sz="3500" dirty="0" smtClean="0"/>
              <a:t>- </a:t>
            </a:r>
            <a:r>
              <a:rPr lang="ru-RU" sz="3500" dirty="0"/>
              <a:t>овладевает основными культурными способами </a:t>
            </a:r>
            <a:r>
              <a:rPr lang="ru-RU" sz="3500" dirty="0" smtClean="0"/>
              <a:t>деятельности, проявляет </a:t>
            </a:r>
            <a:r>
              <a:rPr lang="ru-RU" sz="3500" dirty="0"/>
              <a:t>инициативу и самостоятельность в разных видах деятельности - </a:t>
            </a:r>
            <a:r>
              <a:rPr lang="ru-RU" sz="3500" dirty="0" smtClean="0"/>
              <a:t>игре, общении</a:t>
            </a:r>
            <a:r>
              <a:rPr lang="ru-RU" sz="3500" dirty="0"/>
              <a:t>, познавательно-исследовательской деятельности, конструировании и др</a:t>
            </a:r>
            <a:r>
              <a:rPr lang="ru-RU" sz="3500" dirty="0" smtClean="0"/>
              <a:t>.; способен </a:t>
            </a:r>
            <a:r>
              <a:rPr lang="ru-RU" sz="3500" dirty="0"/>
              <a:t>выбирать себе род занятий, участников по совместной деятельности;</a:t>
            </a:r>
          </a:p>
          <a:p>
            <a:pPr marL="0" indent="0" algn="just">
              <a:buNone/>
            </a:pPr>
            <a:r>
              <a:rPr lang="ru-RU" sz="3500" dirty="0"/>
              <a:t>- обладает установкой положительного отношения к миру, к </a:t>
            </a:r>
            <a:r>
              <a:rPr lang="ru-RU" sz="3500" dirty="0" smtClean="0"/>
              <a:t>разным видам </a:t>
            </a:r>
            <a:r>
              <a:rPr lang="ru-RU" sz="3500" dirty="0"/>
              <a:t>труда, другим людям и самому себе, обладает чувством </a:t>
            </a:r>
            <a:r>
              <a:rPr lang="ru-RU" sz="3500" dirty="0" smtClean="0"/>
              <a:t>собственного достоинства</a:t>
            </a:r>
            <a:r>
              <a:rPr lang="ru-RU" sz="3500" dirty="0"/>
              <a:t>; активно взаимодействует со сверстниками и взрослыми, участвует </a:t>
            </a:r>
            <a:r>
              <a:rPr lang="ru-RU" sz="3500" dirty="0" smtClean="0"/>
              <a:t>в  совместных </a:t>
            </a:r>
            <a:r>
              <a:rPr lang="ru-RU" sz="3500" dirty="0"/>
              <a:t>играх. Способен договариваться, учитывать интересы и чувства </a:t>
            </a:r>
            <a:r>
              <a:rPr lang="ru-RU" sz="3500" dirty="0" smtClean="0"/>
              <a:t>других, сопереживать </a:t>
            </a:r>
            <a:r>
              <a:rPr lang="ru-RU" sz="3500" dirty="0"/>
              <a:t>неудачам и радоваться успехам других, адекватно проявляет </a:t>
            </a:r>
            <a:r>
              <a:rPr lang="ru-RU" sz="3500" dirty="0" smtClean="0"/>
              <a:t>свои чувства</a:t>
            </a:r>
            <a:r>
              <a:rPr lang="ru-RU" sz="3500" dirty="0"/>
              <a:t>, в том числе чувство веры в себя, старается разрешать конфликты;</a:t>
            </a:r>
          </a:p>
          <a:p>
            <a:pPr marL="0" indent="0" algn="just">
              <a:buNone/>
            </a:pPr>
            <a:r>
              <a:rPr lang="ru-RU" sz="3500" dirty="0"/>
              <a:t>-  обладает развитым воображением, которое реализуется в </a:t>
            </a:r>
            <a:r>
              <a:rPr lang="ru-RU" sz="3500" dirty="0" smtClean="0"/>
              <a:t>разных  видах </a:t>
            </a:r>
            <a:r>
              <a:rPr lang="ru-RU" sz="3500" dirty="0"/>
              <a:t>деятельности, и прежде всего в игре; владеет разными формами </a:t>
            </a:r>
            <a:r>
              <a:rPr lang="ru-RU" sz="3500" dirty="0" smtClean="0"/>
              <a:t>и видами </a:t>
            </a:r>
            <a:r>
              <a:rPr lang="ru-RU" sz="3500" dirty="0"/>
              <a:t>игры, различает условную и реальную ситуации, умеет подчиняться разным</a:t>
            </a:r>
          </a:p>
          <a:p>
            <a:pPr marL="0" indent="0" algn="just">
              <a:buNone/>
            </a:pPr>
            <a:r>
              <a:rPr lang="ru-RU" sz="3500" dirty="0"/>
              <a:t>правилам и социальным нормам</a:t>
            </a:r>
            <a:r>
              <a:rPr lang="ru-RU" sz="3500" dirty="0" smtClean="0"/>
              <a:t>;</a:t>
            </a:r>
          </a:p>
          <a:p>
            <a:pPr marL="0" indent="0">
              <a:buNone/>
            </a:pPr>
            <a:r>
              <a:rPr lang="ru-RU" sz="3500" dirty="0"/>
              <a:t>-  достаточно хорошо владеет устной речью, может выражать </a:t>
            </a:r>
            <a:r>
              <a:rPr lang="ru-RU" sz="3500" dirty="0" smtClean="0"/>
              <a:t>свои мысли </a:t>
            </a:r>
            <a:r>
              <a:rPr lang="ru-RU" sz="3500" dirty="0"/>
              <a:t>и желания, может использовать речь для выражения своих мыслей, </a:t>
            </a:r>
            <a:r>
              <a:rPr lang="ru-RU" sz="3500" dirty="0" smtClean="0"/>
              <a:t>чувств и </a:t>
            </a:r>
            <a:r>
              <a:rPr lang="ru-RU" sz="3500" dirty="0"/>
              <a:t>желаний, построения речевого высказывания в ситуации общения, </a:t>
            </a:r>
            <a:r>
              <a:rPr lang="ru-RU" sz="3500" dirty="0" smtClean="0"/>
              <a:t>может выделять </a:t>
            </a:r>
            <a:r>
              <a:rPr lang="ru-RU" sz="3500" dirty="0"/>
              <a:t>звуки в словах, у ребёнка складываются предпосылки грамотности;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2412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Требования ФГОС ДО к результатам  дошкольного образования : целевые ориентиры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Ребенок </a:t>
            </a:r>
          </a:p>
          <a:p>
            <a:pPr marL="0" indent="0" algn="just">
              <a:buNone/>
            </a:pPr>
            <a:r>
              <a:rPr lang="ru-RU" dirty="0"/>
              <a:t>- имеет развитую крупную и мелкую моторику; он подвижен, </a:t>
            </a:r>
            <a:r>
              <a:rPr lang="ru-RU" dirty="0" smtClean="0"/>
              <a:t>вынослив, владеет </a:t>
            </a:r>
            <a:r>
              <a:rPr lang="ru-RU" dirty="0"/>
              <a:t>основными движениями, может контролировать свои движения и </a:t>
            </a:r>
            <a:r>
              <a:rPr lang="ru-RU" dirty="0" smtClean="0"/>
              <a:t>управлять ими</a:t>
            </a:r>
            <a:r>
              <a:rPr lang="ru-RU" dirty="0"/>
              <a:t>;</a:t>
            </a:r>
          </a:p>
          <a:p>
            <a:pPr marL="0" indent="0" algn="just">
              <a:buNone/>
            </a:pPr>
            <a:r>
              <a:rPr lang="ru-RU" dirty="0" smtClean="0"/>
              <a:t>- способен </a:t>
            </a:r>
            <a:r>
              <a:rPr lang="ru-RU" dirty="0"/>
              <a:t>к волевым усилиям, может следовать социальным </a:t>
            </a:r>
            <a:r>
              <a:rPr lang="ru-RU" dirty="0" smtClean="0"/>
              <a:t>нормам поведения </a:t>
            </a:r>
            <a:r>
              <a:rPr lang="ru-RU" dirty="0"/>
              <a:t>и правилам в разных видах деятельности, во взаимоотношениях </a:t>
            </a:r>
            <a:r>
              <a:rPr lang="ru-RU" dirty="0" smtClean="0"/>
              <a:t>со  взрослыми </a:t>
            </a:r>
            <a:r>
              <a:rPr lang="ru-RU" dirty="0"/>
              <a:t>и сверстниками, может соблюдать правила безопасного поведения </a:t>
            </a:r>
            <a:r>
              <a:rPr lang="ru-RU" dirty="0" smtClean="0"/>
              <a:t>и  личной </a:t>
            </a:r>
            <a:r>
              <a:rPr lang="ru-RU" dirty="0"/>
              <a:t>гигиены</a:t>
            </a:r>
            <a:r>
              <a:rPr lang="ru-RU" dirty="0" smtClean="0"/>
              <a:t>;</a:t>
            </a:r>
          </a:p>
          <a:p>
            <a:pPr marL="0" indent="0" algn="just">
              <a:buNone/>
            </a:pPr>
            <a:r>
              <a:rPr lang="ru-RU" dirty="0" smtClean="0"/>
              <a:t>-  </a:t>
            </a:r>
            <a:r>
              <a:rPr lang="ru-RU" dirty="0"/>
              <a:t>проявляет любознательность, задаёт вопросы взрослым </a:t>
            </a:r>
            <a:r>
              <a:rPr lang="ru-RU" dirty="0" smtClean="0"/>
              <a:t>и сверстникам</a:t>
            </a:r>
            <a:r>
              <a:rPr lang="ru-RU" dirty="0"/>
              <a:t>, интересуется причинно-следственными связями, </a:t>
            </a:r>
            <a:r>
              <a:rPr lang="ru-RU" dirty="0" smtClean="0"/>
              <a:t>пытается  самостоятельно </a:t>
            </a:r>
            <a:r>
              <a:rPr lang="ru-RU" dirty="0"/>
              <a:t>придумывать объяснения явлениям природы и поступкам </a:t>
            </a:r>
            <a:r>
              <a:rPr lang="ru-RU" dirty="0" smtClean="0"/>
              <a:t>людей; склонен </a:t>
            </a:r>
            <a:r>
              <a:rPr lang="ru-RU" dirty="0"/>
              <a:t>наблюдать, экспериментировать. Обладает начальными знаниями о себе, </a:t>
            </a:r>
            <a:r>
              <a:rPr lang="ru-RU" dirty="0" smtClean="0"/>
              <a:t>о природном </a:t>
            </a:r>
            <a:r>
              <a:rPr lang="ru-RU" dirty="0"/>
              <a:t>и социальном мире, в котором он живёт; знаком с </a:t>
            </a:r>
            <a:r>
              <a:rPr lang="ru-RU" dirty="0" smtClean="0"/>
              <a:t>произведениями  детской </a:t>
            </a:r>
            <a:r>
              <a:rPr lang="ru-RU" dirty="0"/>
              <a:t>литературы, обладает элементарными представлениями из области </a:t>
            </a:r>
            <a:r>
              <a:rPr lang="ru-RU" dirty="0" smtClean="0"/>
              <a:t>живой природы</a:t>
            </a:r>
            <a:r>
              <a:rPr lang="ru-RU" dirty="0"/>
              <a:t>, естествознания, математики, истории и т.п.; ребёнок способен к </a:t>
            </a:r>
            <a:r>
              <a:rPr lang="ru-RU" dirty="0" smtClean="0"/>
              <a:t>принятию  собственных </a:t>
            </a:r>
            <a:r>
              <a:rPr lang="ru-RU" dirty="0"/>
              <a:t>решений, опираясь на свои знания и умения в различных </a:t>
            </a:r>
            <a:r>
              <a:rPr lang="ru-RU" dirty="0" smtClean="0"/>
              <a:t>видах  деятельности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095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01824"/>
            <a:ext cx="8856984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Почему  нельзя оценивать достижение  </a:t>
            </a: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целевых </a:t>
            </a:r>
            <a:r>
              <a:rPr lang="ru-RU" sz="3200" b="1" dirty="0">
                <a:solidFill>
                  <a:srgbClr val="FF0000"/>
                </a:solidFill>
              </a:rPr>
              <a:t>ориентиров?</a:t>
            </a: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215405"/>
            <a:ext cx="8856984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Каждый </a:t>
            </a:r>
            <a:r>
              <a:rPr lang="ru-RU" b="1" dirty="0">
                <a:solidFill>
                  <a:srgbClr val="002060"/>
                </a:solidFill>
              </a:rPr>
              <a:t>целевой ориентир представляет собой  обобщенную характеристику развития ребенка, а  «…новообразования развития (субъектные способности) всегда обнаруживают себя </a:t>
            </a:r>
            <a:r>
              <a:rPr lang="ru-RU" b="1" u="sng" dirty="0">
                <a:solidFill>
                  <a:srgbClr val="002060"/>
                </a:solidFill>
              </a:rPr>
              <a:t>за пределами</a:t>
            </a:r>
            <a:r>
              <a:rPr lang="ru-RU" b="1" dirty="0">
                <a:solidFill>
                  <a:srgbClr val="002060"/>
                </a:solidFill>
              </a:rPr>
              <a:t> того возрастного периода, где они </a:t>
            </a:r>
            <a:r>
              <a:rPr lang="ru-RU" b="1" dirty="0" smtClean="0">
                <a:solidFill>
                  <a:srgbClr val="002060"/>
                </a:solidFill>
              </a:rPr>
              <a:t>сложились».( </a:t>
            </a:r>
            <a:r>
              <a:rPr lang="ru-RU" b="1" dirty="0" err="1">
                <a:solidFill>
                  <a:srgbClr val="002060"/>
                </a:solidFill>
              </a:rPr>
              <a:t>В.И.Слободчиков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923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01824"/>
            <a:ext cx="8856984" cy="11430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Почему  нельзя оценивать достижение  целевых ориентиров?</a:t>
            </a: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Каждый </a:t>
            </a:r>
            <a:r>
              <a:rPr lang="ru-RU" b="1" dirty="0">
                <a:solidFill>
                  <a:srgbClr val="002060"/>
                </a:solidFill>
              </a:rPr>
              <a:t>целевой ориентир представляет собой  обобщенную характеристику развития ребенка, а  «…новообразования развития (субъектные способности) всегда обнаруживают себя </a:t>
            </a:r>
            <a:r>
              <a:rPr lang="ru-RU" b="1" u="sng" dirty="0">
                <a:solidFill>
                  <a:srgbClr val="002060"/>
                </a:solidFill>
              </a:rPr>
              <a:t>за пределами</a:t>
            </a:r>
            <a:r>
              <a:rPr lang="ru-RU" b="1" dirty="0">
                <a:solidFill>
                  <a:srgbClr val="002060"/>
                </a:solidFill>
              </a:rPr>
              <a:t> того возрастного периода, где они сложились».( </a:t>
            </a:r>
            <a:r>
              <a:rPr lang="ru-RU" b="1" dirty="0" err="1">
                <a:solidFill>
                  <a:srgbClr val="002060"/>
                </a:solidFill>
              </a:rPr>
              <a:t>В.И.Слободчиков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b="1" dirty="0">
                <a:solidFill>
                  <a:srgbClr val="FF0000"/>
                </a:solidFill>
              </a:rPr>
              <a:t>Поэтому оценке подлежат не целевые ориентиры, а планируемые результаты освоения образовательной программы.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4293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47253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	Планируемые </a:t>
            </a:r>
            <a:r>
              <a:rPr lang="ru-RU" b="1" dirty="0">
                <a:solidFill>
                  <a:srgbClr val="002060"/>
                </a:solidFill>
              </a:rPr>
              <a:t>результаты освоения образовательной программы – конкретизированные для определенного возраста возможности детей.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</a:t>
            </a: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581128"/>
            <a:ext cx="2352675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54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716" y="5000378"/>
            <a:ext cx="2473052" cy="1308942"/>
          </a:xfrm>
          <a:prstGeom prst="roundRect">
            <a:avLst/>
          </a:prstGeom>
          <a:solidFill>
            <a:srgbClr val="99FF99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Первичные представления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87909" y="3935880"/>
            <a:ext cx="2556815" cy="1313757"/>
          </a:xfrm>
          <a:prstGeom prst="roundRect">
            <a:avLst/>
          </a:prstGeom>
          <a:solidFill>
            <a:srgbClr val="99FF99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Формирование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умений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75877" y="2564904"/>
            <a:ext cx="2422004" cy="1395114"/>
          </a:xfrm>
          <a:prstGeom prst="roundRect">
            <a:avLst/>
          </a:prstGeom>
          <a:solidFill>
            <a:srgbClr val="99FF99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Применение умений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56176" y="980728"/>
            <a:ext cx="2987824" cy="1584176"/>
          </a:xfrm>
          <a:prstGeom prst="roundRect">
            <a:avLst/>
          </a:prstGeom>
          <a:solidFill>
            <a:srgbClr val="99FF99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Творческое применение умений в новой ситуации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 rot="19802383">
            <a:off x="2352880" y="2637345"/>
            <a:ext cx="2379950" cy="754686"/>
          </a:xfrm>
          <a:prstGeom prst="curved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верх стрелка 10"/>
          <p:cNvSpPr/>
          <p:nvPr/>
        </p:nvSpPr>
        <p:spPr>
          <a:xfrm rot="19520764">
            <a:off x="4781114" y="1205390"/>
            <a:ext cx="2089748" cy="839876"/>
          </a:xfrm>
          <a:prstGeom prst="curved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1280" name="Picture 3" descr="C:\Users\msi\Downloads\картинки по ДО\интел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2360613"/>
            <a:ext cx="2689225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Выгнутая вверх стрелка 13"/>
          <p:cNvSpPr/>
          <p:nvPr/>
        </p:nvSpPr>
        <p:spPr>
          <a:xfrm rot="19565152">
            <a:off x="434012" y="4115741"/>
            <a:ext cx="2302832" cy="660389"/>
          </a:xfrm>
          <a:prstGeom prst="curved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1282" name="Picture 4" descr="Business Hands On Puzzle Pieces Фотография, картинки, изображения и сток-фотография без роялти. Image 7811492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503" y="4017484"/>
            <a:ext cx="3100860" cy="2327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1791788" y="16041"/>
            <a:ext cx="5400600" cy="99128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От первичных представлений до творческой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23727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293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Как организовать проведение диагностики и мониторинга индивидуального развития ребенка?</a:t>
            </a: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149080"/>
            <a:ext cx="2986676" cy="22305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04664"/>
            <a:ext cx="1994520" cy="1878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2936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Как организовать проведение диагностики и мониторинга индивидуального развития ребенка?</a:t>
            </a: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99381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b="1" dirty="0">
                <a:solidFill>
                  <a:srgbClr val="002060"/>
                </a:solidFill>
              </a:rPr>
              <a:t>Определить  сроки и периодичность проведения диагностических процедур (раз в месяц, раз в квартал, два раза в год и т.д</a:t>
            </a:r>
            <a:r>
              <a:rPr lang="ru-RU" b="1" dirty="0" smtClean="0">
                <a:solidFill>
                  <a:srgbClr val="002060"/>
                </a:solidFill>
              </a:rPr>
              <a:t>.).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Определить </a:t>
            </a:r>
            <a:r>
              <a:rPr lang="ru-RU" b="1" dirty="0">
                <a:solidFill>
                  <a:srgbClr val="002060"/>
                </a:solidFill>
              </a:rPr>
              <a:t>объект диагностики (что будем проверять и за какими изменениями наблюдать</a:t>
            </a:r>
            <a:r>
              <a:rPr lang="ru-RU" b="1" dirty="0" smtClean="0">
                <a:solidFill>
                  <a:srgbClr val="002060"/>
                </a:solidFill>
              </a:rPr>
              <a:t>?).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В </a:t>
            </a:r>
            <a:r>
              <a:rPr lang="ru-RU" b="1" dirty="0">
                <a:solidFill>
                  <a:srgbClr val="002060"/>
                </a:solidFill>
              </a:rPr>
              <a:t>соответствии с объектом выбрать диагностические методики и способ фиксации результата (таблицы, карты индивидуального развития и пр</a:t>
            </a:r>
            <a:r>
              <a:rPr lang="ru-RU" b="1" dirty="0" smtClean="0">
                <a:solidFill>
                  <a:srgbClr val="002060"/>
                </a:solidFill>
              </a:rPr>
              <a:t>.).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Распределить </a:t>
            </a:r>
            <a:r>
              <a:rPr lang="ru-RU" b="1" dirty="0">
                <a:solidFill>
                  <a:srgbClr val="002060"/>
                </a:solidFill>
              </a:rPr>
              <a:t>обязанности по проведению диагностических процедур между членами трудового коллектива (воспитатели, узкие специалисты, медицинские работники</a:t>
            </a:r>
            <a:r>
              <a:rPr lang="ru-RU" b="1" dirty="0" smtClean="0">
                <a:solidFill>
                  <a:srgbClr val="002060"/>
                </a:solidFill>
              </a:rPr>
              <a:t>).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Все </a:t>
            </a:r>
            <a:r>
              <a:rPr lang="ru-RU" b="1" dirty="0">
                <a:solidFill>
                  <a:srgbClr val="002060"/>
                </a:solidFill>
              </a:rPr>
              <a:t>решения оформить локальным актом образовательной организации.</a:t>
            </a:r>
          </a:p>
          <a:p>
            <a:pPr marL="0" indent="0" algn="just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975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70C0"/>
                </a:solidFill>
              </a:rPr>
              <a:t>План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00808"/>
            <a:ext cx="82089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>
                <a:solidFill>
                  <a:srgbClr val="0070C0"/>
                </a:solidFill>
              </a:rPr>
              <a:t>1. Педагогическая диагностика и мониторинг в дошкольной образовательной организации.</a:t>
            </a:r>
          </a:p>
          <a:p>
            <a:pPr fontAlgn="base"/>
            <a:r>
              <a:rPr lang="ru-RU" sz="2400" dirty="0">
                <a:solidFill>
                  <a:srgbClr val="0070C0"/>
                </a:solidFill>
              </a:rPr>
              <a:t>2. Целевые ориентиры ФГОС дошкольного образования и планируемые результаты освоения Основной образовательной </a:t>
            </a:r>
            <a:r>
              <a:rPr lang="ru-RU" sz="2400" dirty="0" smtClean="0">
                <a:solidFill>
                  <a:srgbClr val="0070C0"/>
                </a:solidFill>
              </a:rPr>
              <a:t>программы.</a:t>
            </a:r>
            <a:endParaRPr lang="ru-RU" sz="2400" dirty="0">
              <a:solidFill>
                <a:srgbClr val="0070C0"/>
              </a:solidFill>
            </a:endParaRPr>
          </a:p>
          <a:p>
            <a:pPr fontAlgn="base"/>
            <a:r>
              <a:rPr lang="ru-RU" sz="2400" dirty="0">
                <a:solidFill>
                  <a:srgbClr val="0070C0"/>
                </a:solidFill>
              </a:rPr>
              <a:t>3. Принципы педагогической диагностики и особенности ее проведения в дошкольной образовательной организации в соответствии с ФГОС </a:t>
            </a:r>
            <a:r>
              <a:rPr lang="ru-RU" sz="2400" dirty="0" smtClean="0">
                <a:solidFill>
                  <a:srgbClr val="0070C0"/>
                </a:solidFill>
              </a:rPr>
              <a:t>ДО.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085184"/>
            <a:ext cx="2175056" cy="118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8138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0588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Основные принципы  педагогической  диагностики (мониторинга) в соответствии с ФГОС ДО:</a:t>
            </a: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20280"/>
            <a:ext cx="8229600" cy="3629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b="1" dirty="0">
                <a:solidFill>
                  <a:srgbClr val="002060"/>
                </a:solidFill>
              </a:rPr>
              <a:t>научности;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- непрерывности и преемственности;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b="1" dirty="0">
                <a:solidFill>
                  <a:srgbClr val="002060"/>
                </a:solidFill>
              </a:rPr>
              <a:t>динамичности;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- </a:t>
            </a:r>
            <a:r>
              <a:rPr lang="ru-RU" b="1" dirty="0" err="1">
                <a:solidFill>
                  <a:srgbClr val="002060"/>
                </a:solidFill>
              </a:rPr>
              <a:t>гуманизации</a:t>
            </a:r>
            <a:r>
              <a:rPr lang="ru-RU" b="1" dirty="0">
                <a:solidFill>
                  <a:srgbClr val="002060"/>
                </a:solidFill>
              </a:rPr>
              <a:t>;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- </a:t>
            </a:r>
            <a:r>
              <a:rPr lang="ru-RU" b="1" dirty="0" smtClean="0">
                <a:solidFill>
                  <a:srgbClr val="002060"/>
                </a:solidFill>
              </a:rPr>
              <a:t>коллегиальности</a:t>
            </a:r>
            <a:r>
              <a:rPr lang="ru-RU" b="1" dirty="0">
                <a:solidFill>
                  <a:srgbClr val="002060"/>
                </a:solidFill>
              </a:rPr>
              <a:t>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b="1" dirty="0" err="1" smtClean="0">
                <a:solidFill>
                  <a:srgbClr val="002060"/>
                </a:solidFill>
              </a:rPr>
              <a:t>прогностичности</a:t>
            </a:r>
            <a:r>
              <a:rPr lang="ru-RU" b="1" dirty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0876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140968"/>
            <a:ext cx="2924087" cy="290824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0" y="3140968"/>
            <a:ext cx="5788881" cy="2321638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Под </a:t>
            </a:r>
            <a:r>
              <a:rPr lang="ru-RU" b="1" dirty="0">
                <a:solidFill>
                  <a:srgbClr val="0000FF"/>
                </a:solidFill>
              </a:rPr>
              <a:t>критерием</a:t>
            </a:r>
            <a:r>
              <a:rPr lang="ru-RU" b="1" dirty="0">
                <a:solidFill>
                  <a:srgbClr val="002060"/>
                </a:solidFill>
              </a:rPr>
              <a:t> понимается определенный признак (или качество), которое мы хотим наблюдать, а под </a:t>
            </a:r>
            <a:r>
              <a:rPr lang="ru-RU" b="1" dirty="0">
                <a:solidFill>
                  <a:srgbClr val="0000FF"/>
                </a:solidFill>
              </a:rPr>
              <a:t>показателем</a:t>
            </a:r>
            <a:r>
              <a:rPr lang="ru-RU" b="1" dirty="0">
                <a:solidFill>
                  <a:srgbClr val="002060"/>
                </a:solidFill>
              </a:rPr>
              <a:t> – измеряемый результат, показывающий степень </a:t>
            </a:r>
            <a:r>
              <a:rPr lang="ru-RU" b="1" dirty="0" smtClean="0">
                <a:solidFill>
                  <a:srgbClr val="002060"/>
                </a:solidFill>
              </a:rPr>
              <a:t>выраженности признака. </a:t>
            </a:r>
            <a:r>
              <a:rPr lang="ru-RU" b="1" dirty="0">
                <a:solidFill>
                  <a:srgbClr val="002060"/>
                </a:solidFill>
              </a:rPr>
              <a:t>Показатели могут быть количественные или качественные. 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33688"/>
            <a:ext cx="81369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500" b="1" dirty="0">
                <a:solidFill>
                  <a:srgbClr val="002060"/>
                </a:solidFill>
              </a:rPr>
              <a:t>Эффективность мониторинга зависит от того, насколько  корректно выбраны критерии и показатели.  В зависимости от целей мониторинга количество критериев может быть разным.</a:t>
            </a:r>
          </a:p>
        </p:txBody>
      </p:sp>
    </p:spTree>
    <p:extLst>
      <p:ext uri="{BB962C8B-B14F-4D97-AF65-F5344CB8AC3E}">
        <p14:creationId xmlns:p14="http://schemas.microsoft.com/office/powerpoint/2010/main" val="19983908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Главным основанием для выбора критериев и показателей является понимание того, что мы хотим измерить в динамике. </a:t>
            </a:r>
            <a:br>
              <a:rPr lang="ru-RU" sz="3200" b="1" dirty="0">
                <a:solidFill>
                  <a:srgbClr val="FF0000"/>
                </a:solidFill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143397"/>
            <a:ext cx="88569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Количество </a:t>
            </a:r>
            <a:r>
              <a:rPr lang="ru-RU" b="1" dirty="0">
                <a:solidFill>
                  <a:srgbClr val="002060"/>
                </a:solidFill>
              </a:rPr>
              <a:t>критериев и показателей </a:t>
            </a:r>
            <a:r>
              <a:rPr lang="ru-RU" b="1" dirty="0" smtClean="0">
                <a:solidFill>
                  <a:srgbClr val="002060"/>
                </a:solidFill>
              </a:rPr>
              <a:t>должно: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1) давать </a:t>
            </a:r>
            <a:r>
              <a:rPr lang="ru-RU" b="1" dirty="0">
                <a:solidFill>
                  <a:srgbClr val="002060"/>
                </a:solidFill>
              </a:rPr>
              <a:t>возможность сделать однозначный вывод по поставленной проблеме </a:t>
            </a:r>
            <a:r>
              <a:rPr lang="ru-RU" b="1" dirty="0" smtClean="0">
                <a:solidFill>
                  <a:srgbClr val="002060"/>
                </a:solidFill>
              </a:rPr>
              <a:t>исследования</a:t>
            </a:r>
            <a:r>
              <a:rPr lang="ru-RU" b="1" dirty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</a:t>
            </a:r>
            <a:r>
              <a:rPr lang="ru-RU" b="1" dirty="0">
                <a:solidFill>
                  <a:srgbClr val="002060"/>
                </a:solidFill>
              </a:rPr>
              <a:t>) обеспечить минимальные затраты времени и сил педагога, проводящего мониторинг.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5476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136904" cy="247687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b="1" dirty="0">
                <a:solidFill>
                  <a:srgbClr val="FF0000"/>
                </a:solidFill>
              </a:rPr>
              <a:t> При проведении мониторинга основное внимание должно быть направлено на особенности течения самого педагогического процесса, так как эта процессуальная информация является более важной и оперативной по сравнению с результативной.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573270"/>
            <a:ext cx="3552056" cy="2664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8580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Основные методы диагностики (мониторинга), используемые в ДОО: </a:t>
            </a: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672408"/>
          </a:xfrm>
        </p:spPr>
        <p:txBody>
          <a:bodyPr/>
          <a:lstStyle/>
          <a:p>
            <a:pPr lvl="0"/>
            <a:r>
              <a:rPr lang="ru-RU" b="1" dirty="0"/>
              <a:t>наблюдение;</a:t>
            </a:r>
          </a:p>
          <a:p>
            <a:pPr lvl="0"/>
            <a:r>
              <a:rPr lang="ru-RU" b="1" dirty="0"/>
              <a:t>изучение продуктов детской деятельности;</a:t>
            </a:r>
          </a:p>
          <a:p>
            <a:pPr lvl="0"/>
            <a:r>
              <a:rPr lang="ru-RU" b="1" dirty="0"/>
              <a:t>игровые задания;</a:t>
            </a:r>
          </a:p>
          <a:p>
            <a:pPr lvl="0"/>
            <a:r>
              <a:rPr lang="ru-RU" b="1" dirty="0"/>
              <a:t>собеседование с педагогами, родителями и детьми;</a:t>
            </a:r>
          </a:p>
          <a:p>
            <a:pPr lvl="0"/>
            <a:r>
              <a:rPr lang="ru-RU" b="1" dirty="0"/>
              <a:t>анкетирование и опрос.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273335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4525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i="1" dirty="0">
                <a:solidFill>
                  <a:srgbClr val="FF0000"/>
                </a:solidFill>
              </a:rPr>
              <a:t>Результат мониторинга </a:t>
            </a:r>
            <a:r>
              <a:rPr lang="ru-RU" b="1" dirty="0">
                <a:solidFill>
                  <a:srgbClr val="002060"/>
                </a:solidFill>
              </a:rPr>
              <a:t>— это объективное представление об особенностях развития ребёнка, разработка его индивидуального образовательного маршрута (вариативных форм, способов, методов и средств реализации </a:t>
            </a:r>
            <a:r>
              <a:rPr lang="ru-RU" b="1" dirty="0" smtClean="0">
                <a:solidFill>
                  <a:srgbClr val="002060"/>
                </a:solidFill>
              </a:rPr>
              <a:t>программы </a:t>
            </a:r>
            <a:r>
              <a:rPr lang="ru-RU" b="1" dirty="0">
                <a:solidFill>
                  <a:srgbClr val="002060"/>
                </a:solidFill>
              </a:rPr>
              <a:t>с учётом выявленных возрастных и индивидуальных особенностей воспитанника, специфики его образовательных потребностей, возможностей и интересов).</a:t>
            </a:r>
          </a:p>
          <a:p>
            <a:pPr algn="just"/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1521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Диагностика игровой деятельности </a:t>
            </a:r>
            <a:br>
              <a:rPr lang="ru-RU" sz="3600" b="1" dirty="0" smtClean="0">
                <a:solidFill>
                  <a:srgbClr val="0000FF"/>
                </a:solidFill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(практикум)</a:t>
            </a: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83357"/>
            <a:ext cx="8136904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Метод  диагностики: наблюдение.</a:t>
            </a:r>
          </a:p>
          <a:p>
            <a:pPr marL="0" indent="0"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Средства диагностики: атрибуты для ролевых игр.</a:t>
            </a:r>
          </a:p>
          <a:p>
            <a:pPr marL="0" indent="0"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Объект диагностики: игровые умения детей.</a:t>
            </a:r>
          </a:p>
          <a:p>
            <a:pPr marL="0" indent="0"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Форма фиксации результата: таблица диагностики игровых умений.</a:t>
            </a:r>
          </a:p>
          <a:p>
            <a:pPr marL="0" indent="0"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Показатели: 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умение формируется</a:t>
            </a:r>
            <a:r>
              <a:rPr lang="ru-RU" sz="2400" b="1" dirty="0" smtClean="0"/>
              <a:t>, </a:t>
            </a:r>
            <a:r>
              <a:rPr lang="ru-RU" sz="2400" b="1" dirty="0" smtClean="0">
                <a:solidFill>
                  <a:srgbClr val="FFC000"/>
                </a:solidFill>
              </a:rPr>
              <a:t>умение сформировано и применяется в стандартной ситуации (действие по образцу)</a:t>
            </a:r>
            <a:r>
              <a:rPr lang="ru-RU" sz="2400" b="1" dirty="0" smtClean="0"/>
              <a:t>,</a:t>
            </a:r>
            <a:r>
              <a:rPr lang="ru-RU" sz="2400" b="1" dirty="0" smtClean="0">
                <a:solidFill>
                  <a:srgbClr val="FFC000"/>
                </a:solidFill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</a:rPr>
              <a:t>умение применяется в нестандартной ситуации (творческое применение)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083942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0FF"/>
                </a:solidFill>
              </a:rPr>
              <a:t>Таблица диагностики игровых умений</a:t>
            </a:r>
            <a:endParaRPr lang="ru-RU" sz="3200" dirty="0">
              <a:solidFill>
                <a:srgbClr val="0000FF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473480"/>
              </p:ext>
            </p:extLst>
          </p:nvPr>
        </p:nvGraphicFramePr>
        <p:xfrm>
          <a:off x="179512" y="1052736"/>
          <a:ext cx="8784976" cy="51822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/>
                <a:gridCol w="1488165"/>
                <a:gridCol w="1317746"/>
                <a:gridCol w="1610579"/>
                <a:gridCol w="1464163"/>
                <a:gridCol w="1464163"/>
              </a:tblGrid>
              <a:tr h="522166">
                <a:tc rowSpan="2">
                  <a:txBody>
                    <a:bodyPr/>
                    <a:lstStyle/>
                    <a:p>
                      <a:pPr algn="ctr"/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Имя 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фамилия  ребенка</a:t>
                      </a:r>
                      <a:endParaRPr lang="ru-RU" sz="2000" dirty="0"/>
                    </a:p>
                  </a:txBody>
                  <a:tcPr>
                    <a:solidFill>
                      <a:srgbClr val="66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Игровые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умения</a:t>
                      </a:r>
                      <a:endParaRPr lang="ru-RU" sz="2000" dirty="0" smtClean="0"/>
                    </a:p>
                  </a:txBody>
                  <a:tcPr>
                    <a:solidFill>
                      <a:srgbClr val="66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165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строить и развивать сюжет  игры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принимать игровую роль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подбирать и использовать атрибуты игры (в </a:t>
                      </a:r>
                      <a:r>
                        <a:rPr lang="ru-RU" sz="1600" b="1" i="1" dirty="0" err="1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т.ч</a:t>
                      </a:r>
                      <a:r>
                        <a:rPr lang="ru-RU" sz="1600" b="1" i="1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., </a:t>
                      </a: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предметы-заместители)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 взаимодействовать в игре 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принимать игровые правила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7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Аня </a:t>
                      </a: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Петрова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77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Маша </a:t>
                      </a: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Васина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77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Петя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Иванов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8380">
                <a:tc>
                  <a:txBody>
                    <a:bodyPr/>
                    <a:lstStyle/>
                    <a:p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09577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05885"/>
            <a:ext cx="2857500" cy="21431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76672"/>
            <a:ext cx="2899072" cy="22015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7" y="4221088"/>
            <a:ext cx="3168351" cy="21087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3717032"/>
            <a:ext cx="51125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Мальчики весело бегают и резвятся на игровой площадке. В руках  у детей предметы, которые они применяют как оружие (пистолеты, ружья).  Воспитатель задает вопрос Пете Иванову: «Во что вы играете? Кто вы?». Ребенок затрудняется с ответом.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5596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7360" y="2722910"/>
            <a:ext cx="519492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Игра - действие 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32" y="493787"/>
            <a:ext cx="2857500" cy="21431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76672"/>
            <a:ext cx="2899072" cy="22015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7" y="4221088"/>
            <a:ext cx="3168351" cy="21087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3717032"/>
            <a:ext cx="51125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Мальчики весело бегают и резвятся на игровой площадке. В руках  у детей предметы, которые они применяют как оружие (пистолеты, ружья).  Воспитатель задает вопрос Пете Иванову: «Во что вы играете? Кто вы?». Ребенок затрудняется с ответом 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686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9817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/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Понятия </a:t>
            </a:r>
            <a:r>
              <a:rPr lang="ru-RU" sz="3200" b="1" dirty="0">
                <a:solidFill>
                  <a:srgbClr val="0070C0"/>
                </a:solidFill>
              </a:rPr>
              <a:t>«педагогическая диагностика» </a:t>
            </a: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и </a:t>
            </a:r>
            <a:r>
              <a:rPr lang="ru-RU" sz="3200" b="1" dirty="0">
                <a:solidFill>
                  <a:srgbClr val="0070C0"/>
                </a:solidFill>
              </a:rPr>
              <a:t>«мониторинг»</a:t>
            </a:r>
            <a:br>
              <a:rPr lang="ru-RU" sz="3200" b="1" dirty="0">
                <a:solidFill>
                  <a:srgbClr val="0070C0"/>
                </a:solidFill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97152"/>
            <a:ext cx="6197996" cy="132901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Мониторинг</a:t>
            </a:r>
            <a:r>
              <a:rPr lang="ru-RU" sz="2000" dirty="0" smtClean="0"/>
              <a:t> </a:t>
            </a:r>
            <a:r>
              <a:rPr lang="ru-RU" sz="2000" i="1" dirty="0"/>
              <a:t>(от англ. </a:t>
            </a:r>
            <a:r>
              <a:rPr lang="ru-RU" sz="2000" i="1" dirty="0" err="1"/>
              <a:t>monitor</a:t>
            </a:r>
            <a:r>
              <a:rPr lang="ru-RU" sz="2000" i="1" dirty="0"/>
              <a:t> - </a:t>
            </a:r>
            <a:r>
              <a:rPr lang="ru-RU" sz="2000" i="1" dirty="0" err="1"/>
              <a:t>контролироватъ</a:t>
            </a:r>
            <a:r>
              <a:rPr lang="ru-RU" sz="2000" i="1" dirty="0"/>
              <a:t>, проверять)</a:t>
            </a:r>
            <a:r>
              <a:rPr lang="ru-RU" sz="2000" dirty="0"/>
              <a:t> – постоянное наблюдение над каким-либо процессом с целью изучения его динамики и проверки соответствия заданным параметрам.</a:t>
            </a:r>
          </a:p>
          <a:p>
            <a:pPr marL="0" indent="0">
              <a:buNone/>
            </a:pPr>
            <a:endParaRPr lang="ru-RU" sz="16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516" y="4435922"/>
            <a:ext cx="2514972" cy="18733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616" y="1628800"/>
            <a:ext cx="5681712" cy="17281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3103800"/>
            <a:ext cx="8784976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900" b="1" dirty="0">
                <a:solidFill>
                  <a:srgbClr val="0070C0"/>
                </a:solidFill>
              </a:rPr>
              <a:t>Педагогическая диагностика </a:t>
            </a:r>
            <a:r>
              <a:rPr lang="ru-RU" sz="1900" i="1" dirty="0"/>
              <a:t>(от греч. </a:t>
            </a:r>
            <a:r>
              <a:rPr lang="ru-RU" sz="1900" i="1" dirty="0" err="1"/>
              <a:t>diagnostikos</a:t>
            </a:r>
            <a:r>
              <a:rPr lang="ru-RU" sz="1900" i="1" dirty="0"/>
              <a:t> – способный распознавать)</a:t>
            </a:r>
            <a:r>
              <a:rPr lang="ru-RU" sz="1900" dirty="0"/>
              <a:t>  -  особый вид  деятельности педагогов,  цель которого - измерение результатов образования. Позволяет прогнозировать возможные отклонения, определять пути их предупреждения, а также вносить необходимые  коррективы в образовательный процесс. </a:t>
            </a:r>
          </a:p>
        </p:txBody>
      </p:sp>
    </p:spTree>
    <p:extLst>
      <p:ext uri="{BB962C8B-B14F-4D97-AF65-F5344CB8AC3E}">
        <p14:creationId xmlns:p14="http://schemas.microsoft.com/office/powerpoint/2010/main" val="9602625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0FF"/>
                </a:solidFill>
              </a:rPr>
              <a:t>Таблица диагностики игровых умений</a:t>
            </a:r>
            <a:endParaRPr lang="ru-RU" sz="3200" dirty="0">
              <a:solidFill>
                <a:srgbClr val="0000FF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23081"/>
              </p:ext>
            </p:extLst>
          </p:nvPr>
        </p:nvGraphicFramePr>
        <p:xfrm>
          <a:off x="179512" y="1052736"/>
          <a:ext cx="8784976" cy="51822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/>
                <a:gridCol w="1488165"/>
                <a:gridCol w="1317746"/>
                <a:gridCol w="1610579"/>
                <a:gridCol w="1464163"/>
                <a:gridCol w="1464163"/>
              </a:tblGrid>
              <a:tr h="522166">
                <a:tc rowSpan="2">
                  <a:txBody>
                    <a:bodyPr/>
                    <a:lstStyle/>
                    <a:p>
                      <a:pPr algn="ctr"/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Имя 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фамилия  ребенка</a:t>
                      </a:r>
                      <a:endParaRPr lang="ru-RU" sz="2000" dirty="0"/>
                    </a:p>
                  </a:txBody>
                  <a:tcPr>
                    <a:solidFill>
                      <a:srgbClr val="66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Игровые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умения</a:t>
                      </a:r>
                      <a:endParaRPr lang="ru-RU" sz="2000" dirty="0" smtClean="0"/>
                    </a:p>
                  </a:txBody>
                  <a:tcPr>
                    <a:solidFill>
                      <a:srgbClr val="66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165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строить и развивать сюжет  игры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принимать игровую роль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подбирать и использовать атрибуты игры (в </a:t>
                      </a:r>
                      <a:r>
                        <a:rPr lang="ru-RU" sz="1600" b="1" i="1" dirty="0" err="1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т.ч</a:t>
                      </a:r>
                      <a:r>
                        <a:rPr lang="ru-RU" sz="1600" b="1" i="1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., </a:t>
                      </a: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предметы-заместители)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 </a:t>
                      </a:r>
                      <a:r>
                        <a:rPr lang="ru-RU" sz="1600" b="1" i="1" dirty="0" err="1" smtClean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взаимодейст</a:t>
                      </a:r>
                      <a:r>
                        <a:rPr lang="ru-RU" sz="1600" b="1" i="1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err="1" smtClean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вовать</a:t>
                      </a:r>
                      <a:r>
                        <a:rPr lang="ru-RU" sz="1600" b="1" i="1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 игре 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принимать игровые правила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7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Аня </a:t>
                      </a: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Петрова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777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Маша </a:t>
                      </a: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Васина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77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Петя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Иванов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2983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81770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8" y="4050938"/>
            <a:ext cx="5040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Аня приходит в группу и говорит: «Я буду играть в дочки-матери. Вася, ты будешь играть со мной? Будешь папой.» Вася соглашается. Через некоторое время Аня играет с куклой самостоятельно, а  Вася находится рядом, но взаимодействия между детьми не происходит.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951478"/>
            <a:ext cx="3237260" cy="242984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23" y="620688"/>
            <a:ext cx="3648405" cy="27363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76672"/>
            <a:ext cx="3456384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5263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8" y="4050938"/>
            <a:ext cx="5040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Аня приходит в группу и говорит: «Я буду играть в дочки-матери. Вася, ты будешь играть со мной? Будешь папой.» Вася соглашается. Через некоторое время Аня играет с куклой самостоятельно, а  Вася находится рядом, но взаимодействия между детьми не происходит.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714" y="3789040"/>
            <a:ext cx="3453674" cy="259228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6672"/>
            <a:ext cx="3842370" cy="288177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788024" y="1340768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Игра - роль</a:t>
            </a:r>
            <a:endParaRPr lang="ru-RU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9947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0FF"/>
                </a:solidFill>
              </a:rPr>
              <a:t>Таблица диагностики игровых умений</a:t>
            </a:r>
            <a:endParaRPr lang="ru-RU" sz="3200" dirty="0">
              <a:solidFill>
                <a:srgbClr val="0000FF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884143"/>
              </p:ext>
            </p:extLst>
          </p:nvPr>
        </p:nvGraphicFramePr>
        <p:xfrm>
          <a:off x="179512" y="1052736"/>
          <a:ext cx="8784976" cy="51822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/>
                <a:gridCol w="1488165"/>
                <a:gridCol w="1317746"/>
                <a:gridCol w="1610579"/>
                <a:gridCol w="1464163"/>
                <a:gridCol w="1464163"/>
              </a:tblGrid>
              <a:tr h="522166">
                <a:tc rowSpan="2">
                  <a:txBody>
                    <a:bodyPr/>
                    <a:lstStyle/>
                    <a:p>
                      <a:pPr algn="ctr"/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Имя 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фамилия  ребенка</a:t>
                      </a:r>
                      <a:endParaRPr lang="ru-RU" sz="2000" dirty="0"/>
                    </a:p>
                  </a:txBody>
                  <a:tcPr>
                    <a:solidFill>
                      <a:srgbClr val="66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Игровые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умения</a:t>
                      </a:r>
                      <a:endParaRPr lang="ru-RU" sz="2000" dirty="0" smtClean="0"/>
                    </a:p>
                  </a:txBody>
                  <a:tcPr>
                    <a:solidFill>
                      <a:srgbClr val="66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165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строить и развивать сюжет  игры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принимать игровую роль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подбирать и использовать атрибуты игры (в </a:t>
                      </a:r>
                      <a:r>
                        <a:rPr lang="ru-RU" sz="1600" b="1" i="1" dirty="0" err="1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т.ч</a:t>
                      </a:r>
                      <a:r>
                        <a:rPr lang="ru-RU" sz="1600" b="1" i="1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., </a:t>
                      </a: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предметы-заместители)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 взаимодействовать в игре 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принимать игровые правила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7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Аня </a:t>
                      </a: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Петрова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777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Маша </a:t>
                      </a: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Васина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77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Петя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Иванов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2983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320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3096343" cy="2277628"/>
          </a:xfrm>
          <a:ln>
            <a:solidFill>
              <a:schemeClr val="accent1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68052"/>
            <a:ext cx="3275856" cy="245689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005064"/>
            <a:ext cx="3059832" cy="22868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4077072"/>
            <a:ext cx="54726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Маша перед началом игры подбирает необходимые предметы и атрибуты, приглашает других детей, распределяет роли. Начинается игра. Девочка ведет ролевой диалог с другими участниками, делает это эмоционально и правдоподобно. 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9724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3096343" cy="2277628"/>
          </a:xfrm>
          <a:ln>
            <a:solidFill>
              <a:schemeClr val="accent1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68052"/>
            <a:ext cx="3275856" cy="245689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483768" y="2924944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</a:rPr>
              <a:t>Игра - отношение</a:t>
            </a:r>
            <a:endParaRPr lang="ru-RU" sz="3600" b="1" dirty="0">
              <a:solidFill>
                <a:srgbClr val="0000FF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005064"/>
            <a:ext cx="3059832" cy="22868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4077072"/>
            <a:ext cx="54726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Маша перед началом игры подбирает необходимые предметы и атрибуты, приглашает других детей, распределяет роли. Начинается игра. Девочка ведет ролевой диалог с другими участниками игры, делает это эмоционально и правдоподобно. 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52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0FF"/>
                </a:solidFill>
              </a:rPr>
              <a:t>Таблица диагностики  игровых умений</a:t>
            </a:r>
            <a:endParaRPr lang="ru-RU" sz="3200" dirty="0">
              <a:solidFill>
                <a:srgbClr val="0000FF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377472"/>
              </p:ext>
            </p:extLst>
          </p:nvPr>
        </p:nvGraphicFramePr>
        <p:xfrm>
          <a:off x="179512" y="1052736"/>
          <a:ext cx="8784976" cy="51657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/>
                <a:gridCol w="1488165"/>
                <a:gridCol w="1317746"/>
                <a:gridCol w="1610579"/>
                <a:gridCol w="1464163"/>
                <a:gridCol w="1464163"/>
              </a:tblGrid>
              <a:tr h="522166">
                <a:tc rowSpan="2">
                  <a:txBody>
                    <a:bodyPr/>
                    <a:lstStyle/>
                    <a:p>
                      <a:pPr algn="ctr"/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20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Имя 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фамилия  ребенка</a:t>
                      </a:r>
                      <a:endParaRPr lang="ru-RU" sz="2000" dirty="0"/>
                    </a:p>
                  </a:txBody>
                  <a:tcPr>
                    <a:solidFill>
                      <a:srgbClr val="66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Игровые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умения</a:t>
                      </a:r>
                      <a:endParaRPr lang="ru-RU" sz="2000" dirty="0" smtClean="0"/>
                    </a:p>
                  </a:txBody>
                  <a:tcPr>
                    <a:solidFill>
                      <a:srgbClr val="66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165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строить и развивать сюжет  игры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принимать игровую роль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подбирать и использовать атрибуты игры (в </a:t>
                      </a:r>
                      <a:r>
                        <a:rPr lang="ru-RU" sz="1600" b="1" i="1" dirty="0" err="1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т.ч</a:t>
                      </a:r>
                      <a:r>
                        <a:rPr lang="ru-RU" sz="1600" b="1" i="1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., </a:t>
                      </a: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предметы-заместители)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 взаимодействовать в игре 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Умение принимать игровые правила</a:t>
                      </a:r>
                      <a:endParaRPr lang="ru-RU" sz="1600" b="1" dirty="0">
                        <a:solidFill>
                          <a:srgbClr val="0000FF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7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Аня </a:t>
                      </a: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Петрова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777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Маша </a:t>
                      </a: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Васина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777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Петя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Иванов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2983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354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36512" y="2996952"/>
            <a:ext cx="7344816" cy="240372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50230" y="3771910"/>
            <a:ext cx="6571332" cy="7372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ru-RU" sz="4200" dirty="0" smtClean="0">
                <a:solidFill>
                  <a:srgbClr val="FFFFFF"/>
                </a:solidFill>
                <a:latin typeface="Cambria" pitchFamily="18" charset="0"/>
                <a:cs typeface="Arial" pitchFamily="34" charset="0"/>
              </a:rPr>
              <a:t>СПАСИБО ЗА</a:t>
            </a:r>
            <a:r>
              <a:rPr lang="en-US" sz="4200" dirty="0" smtClean="0">
                <a:solidFill>
                  <a:srgbClr val="FFFFFF"/>
                </a:solidFill>
                <a:latin typeface="Cambria" pitchFamily="18" charset="0"/>
                <a:cs typeface="Arial" pitchFamily="34" charset="0"/>
              </a:rPr>
              <a:t> </a:t>
            </a:r>
            <a:r>
              <a:rPr lang="ru-RU" sz="4200" dirty="0" smtClean="0">
                <a:solidFill>
                  <a:srgbClr val="FFFFFF"/>
                </a:solidFill>
                <a:latin typeface="Cambria" pitchFamily="18" charset="0"/>
                <a:cs typeface="Arial" pitchFamily="34" charset="0"/>
              </a:rPr>
              <a:t>ВНИМАНИЕ!</a:t>
            </a:r>
            <a:endParaRPr lang="ru-RU" sz="3600" dirty="0">
              <a:solidFill>
                <a:srgbClr val="FFFFFF"/>
              </a:solidFill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237626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000" b="1" dirty="0">
                <a:solidFill>
                  <a:srgbClr val="0070C0"/>
                </a:solidFill>
              </a:rPr>
              <a:t>Цель  мониторинга в ДОО (</a:t>
            </a:r>
            <a:r>
              <a:rPr lang="ru-RU" sz="3000" b="1" i="1" dirty="0">
                <a:solidFill>
                  <a:srgbClr val="0070C0"/>
                </a:solidFill>
              </a:rPr>
              <a:t>для чего организуем наблюдение</a:t>
            </a:r>
            <a:r>
              <a:rPr lang="ru-RU" sz="3000" b="1" dirty="0">
                <a:solidFill>
                  <a:srgbClr val="0070C0"/>
                </a:solidFill>
              </a:rPr>
              <a:t>?):</a:t>
            </a:r>
            <a:r>
              <a:rPr lang="ru-RU" sz="3000" b="1" dirty="0"/>
              <a:t>  </a:t>
            </a:r>
            <a:r>
              <a:rPr lang="ru-RU" sz="3000" dirty="0"/>
              <a:t>совершенствование качества дошкольного образования, принятие верных управленческих решений и планирование по результатам мониторинга актуальных задач.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068960"/>
            <a:ext cx="3528392" cy="26642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43808" y="3127608"/>
            <a:ext cx="60486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Предмет мониторинга</a:t>
            </a:r>
            <a:r>
              <a:rPr lang="ru-RU" sz="2800" dirty="0">
                <a:solidFill>
                  <a:srgbClr val="0070C0"/>
                </a:solidFill>
              </a:rPr>
              <a:t> (</a:t>
            </a:r>
            <a:r>
              <a:rPr lang="ru-RU" sz="2800" b="1" i="1" dirty="0">
                <a:solidFill>
                  <a:srgbClr val="0070C0"/>
                </a:solidFill>
              </a:rPr>
              <a:t>за чем наблюдаем</a:t>
            </a:r>
            <a:r>
              <a:rPr lang="ru-RU" sz="2800" dirty="0" smtClean="0">
                <a:solidFill>
                  <a:srgbClr val="0070C0"/>
                </a:solidFill>
              </a:rPr>
              <a:t>?)</a:t>
            </a:r>
            <a:r>
              <a:rPr lang="ru-RU" sz="2800" dirty="0" smtClean="0"/>
              <a:t>: за образовательными условиями</a:t>
            </a:r>
            <a:r>
              <a:rPr lang="ru-RU" sz="2800" dirty="0"/>
              <a:t>, достижениями  и </a:t>
            </a:r>
            <a:r>
              <a:rPr lang="ru-RU" sz="2800" dirty="0" smtClean="0"/>
              <a:t>проблемами    дошкольной	 организации в реализации</a:t>
            </a:r>
            <a:r>
              <a:rPr lang="ru-RU" sz="2800" dirty="0"/>
              <a:t> образовательных целей.</a:t>
            </a:r>
          </a:p>
        </p:txBody>
      </p:sp>
    </p:spTree>
    <p:extLst>
      <p:ext uri="{BB962C8B-B14F-4D97-AF65-F5344CB8AC3E}">
        <p14:creationId xmlns:p14="http://schemas.microsoft.com/office/powerpoint/2010/main" val="3636222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76064"/>
            <a:ext cx="3110096" cy="52292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1340768"/>
            <a:ext cx="5976664" cy="40324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rgbClr val="002060"/>
                </a:solidFill>
              </a:rPr>
              <a:t>Результаты  мониторинга должны учитываться в управленческой и образовательной деятельности ДОО. На их основе принимаются решения о внесении изменений в текущие проекты </a:t>
            </a:r>
            <a:r>
              <a:rPr lang="ru-RU" sz="2800" dirty="0" smtClean="0">
                <a:solidFill>
                  <a:srgbClr val="002060"/>
                </a:solidFill>
              </a:rPr>
              <a:t>педагогической	 </a:t>
            </a:r>
            <a:r>
              <a:rPr lang="ru-RU" sz="2800" dirty="0">
                <a:solidFill>
                  <a:srgbClr val="002060"/>
                </a:solidFill>
              </a:rPr>
              <a:t>деятельности, в содержание работы с </a:t>
            </a:r>
            <a:r>
              <a:rPr lang="ru-RU" sz="2800" dirty="0" smtClean="0">
                <a:solidFill>
                  <a:srgbClr val="002060"/>
                </a:solidFill>
              </a:rPr>
              <a:t>родителями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 воспитанников </a:t>
            </a:r>
            <a:r>
              <a:rPr lang="ru-RU" sz="2800" dirty="0">
                <a:solidFill>
                  <a:srgbClr val="002060"/>
                </a:solidFill>
              </a:rPr>
              <a:t>и пр. </a:t>
            </a:r>
          </a:p>
        </p:txBody>
      </p:sp>
    </p:spTree>
    <p:extLst>
      <p:ext uri="{BB962C8B-B14F-4D97-AF65-F5344CB8AC3E}">
        <p14:creationId xmlns:p14="http://schemas.microsoft.com/office/powerpoint/2010/main" val="1478366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ФГОС  ДО о диагностике и мониторинге: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268760"/>
            <a:ext cx="4040188" cy="4425355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. 3.2.3. ФГОС ДО «При </a:t>
            </a:r>
            <a:r>
              <a:rPr lang="ru-RU" dirty="0"/>
              <a:t>реализации Программы может проводиться оценка индивидуального развития детей. Такая оценка производится педагогическим работником в рамках педагогической диагностики (оценки индивидуального развития детей дошкольного возраста, связанной с оценкой эффективности педагогических действий и лежащей в основе их дальнейшего планирования</a:t>
            </a:r>
            <a:r>
              <a:rPr lang="ru-RU" dirty="0" smtClean="0"/>
              <a:t>).»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041775" cy="4422477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п. 4.3. ФГОС ДО  «Целевые </a:t>
            </a:r>
            <a:r>
              <a:rPr lang="ru-RU" sz="1800" dirty="0"/>
              <a:t>ориентиры не подлежат непосредственной оценке, в том числе </a:t>
            </a:r>
            <a:r>
              <a:rPr lang="ru-RU" sz="1800" dirty="0" smtClean="0"/>
              <a:t>в виде </a:t>
            </a:r>
            <a:r>
              <a:rPr lang="ru-RU" sz="1800" dirty="0"/>
              <a:t>педагогической диагностики (мониторинга), и не являются основанием для </a:t>
            </a:r>
            <a:r>
              <a:rPr lang="ru-RU" sz="1800" dirty="0" smtClean="0"/>
              <a:t>их формального </a:t>
            </a:r>
            <a:r>
              <a:rPr lang="ru-RU" sz="1800" dirty="0"/>
              <a:t>сравнения с реальными достижениями детей. Они не </a:t>
            </a:r>
            <a:r>
              <a:rPr lang="ru-RU" sz="1800" dirty="0" smtClean="0"/>
              <a:t>являются основой </a:t>
            </a:r>
            <a:r>
              <a:rPr lang="ru-RU" sz="1800" dirty="0"/>
              <a:t>объективной оценки соответствия установленным </a:t>
            </a:r>
            <a:r>
              <a:rPr lang="ru-RU" sz="1800" dirty="0" smtClean="0"/>
              <a:t>требованиям образовательной </a:t>
            </a:r>
            <a:r>
              <a:rPr lang="ru-RU" sz="1800" dirty="0"/>
              <a:t>деятельности и подготовки </a:t>
            </a:r>
            <a:r>
              <a:rPr lang="ru-RU" sz="1800" dirty="0" smtClean="0"/>
              <a:t>детей. </a:t>
            </a:r>
            <a:r>
              <a:rPr lang="ru-RU" sz="1800" dirty="0"/>
              <a:t>Освоение </a:t>
            </a:r>
            <a:r>
              <a:rPr lang="ru-RU" sz="1800" dirty="0" smtClean="0"/>
              <a:t>Программы не </a:t>
            </a:r>
            <a:r>
              <a:rPr lang="ru-RU" sz="1800" dirty="0"/>
              <a:t>сопровождается проведением промежуточных аттестаций и итоговой </a:t>
            </a:r>
            <a:r>
              <a:rPr lang="ru-RU" sz="1800" dirty="0" smtClean="0"/>
              <a:t>аттестации воспитанников.»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731308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ФГОС  ДО о диагностике и мониторинге: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268760"/>
            <a:ext cx="4040188" cy="4425355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. 3.2.3. ФГОС ДО «При </a:t>
            </a:r>
            <a:r>
              <a:rPr lang="ru-RU" dirty="0"/>
              <a:t>реализации Программы может проводиться оценка индивидуального развития детей. Такая оценка производится педагогическим работником в рамках педагогической диагностики (оценки индивидуального развития детей дошкольного возраста, связанной с оценкой эффективности педагогических действий и лежащей в основе их дальнейшего планирования</a:t>
            </a:r>
            <a:r>
              <a:rPr lang="ru-RU" dirty="0" smtClean="0"/>
              <a:t>).»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041775" cy="4422477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п. 4.3. ФГОС ДО  «Целевые </a:t>
            </a:r>
            <a:r>
              <a:rPr lang="ru-RU" sz="1800" dirty="0"/>
              <a:t>ориентиры не подлежат непосредственной оценке, в том числе </a:t>
            </a:r>
            <a:r>
              <a:rPr lang="ru-RU" sz="1800" dirty="0" smtClean="0"/>
              <a:t>в виде </a:t>
            </a:r>
            <a:r>
              <a:rPr lang="ru-RU" sz="1800" dirty="0"/>
              <a:t>педагогической диагностики (мониторинга), и не являются основанием для </a:t>
            </a:r>
            <a:r>
              <a:rPr lang="ru-RU" sz="1800" dirty="0" smtClean="0"/>
              <a:t>их формального </a:t>
            </a:r>
            <a:r>
              <a:rPr lang="ru-RU" sz="1800" dirty="0"/>
              <a:t>сравнения с реальными достижениями детей. Они не </a:t>
            </a:r>
            <a:r>
              <a:rPr lang="ru-RU" sz="1800" dirty="0" smtClean="0"/>
              <a:t>являются основой </a:t>
            </a:r>
            <a:r>
              <a:rPr lang="ru-RU" sz="1800" dirty="0"/>
              <a:t>объективной оценки соответствия установленным </a:t>
            </a:r>
            <a:r>
              <a:rPr lang="ru-RU" sz="1800" dirty="0" smtClean="0"/>
              <a:t>требованиям образовательной </a:t>
            </a:r>
            <a:r>
              <a:rPr lang="ru-RU" sz="1800" dirty="0"/>
              <a:t>деятельности и подготовки </a:t>
            </a:r>
            <a:r>
              <a:rPr lang="ru-RU" sz="1800" dirty="0" smtClean="0"/>
              <a:t>детей. </a:t>
            </a:r>
            <a:r>
              <a:rPr lang="ru-RU" sz="1800" dirty="0"/>
              <a:t>Освоение </a:t>
            </a:r>
            <a:r>
              <a:rPr lang="ru-RU" sz="1800" dirty="0" smtClean="0"/>
              <a:t>Программы не </a:t>
            </a:r>
            <a:r>
              <a:rPr lang="ru-RU" sz="1800" dirty="0"/>
              <a:t>сопровождается проведением промежуточных аттестаций и итоговой </a:t>
            </a:r>
            <a:r>
              <a:rPr lang="ru-RU" sz="1800" dirty="0" smtClean="0"/>
              <a:t>аттестации воспитанников.»</a:t>
            </a:r>
            <a:endParaRPr lang="ru-RU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5805264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Проблема: </a:t>
            </a:r>
            <a:r>
              <a:rPr lang="ru-RU" sz="2000" b="1" dirty="0" smtClean="0">
                <a:solidFill>
                  <a:srgbClr val="FF0000"/>
                </a:solidFill>
              </a:rPr>
              <a:t>проводить </a:t>
            </a:r>
            <a:r>
              <a:rPr lang="ru-RU" sz="2000" b="1" dirty="0">
                <a:solidFill>
                  <a:srgbClr val="FF0000"/>
                </a:solidFill>
              </a:rPr>
              <a:t>или не проводить диагностику и мониторинг в ДОО?</a:t>
            </a:r>
          </a:p>
          <a:p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49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ФГОС о необходимости учета индивидуального уровня развития ребенка при проектировании ОП и условий ее реализации: 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71389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« </a:t>
            </a:r>
            <a:r>
              <a:rPr lang="ru-RU" dirty="0"/>
              <a:t>…построение образовательной деятельности на основе индивидуальных особенностей каждого ребенка», «… с учётом образовательных потребностей и способностей детей», «…с учетом возрастных возможностей и индивидуальных различий (индивидуальных траекторий развития)», «учитывать образовательные потребности, интересы и мотивы детей», «ориентированного на интересы и возможности каждого ребёнка, «учитывающего социальную ситуацию его развития», «построение вариативного развивающего образования, ориентированного на уровень развития, проявляющийся у ребенка, оценку индивидуального развития детей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047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ФГОС о необходимости учета индивидуального уровня развития ребенка при проектировании ОП и условий ее реализации:  </a:t>
            </a:r>
            <a:r>
              <a:rPr lang="ru-RU" sz="2800" dirty="0">
                <a:solidFill>
                  <a:srgbClr val="0070C0"/>
                </a:solidFill>
              </a:rPr>
              <a:t/>
            </a:r>
            <a:br>
              <a:rPr lang="ru-RU" sz="2800" dirty="0">
                <a:solidFill>
                  <a:srgbClr val="0070C0"/>
                </a:solidFill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008" y="2071389"/>
            <a:ext cx="8964488" cy="4525963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« </a:t>
            </a:r>
            <a:r>
              <a:rPr lang="ru-RU" dirty="0"/>
              <a:t>…построение образовательной деятельности на основе индивидуальных особенностей каждого ребенка», «… с учётом образовательных потребностей и способностей детей», «…с учетом возрастных возможностей и индивидуальных различий (индивидуальных траекторий развития)», «учитывать образовательные потребности, интересы и мотивы детей», «ориентированного на интересы и возможности каждого ребёнка, «учитывающего социальную ситуацию его развития», «построение вариативного развивающего образования, ориентированного на уровень развития, проявляющийся у ребенка, оценку индивидуального развития детей».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sz="3700" b="1" dirty="0" smtClean="0">
                <a:solidFill>
                  <a:srgbClr val="FF0000"/>
                </a:solidFill>
              </a:rPr>
              <a:t>Вывод</a:t>
            </a:r>
            <a:r>
              <a:rPr lang="ru-RU" sz="3700" b="1" dirty="0">
                <a:solidFill>
                  <a:srgbClr val="FF0000"/>
                </a:solidFill>
              </a:rPr>
              <a:t>: без изучения динамики развития ребенка (мониторинга) реализовать ФГОС будет просто невозможно!</a:t>
            </a:r>
            <a:endParaRPr lang="ru-RU" sz="37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79587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1169</TotalTime>
  <Words>1864</Words>
  <Application>Microsoft Office PowerPoint</Application>
  <PresentationFormat>Экран (4:3)</PresentationFormat>
  <Paragraphs>180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Педагогическая  диагностика и мониторинг в ДОО</vt:lpstr>
      <vt:lpstr> План </vt:lpstr>
      <vt:lpstr>  Понятия «педагогическая диагностика»  и «мониторинг» </vt:lpstr>
      <vt:lpstr>Презентация PowerPoint</vt:lpstr>
      <vt:lpstr>Презентация PowerPoint</vt:lpstr>
      <vt:lpstr>ФГОС  ДО о диагностике и мониторинге:</vt:lpstr>
      <vt:lpstr>ФГОС  ДО о диагностике и мониторинге:</vt:lpstr>
      <vt:lpstr>ФГОС о необходимости учета индивидуального уровня развития ребенка при проектировании ОП и условий ее реализации:   </vt:lpstr>
      <vt:lpstr>ФГОС о необходимости учета индивидуального уровня развития ребенка при проектировании ОП и условий ее реализации:   </vt:lpstr>
      <vt:lpstr>Презентация PowerPoint</vt:lpstr>
      <vt:lpstr>Презентация PowerPoint</vt:lpstr>
      <vt:lpstr>Требования ФГОС ДО к результатам  дошкольного образования : целевые ориентиры  </vt:lpstr>
      <vt:lpstr>Требования ФГОС ДО к результатам  дошкольного образования : целевые ориентиры</vt:lpstr>
      <vt:lpstr>Почему  нельзя оценивать достижение   целевых ориентиров? </vt:lpstr>
      <vt:lpstr>Почему  нельзя оценивать достижение  целевых ориентиров? </vt:lpstr>
      <vt:lpstr>Презентация PowerPoint</vt:lpstr>
      <vt:lpstr>Презентация PowerPoint</vt:lpstr>
      <vt:lpstr>Как организовать проведение диагностики и мониторинга индивидуального развития ребенка? </vt:lpstr>
      <vt:lpstr>Как организовать проведение диагностики и мониторинга индивидуального развития ребенка? </vt:lpstr>
      <vt:lpstr>Основные принципы  педагогической  диагностики (мониторинга) в соответствии с ФГОС ДО: </vt:lpstr>
      <vt:lpstr>Презентация PowerPoint</vt:lpstr>
      <vt:lpstr>Главным основанием для выбора критериев и показателей является понимание того, что мы хотим измерить в динамике.  </vt:lpstr>
      <vt:lpstr>Презентация PowerPoint</vt:lpstr>
      <vt:lpstr>Основные методы диагностики (мониторинга), используемые в ДОО:  </vt:lpstr>
      <vt:lpstr>Презентация PowerPoint</vt:lpstr>
      <vt:lpstr>Диагностика игровой деятельности  (практикум)</vt:lpstr>
      <vt:lpstr>Таблица диагностики игровых умений</vt:lpstr>
      <vt:lpstr>Презентация PowerPoint</vt:lpstr>
      <vt:lpstr>Игра - действие </vt:lpstr>
      <vt:lpstr>Таблица диагностики игровых умений</vt:lpstr>
      <vt:lpstr>Презентация PowerPoint</vt:lpstr>
      <vt:lpstr>Презентация PowerPoint</vt:lpstr>
      <vt:lpstr>Таблица диагностики игровых умений</vt:lpstr>
      <vt:lpstr>Презентация PowerPoint</vt:lpstr>
      <vt:lpstr>Презентация PowerPoint</vt:lpstr>
      <vt:lpstr>Таблица диагностики  игровых умений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--</dc:creator>
  <cp:lastModifiedBy>user</cp:lastModifiedBy>
  <cp:revision>56</cp:revision>
  <cp:lastPrinted>2016-02-08T07:07:03Z</cp:lastPrinted>
  <dcterms:created xsi:type="dcterms:W3CDTF">2015-01-28T12:36:11Z</dcterms:created>
  <dcterms:modified xsi:type="dcterms:W3CDTF">2016-02-08T07:07:07Z</dcterms:modified>
</cp:coreProperties>
</file>