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3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9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  <a:srgbClr val="3399FF"/>
    <a:srgbClr val="FFFF66"/>
    <a:srgbClr val="66FF33"/>
    <a:srgbClr val="CC66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11" autoAdjust="0"/>
    <p:restoredTop sz="94660"/>
  </p:normalViewPr>
  <p:slideViewPr>
    <p:cSldViewPr>
      <p:cViewPr varScale="1">
        <p:scale>
          <a:sx n="86" d="100"/>
          <a:sy n="86" d="100"/>
        </p:scale>
        <p:origin x="-12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hPercent val="85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2112676056338031"/>
          <c:y val="3.9130434782608699E-2"/>
          <c:w val="0.60563380281690149"/>
          <c:h val="0.83913043478260863"/>
        </c:manualLayout>
      </c:layout>
      <c:bar3DChart>
        <c:barDir val="col"/>
        <c:grouping val="clustered"/>
        <c:ser>
          <c:idx val="0"/>
          <c:order val="0"/>
          <c:tx>
            <c:strRef>
              <c:f>Лист3!$A$36</c:f>
              <c:strCache>
                <c:ptCount val="1"/>
                <c:pt idx="0">
                  <c:v>основная группа</c:v>
                </c:pt>
              </c:strCache>
            </c:strRef>
          </c:tx>
          <c:spPr>
            <a:solidFill>
              <a:srgbClr val="9999FF"/>
            </a:solidFill>
            <a:ln w="18000">
              <a:solidFill>
                <a:srgbClr val="000000"/>
              </a:solidFill>
              <a:prstDash val="solid"/>
            </a:ln>
          </c:spPr>
          <c:cat>
            <c:strRef>
              <c:f>Лист3!$B$35:$D$35</c:f>
              <c:strCache>
                <c:ptCount val="3"/>
                <c:pt idx="0">
                  <c:v>2009-2010</c:v>
                </c:pt>
                <c:pt idx="1">
                  <c:v>2010-2011</c:v>
                </c:pt>
                <c:pt idx="2">
                  <c:v>2011-2012</c:v>
                </c:pt>
              </c:strCache>
            </c:strRef>
          </c:cat>
          <c:val>
            <c:numRef>
              <c:f>Лист3!$B$36:$D$36</c:f>
              <c:numCache>
                <c:formatCode>0.00%</c:formatCode>
                <c:ptCount val="3"/>
                <c:pt idx="0">
                  <c:v>0.87600000000000011</c:v>
                </c:pt>
                <c:pt idx="1">
                  <c:v>0.89200000000000013</c:v>
                </c:pt>
                <c:pt idx="2">
                  <c:v>0.94899999999999995</c:v>
                </c:pt>
              </c:numCache>
            </c:numRef>
          </c:val>
        </c:ser>
        <c:ser>
          <c:idx val="1"/>
          <c:order val="1"/>
          <c:tx>
            <c:strRef>
              <c:f>Лист3!$A$37</c:f>
              <c:strCache>
                <c:ptCount val="1"/>
                <c:pt idx="0">
                  <c:v>подготовительная </c:v>
                </c:pt>
              </c:strCache>
            </c:strRef>
          </c:tx>
          <c:spPr>
            <a:solidFill>
              <a:srgbClr val="993366"/>
            </a:solidFill>
            <a:ln w="18000">
              <a:solidFill>
                <a:srgbClr val="000000"/>
              </a:solidFill>
              <a:prstDash val="solid"/>
            </a:ln>
          </c:spPr>
          <c:cat>
            <c:strRef>
              <c:f>Лист3!$B$35:$D$35</c:f>
              <c:strCache>
                <c:ptCount val="3"/>
                <c:pt idx="0">
                  <c:v>2009-2010</c:v>
                </c:pt>
                <c:pt idx="1">
                  <c:v>2010-2011</c:v>
                </c:pt>
                <c:pt idx="2">
                  <c:v>2011-2012</c:v>
                </c:pt>
              </c:strCache>
            </c:strRef>
          </c:cat>
          <c:val>
            <c:numRef>
              <c:f>Лист3!$B$37:$D$37</c:f>
              <c:numCache>
                <c:formatCode>0%</c:formatCode>
                <c:ptCount val="3"/>
                <c:pt idx="0" formatCode="0.00%">
                  <c:v>0.10400000000000001</c:v>
                </c:pt>
                <c:pt idx="1">
                  <c:v>9.0000000000000024E-2</c:v>
                </c:pt>
                <c:pt idx="2" formatCode="0.00%">
                  <c:v>1.6900000000000002E-2</c:v>
                </c:pt>
              </c:numCache>
            </c:numRef>
          </c:val>
        </c:ser>
        <c:ser>
          <c:idx val="2"/>
          <c:order val="2"/>
          <c:tx>
            <c:strRef>
              <c:f>Лист3!$A$38</c:f>
              <c:strCache>
                <c:ptCount val="1"/>
                <c:pt idx="0">
                  <c:v>освобожденные</c:v>
                </c:pt>
              </c:strCache>
            </c:strRef>
          </c:tx>
          <c:spPr>
            <a:solidFill>
              <a:srgbClr val="FFFFCC"/>
            </a:solidFill>
            <a:ln w="18000">
              <a:solidFill>
                <a:srgbClr val="000000"/>
              </a:solidFill>
              <a:prstDash val="solid"/>
            </a:ln>
          </c:spPr>
          <c:cat>
            <c:strRef>
              <c:f>Лист3!$B$35:$D$35</c:f>
              <c:strCache>
                <c:ptCount val="3"/>
                <c:pt idx="0">
                  <c:v>2009-2010</c:v>
                </c:pt>
                <c:pt idx="1">
                  <c:v>2010-2011</c:v>
                </c:pt>
                <c:pt idx="2">
                  <c:v>2011-2012</c:v>
                </c:pt>
              </c:strCache>
            </c:strRef>
          </c:cat>
          <c:val>
            <c:numRef>
              <c:f>Лист3!$B$38:$D$38</c:f>
              <c:numCache>
                <c:formatCode>0.00%</c:formatCode>
                <c:ptCount val="3"/>
                <c:pt idx="0">
                  <c:v>7.0000000000000019E-3</c:v>
                </c:pt>
                <c:pt idx="1">
                  <c:v>9.0000000000000045E-3</c:v>
                </c:pt>
                <c:pt idx="2">
                  <c:v>1.7000000000000005E-2</c:v>
                </c:pt>
              </c:numCache>
            </c:numRef>
          </c:val>
        </c:ser>
        <c:ser>
          <c:idx val="3"/>
          <c:order val="3"/>
          <c:tx>
            <c:strRef>
              <c:f>Лист3!$A$39</c:f>
              <c:strCache>
                <c:ptCount val="1"/>
                <c:pt idx="0">
                  <c:v>специальная</c:v>
                </c:pt>
              </c:strCache>
            </c:strRef>
          </c:tx>
          <c:spPr>
            <a:solidFill>
              <a:srgbClr val="CCFFFF"/>
            </a:solidFill>
            <a:ln w="18000">
              <a:solidFill>
                <a:srgbClr val="000000"/>
              </a:solidFill>
              <a:prstDash val="solid"/>
            </a:ln>
          </c:spPr>
          <c:cat>
            <c:strRef>
              <c:f>Лист3!$B$35:$D$35</c:f>
              <c:strCache>
                <c:ptCount val="3"/>
                <c:pt idx="0">
                  <c:v>2009-2010</c:v>
                </c:pt>
                <c:pt idx="1">
                  <c:v>2010-2011</c:v>
                </c:pt>
                <c:pt idx="2">
                  <c:v>2011-2012</c:v>
                </c:pt>
              </c:strCache>
            </c:strRef>
          </c:cat>
          <c:val>
            <c:numRef>
              <c:f>Лист3!$B$39:$D$39</c:f>
              <c:numCache>
                <c:formatCode>0.00%</c:formatCode>
                <c:ptCount val="3"/>
                <c:pt idx="0">
                  <c:v>7.0000000000000019E-3</c:v>
                </c:pt>
                <c:pt idx="1">
                  <c:v>7.0000000000000019E-3</c:v>
                </c:pt>
                <c:pt idx="2">
                  <c:v>9.0000000000000045E-3</c:v>
                </c:pt>
              </c:numCache>
            </c:numRef>
          </c:val>
        </c:ser>
        <c:dLbls/>
        <c:shape val="box"/>
        <c:axId val="46436352"/>
        <c:axId val="46772992"/>
        <c:axId val="0"/>
      </c:bar3DChart>
      <c:catAx>
        <c:axId val="46436352"/>
        <c:scaling>
          <c:orientation val="minMax"/>
        </c:scaling>
        <c:axPos val="b"/>
        <c:numFmt formatCode="General" sourceLinked="1"/>
        <c:tickLblPos val="low"/>
        <c:spPr>
          <a:ln w="45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1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46772992"/>
        <c:crosses val="autoZero"/>
        <c:auto val="1"/>
        <c:lblAlgn val="ctr"/>
        <c:lblOffset val="100"/>
        <c:tickLblSkip val="1"/>
        <c:tickMarkSkip val="1"/>
      </c:catAx>
      <c:valAx>
        <c:axId val="46772992"/>
        <c:scaling>
          <c:orientation val="minMax"/>
        </c:scaling>
        <c:axPos val="l"/>
        <c:majorGridlines>
          <c:spPr>
            <a:ln w="4500">
              <a:solidFill>
                <a:srgbClr val="000000"/>
              </a:solidFill>
              <a:prstDash val="solid"/>
            </a:ln>
          </c:spPr>
        </c:majorGridlines>
        <c:numFmt formatCode="0.00%" sourceLinked="1"/>
        <c:tickLblPos val="nextTo"/>
        <c:spPr>
          <a:ln w="45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1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46436352"/>
        <c:crosses val="autoZero"/>
        <c:crossBetween val="between"/>
      </c:valAx>
      <c:spPr>
        <a:noFill/>
        <a:ln w="36000">
          <a:noFill/>
        </a:ln>
      </c:spPr>
    </c:plotArea>
    <c:legend>
      <c:legendPos val="r"/>
      <c:layout>
        <c:manualLayout>
          <c:xMode val="edge"/>
          <c:yMode val="edge"/>
          <c:x val="0.75774637380853715"/>
          <c:y val="0.38695644751723124"/>
          <c:w val="0.23098577151540273"/>
          <c:h val="0.23043509805176801"/>
        </c:manualLayout>
      </c:layout>
      <c:spPr>
        <a:solidFill>
          <a:srgbClr val="FFFFFF"/>
        </a:solidFill>
        <a:ln w="4500">
          <a:solidFill>
            <a:srgbClr val="000000"/>
          </a:solidFill>
          <a:prstDash val="solid"/>
        </a:ln>
      </c:spPr>
      <c:txPr>
        <a:bodyPr/>
        <a:lstStyle/>
        <a:p>
          <a:pPr>
            <a:defRPr sz="744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</c:chart>
  <c:spPr>
    <a:solidFill>
      <a:srgbClr val="FFFFFF"/>
    </a:solidFill>
    <a:ln w="4500">
      <a:solidFill>
        <a:srgbClr val="000000"/>
      </a:solidFill>
      <a:prstDash val="solid"/>
    </a:ln>
  </c:spPr>
  <c:txPr>
    <a:bodyPr/>
    <a:lstStyle/>
    <a:p>
      <a:pPr>
        <a:defRPr sz="81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hPercent val="63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0704225352112677"/>
          <c:y val="4.4554455445544552E-2"/>
          <c:w val="0.72957746478873242"/>
          <c:h val="0.81683168316831689"/>
        </c:manualLayout>
      </c:layout>
      <c:bar3DChart>
        <c:barDir val="col"/>
        <c:grouping val="clustered"/>
        <c:ser>
          <c:idx val="0"/>
          <c:order val="0"/>
          <c:tx>
            <c:strRef>
              <c:f>Лист1!$A$41</c:f>
              <c:strCache>
                <c:ptCount val="1"/>
                <c:pt idx="0">
                  <c:v>2 группа</c:v>
                </c:pt>
              </c:strCache>
            </c:strRef>
          </c:tx>
          <c:spPr>
            <a:solidFill>
              <a:srgbClr val="9999FF"/>
            </a:solidFill>
            <a:ln w="19291">
              <a:solidFill>
                <a:srgbClr val="000000"/>
              </a:solidFill>
              <a:prstDash val="solid"/>
            </a:ln>
          </c:spPr>
          <c:cat>
            <c:strRef>
              <c:f>Лист1!$B$40:$D$40</c:f>
              <c:strCache>
                <c:ptCount val="3"/>
                <c:pt idx="0">
                  <c:v>2009-2010</c:v>
                </c:pt>
                <c:pt idx="1">
                  <c:v>2010-2011</c:v>
                </c:pt>
                <c:pt idx="2">
                  <c:v>2011-2012</c:v>
                </c:pt>
              </c:strCache>
            </c:strRef>
          </c:cat>
          <c:val>
            <c:numRef>
              <c:f>Лист1!$B$41:$D$41</c:f>
              <c:numCache>
                <c:formatCode>0.00%</c:formatCode>
                <c:ptCount val="3"/>
                <c:pt idx="0">
                  <c:v>0.89500000000000002</c:v>
                </c:pt>
                <c:pt idx="1">
                  <c:v>0.88400000000000001</c:v>
                </c:pt>
                <c:pt idx="2">
                  <c:v>0.89400000000000002</c:v>
                </c:pt>
              </c:numCache>
            </c:numRef>
          </c:val>
        </c:ser>
        <c:ser>
          <c:idx val="1"/>
          <c:order val="1"/>
          <c:tx>
            <c:strRef>
              <c:f>Лист1!$A$42</c:f>
              <c:strCache>
                <c:ptCount val="1"/>
                <c:pt idx="0">
                  <c:v>3 группа</c:v>
                </c:pt>
              </c:strCache>
            </c:strRef>
          </c:tx>
          <c:spPr>
            <a:solidFill>
              <a:srgbClr val="993366"/>
            </a:solidFill>
            <a:ln w="19291">
              <a:solidFill>
                <a:srgbClr val="000000"/>
              </a:solidFill>
              <a:prstDash val="solid"/>
            </a:ln>
          </c:spPr>
          <c:cat>
            <c:strRef>
              <c:f>Лист1!$B$40:$D$40</c:f>
              <c:strCache>
                <c:ptCount val="3"/>
                <c:pt idx="0">
                  <c:v>2009-2010</c:v>
                </c:pt>
                <c:pt idx="1">
                  <c:v>2010-2011</c:v>
                </c:pt>
                <c:pt idx="2">
                  <c:v>2011-2012</c:v>
                </c:pt>
              </c:strCache>
            </c:strRef>
          </c:cat>
          <c:val>
            <c:numRef>
              <c:f>Лист1!$B$42:$D$42</c:f>
              <c:numCache>
                <c:formatCode>0.00%</c:formatCode>
                <c:ptCount val="3"/>
                <c:pt idx="0">
                  <c:v>0.10400000000000001</c:v>
                </c:pt>
                <c:pt idx="1">
                  <c:v>0.115</c:v>
                </c:pt>
                <c:pt idx="2">
                  <c:v>0.10500000000000001</c:v>
                </c:pt>
              </c:numCache>
            </c:numRef>
          </c:val>
        </c:ser>
        <c:dLbls/>
        <c:shape val="box"/>
        <c:axId val="65429504"/>
        <c:axId val="65431040"/>
        <c:axId val="0"/>
      </c:bar3DChart>
      <c:catAx>
        <c:axId val="65429504"/>
        <c:scaling>
          <c:orientation val="minMax"/>
        </c:scaling>
        <c:axPos val="b"/>
        <c:numFmt formatCode="General" sourceLinked="1"/>
        <c:tickLblPos val="low"/>
        <c:spPr>
          <a:ln w="4823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759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65431040"/>
        <c:crosses val="autoZero"/>
        <c:auto val="1"/>
        <c:lblAlgn val="ctr"/>
        <c:lblOffset val="100"/>
        <c:tickLblSkip val="1"/>
        <c:tickMarkSkip val="1"/>
      </c:catAx>
      <c:valAx>
        <c:axId val="65431040"/>
        <c:scaling>
          <c:orientation val="minMax"/>
        </c:scaling>
        <c:axPos val="l"/>
        <c:majorGridlines>
          <c:spPr>
            <a:ln w="14468" cap="flat" cmpd="sng" algn="ctr">
              <a:solidFill>
                <a:schemeClr val="dk1">
                  <a:shade val="95000"/>
                  <a:satMod val="105000"/>
                </a:schemeClr>
              </a:solidFill>
              <a:prstDash val="solid"/>
            </a:ln>
            <a:effectLst/>
          </c:spPr>
        </c:majorGridlines>
        <c:numFmt formatCode="0.00%" sourceLinked="1"/>
        <c:tickLblPos val="nextTo"/>
        <c:spPr>
          <a:ln w="4823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759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65429504"/>
        <c:crosses val="autoZero"/>
        <c:crossBetween val="between"/>
      </c:valAx>
      <c:spPr>
        <a:noFill/>
        <a:ln w="38582">
          <a:noFill/>
        </a:ln>
      </c:spPr>
    </c:plotArea>
    <c:legend>
      <c:legendPos val="r"/>
      <c:layout>
        <c:manualLayout>
          <c:xMode val="edge"/>
          <c:yMode val="edge"/>
          <c:x val="0.86760556980491332"/>
          <c:y val="0.43564326064180248"/>
          <c:w val="0.12112687508594458"/>
          <c:h val="0.13366341552984884"/>
        </c:manualLayout>
      </c:layout>
      <c:spPr>
        <a:solidFill>
          <a:srgbClr val="FFFFFF"/>
        </a:solidFill>
        <a:ln w="4823">
          <a:solidFill>
            <a:srgbClr val="000000"/>
          </a:solidFill>
          <a:prstDash val="solid"/>
        </a:ln>
      </c:spPr>
      <c:txPr>
        <a:bodyPr/>
        <a:lstStyle/>
        <a:p>
          <a:pPr>
            <a:defRPr sz="699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</c:chart>
  <c:spPr>
    <a:solidFill>
      <a:srgbClr val="FFFFFF"/>
    </a:solidFill>
    <a:ln w="4823">
      <a:solidFill>
        <a:srgbClr val="000000"/>
      </a:solidFill>
      <a:prstDash val="solid"/>
    </a:ln>
  </c:spPr>
  <c:txPr>
    <a:bodyPr/>
    <a:lstStyle/>
    <a:p>
      <a:pPr>
        <a:defRPr sz="759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verOverlay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6" name="TextBox 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5400" dirty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7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FEA12CC1-5C81-48FF-9072-7CD158A8E2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57676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1173163" y="1392238"/>
            <a:ext cx="6778625" cy="923925"/>
            <a:chOff x="1172584" y="1381459"/>
            <a:chExt cx="6779110" cy="923330"/>
          </a:xfrm>
        </p:grpSpPr>
        <p:sp>
          <p:nvSpPr>
            <p:cNvPr id="5" name="TextBox 8"/>
            <p:cNvSpPr txBox="1">
              <a:spLocks noChangeArrowheads="1"/>
            </p:cNvSpPr>
            <p:nvPr/>
          </p:nvSpPr>
          <p:spPr bwMode="auto">
            <a:xfrm>
              <a:off x="4147073" y="1381459"/>
              <a:ext cx="877163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5400">
                  <a:solidFill>
                    <a:srgbClr val="DBA455"/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6" name="Straight Connector 15"/>
            <p:cNvCxnSpPr/>
            <p:nvPr/>
          </p:nvCxnSpPr>
          <p:spPr>
            <a:xfrm rot="10800000">
              <a:off x="1172584" y="1925620"/>
              <a:ext cx="3119660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16"/>
            <p:cNvCxnSpPr/>
            <p:nvPr/>
          </p:nvCxnSpPr>
          <p:spPr>
            <a:xfrm rot="10800000">
              <a:off x="4832033" y="1922447"/>
              <a:ext cx="3119661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99360-F8AF-48EF-9FCF-C7F16E03B0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6140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"/>
          <p:cNvGrpSpPr>
            <a:grpSpLocks/>
          </p:cNvGrpSpPr>
          <p:nvPr/>
        </p:nvGrpSpPr>
        <p:grpSpPr bwMode="auto">
          <a:xfrm rot="5400000">
            <a:off x="3908425" y="2881313"/>
            <a:ext cx="5481637" cy="922338"/>
            <a:chOff x="1815339" y="1381459"/>
            <a:chExt cx="5480154" cy="923330"/>
          </a:xfrm>
        </p:grpSpPr>
        <p:sp>
          <p:nvSpPr>
            <p:cNvPr id="5" name="TextBox 8"/>
            <p:cNvSpPr txBox="1">
              <a:spLocks noChangeArrowheads="1"/>
            </p:cNvSpPr>
            <p:nvPr/>
          </p:nvSpPr>
          <p:spPr bwMode="auto">
            <a:xfrm>
              <a:off x="4147073" y="1381459"/>
              <a:ext cx="877163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5400">
                  <a:solidFill>
                    <a:srgbClr val="DBA455"/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6" name="Straight Connector 12"/>
            <p:cNvCxnSpPr/>
            <p:nvPr/>
          </p:nvCxnSpPr>
          <p:spPr>
            <a:xfrm flipH="1" flipV="1">
              <a:off x="1815339" y="1924967"/>
              <a:ext cx="2469482" cy="1590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13"/>
            <p:cNvCxnSpPr/>
            <p:nvPr/>
          </p:nvCxnSpPr>
          <p:spPr>
            <a:xfrm rot="10800000">
              <a:off x="4826011" y="1928146"/>
              <a:ext cx="2469482" cy="1590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938C8-4F52-4ADD-945A-E5FD6470A4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15426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1C4358-9902-4028-9730-F5FDB23757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00258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1173163" y="1392238"/>
            <a:ext cx="6778625" cy="923925"/>
            <a:chOff x="1172584" y="1381459"/>
            <a:chExt cx="6779110" cy="923330"/>
          </a:xfrm>
        </p:grpSpPr>
        <p:sp>
          <p:nvSpPr>
            <p:cNvPr id="5" name="TextBox 8"/>
            <p:cNvSpPr txBox="1">
              <a:spLocks noChangeArrowheads="1"/>
            </p:cNvSpPr>
            <p:nvPr/>
          </p:nvSpPr>
          <p:spPr bwMode="auto">
            <a:xfrm>
              <a:off x="4147073" y="1381459"/>
              <a:ext cx="877163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5400">
                  <a:solidFill>
                    <a:srgbClr val="DBA455"/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6" name="Straight Connector 13"/>
            <p:cNvCxnSpPr/>
            <p:nvPr/>
          </p:nvCxnSpPr>
          <p:spPr>
            <a:xfrm rot="10800000">
              <a:off x="1172584" y="1925620"/>
              <a:ext cx="3119660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14"/>
            <p:cNvCxnSpPr/>
            <p:nvPr/>
          </p:nvCxnSpPr>
          <p:spPr>
            <a:xfrm rot="10800000">
              <a:off x="4832033" y="1922447"/>
              <a:ext cx="3119661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32C886-FF4D-41E9-AF8D-2DD7BC036C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96782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CoverOverlay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1173163" y="2887663"/>
            <a:ext cx="6778625" cy="923925"/>
            <a:chOff x="1172584" y="1381459"/>
            <a:chExt cx="6779110" cy="923330"/>
          </a:xfrm>
        </p:grpSpPr>
        <p:sp>
          <p:nvSpPr>
            <p:cNvPr id="6" name="TextBox 9"/>
            <p:cNvSpPr txBox="1">
              <a:spLocks noChangeArrowheads="1"/>
            </p:cNvSpPr>
            <p:nvPr/>
          </p:nvSpPr>
          <p:spPr bwMode="auto">
            <a:xfrm>
              <a:off x="4147073" y="1381459"/>
              <a:ext cx="877163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5400">
                  <a:solidFill>
                    <a:srgbClr val="DBA455"/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7" name="Straight Connector 9"/>
            <p:cNvCxnSpPr/>
            <p:nvPr/>
          </p:nvCxnSpPr>
          <p:spPr>
            <a:xfrm rot="10800000">
              <a:off x="1172584" y="1925620"/>
              <a:ext cx="3119660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10"/>
            <p:cNvCxnSpPr/>
            <p:nvPr/>
          </p:nvCxnSpPr>
          <p:spPr>
            <a:xfrm rot="10800000">
              <a:off x="4832033" y="1927207"/>
              <a:ext cx="3119661" cy="1586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3BC91-2F2F-43A4-93A0-C8E8968A0C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34402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1173163" y="1392238"/>
            <a:ext cx="6778625" cy="923925"/>
            <a:chOff x="1172584" y="1381459"/>
            <a:chExt cx="6779110" cy="923330"/>
          </a:xfrm>
        </p:grpSpPr>
        <p:sp>
          <p:nvSpPr>
            <p:cNvPr id="6" name="TextBox 8"/>
            <p:cNvSpPr txBox="1">
              <a:spLocks noChangeArrowheads="1"/>
            </p:cNvSpPr>
            <p:nvPr/>
          </p:nvSpPr>
          <p:spPr bwMode="auto">
            <a:xfrm>
              <a:off x="4147073" y="1381459"/>
              <a:ext cx="877163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5400">
                  <a:solidFill>
                    <a:srgbClr val="DBA455"/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7" name="Straight Connector 14"/>
            <p:cNvCxnSpPr/>
            <p:nvPr/>
          </p:nvCxnSpPr>
          <p:spPr>
            <a:xfrm rot="10800000">
              <a:off x="1172584" y="1925620"/>
              <a:ext cx="3119660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15"/>
            <p:cNvCxnSpPr/>
            <p:nvPr/>
          </p:nvCxnSpPr>
          <p:spPr>
            <a:xfrm rot="10800000">
              <a:off x="4832033" y="1922447"/>
              <a:ext cx="3119661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EDD7C-86BC-4863-9966-A657E83F55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1592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3"/>
          <p:cNvGrpSpPr>
            <a:grpSpLocks/>
          </p:cNvGrpSpPr>
          <p:nvPr/>
        </p:nvGrpSpPr>
        <p:grpSpPr bwMode="auto">
          <a:xfrm>
            <a:off x="1173163" y="1392238"/>
            <a:ext cx="6778625" cy="923925"/>
            <a:chOff x="1172584" y="1381459"/>
            <a:chExt cx="6779110" cy="923330"/>
          </a:xfrm>
        </p:grpSpPr>
        <p:sp>
          <p:nvSpPr>
            <p:cNvPr id="8" name="TextBox 8"/>
            <p:cNvSpPr txBox="1">
              <a:spLocks noChangeArrowheads="1"/>
            </p:cNvSpPr>
            <p:nvPr/>
          </p:nvSpPr>
          <p:spPr bwMode="auto">
            <a:xfrm>
              <a:off x="4147073" y="1381459"/>
              <a:ext cx="877163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5400">
                  <a:solidFill>
                    <a:srgbClr val="DBA455"/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9" name="Straight Connector 16"/>
            <p:cNvCxnSpPr/>
            <p:nvPr/>
          </p:nvCxnSpPr>
          <p:spPr>
            <a:xfrm rot="10800000">
              <a:off x="1172584" y="1925620"/>
              <a:ext cx="3119660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17"/>
            <p:cNvCxnSpPr/>
            <p:nvPr/>
          </p:nvCxnSpPr>
          <p:spPr>
            <a:xfrm rot="10800000">
              <a:off x="4832033" y="1922447"/>
              <a:ext cx="3119661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A5628-99A6-44FE-A7DF-722655EF54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6308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1173163" y="1392238"/>
            <a:ext cx="6778625" cy="923925"/>
            <a:chOff x="1172584" y="1381459"/>
            <a:chExt cx="6779110" cy="923330"/>
          </a:xfrm>
        </p:grpSpPr>
        <p:sp>
          <p:nvSpPr>
            <p:cNvPr id="4" name="TextBox 8"/>
            <p:cNvSpPr txBox="1">
              <a:spLocks noChangeArrowheads="1"/>
            </p:cNvSpPr>
            <p:nvPr/>
          </p:nvSpPr>
          <p:spPr bwMode="auto">
            <a:xfrm>
              <a:off x="4147073" y="1381459"/>
              <a:ext cx="877163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5400">
                  <a:solidFill>
                    <a:srgbClr val="DBA455"/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5" name="Straight Connector 14"/>
            <p:cNvCxnSpPr/>
            <p:nvPr/>
          </p:nvCxnSpPr>
          <p:spPr>
            <a:xfrm rot="10800000">
              <a:off x="1172584" y="1925620"/>
              <a:ext cx="3119660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15"/>
            <p:cNvCxnSpPr/>
            <p:nvPr/>
          </p:nvCxnSpPr>
          <p:spPr>
            <a:xfrm rot="10800000">
              <a:off x="4832033" y="1922447"/>
              <a:ext cx="3119661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ACAD0-65ED-4EC6-B1A3-78CD2A09A0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9837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4475B-EB93-4B1F-BE46-D37C83CA74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9183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884F7-8F5D-456D-ADEC-79F88E8207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44457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316B6-C0E1-4964-B6BA-66958EAF02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8497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688975" y="569913"/>
            <a:ext cx="7756525" cy="105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98500" y="2247900"/>
            <a:ext cx="7747000" cy="387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63" y="61610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08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8925" y="61610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BB6C7B8-FDF4-495A-B31B-A1BC2F2192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56" r:id="rId1"/>
    <p:sldLayoutId id="2147484757" r:id="rId2"/>
    <p:sldLayoutId id="2147484758" r:id="rId3"/>
    <p:sldLayoutId id="2147484759" r:id="rId4"/>
    <p:sldLayoutId id="2147484760" r:id="rId5"/>
    <p:sldLayoutId id="2147484761" r:id="rId6"/>
    <p:sldLayoutId id="2147484753" r:id="rId7"/>
    <p:sldLayoutId id="2147484754" r:id="rId8"/>
    <p:sldLayoutId id="2147484755" r:id="rId9"/>
    <p:sldLayoutId id="2147484762" r:id="rId10"/>
    <p:sldLayoutId id="2147484763" r:id="rId11"/>
    <p:sldLayoutId id="2147484764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125" indent="-365125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"/>
        <a:defRPr sz="2400" kern="1200">
          <a:solidFill>
            <a:srgbClr val="262626"/>
          </a:solidFill>
          <a:latin typeface="+mn-lt"/>
          <a:ea typeface="+mn-ea"/>
          <a:cs typeface="+mn-cs"/>
        </a:defRPr>
      </a:lvl1pPr>
      <a:lvl2pPr marL="776288" indent="-365125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"/>
        <a:defRPr sz="2200" kern="1200">
          <a:solidFill>
            <a:srgbClr val="262626"/>
          </a:solidFill>
          <a:latin typeface="+mn-lt"/>
          <a:ea typeface="+mn-ea"/>
          <a:cs typeface="+mn-cs"/>
        </a:defRPr>
      </a:lvl2pPr>
      <a:lvl3pPr marL="1143000" indent="-365125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"/>
        <a:defRPr sz="2000" kern="1200">
          <a:solidFill>
            <a:srgbClr val="262626"/>
          </a:solidFill>
          <a:latin typeface="+mn-lt"/>
          <a:ea typeface="+mn-ea"/>
          <a:cs typeface="+mn-cs"/>
        </a:defRPr>
      </a:lvl3pPr>
      <a:lvl4pPr marL="1508125" indent="-319088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"/>
        <a:defRPr kern="1200">
          <a:solidFill>
            <a:srgbClr val="262626"/>
          </a:solidFill>
          <a:latin typeface="+mn-lt"/>
          <a:ea typeface="+mn-ea"/>
          <a:cs typeface="+mn-cs"/>
        </a:defRPr>
      </a:lvl4pPr>
      <a:lvl5pPr marL="1828800" indent="-319088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"/>
        <a:defRPr sz="1600" kern="1200">
          <a:solidFill>
            <a:srgbClr val="262626"/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52513"/>
            <a:ext cx="7772400" cy="230505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Педагогический проект:</a:t>
            </a:r>
            <a:br>
              <a:rPr lang="ru-RU" sz="2400" b="1" dirty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</a:b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/>
            </a:r>
            <a:br>
              <a:rPr lang="ru-RU" sz="2400" b="1" dirty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</a:br>
            <a:r>
              <a:rPr lang="ru-RU" sz="2800" b="1" dirty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«Использование нетрадиционных видов гимнастики в физическом воспитании»</a:t>
            </a:r>
            <a:endParaRPr lang="ru-RU" sz="2400" b="1" dirty="0">
              <a:solidFill>
                <a:schemeClr val="bg2">
                  <a:lumMod val="1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717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716338"/>
            <a:ext cx="6559550" cy="2016125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  <a:cs typeface="Times New Roman" pitchFamily="18" charset="0"/>
              </a:rPr>
              <a:t>Выполнил: </a:t>
            </a:r>
            <a:r>
              <a:rPr lang="ru-RU" sz="1800" b="1" dirty="0" err="1" smtClean="0">
                <a:solidFill>
                  <a:schemeClr val="accent5">
                    <a:lumMod val="50000"/>
                  </a:schemeClr>
                </a:solidFill>
                <a:cs typeface="Times New Roman" pitchFamily="18" charset="0"/>
              </a:rPr>
              <a:t>Соковин</a:t>
            </a:r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  <a:cs typeface="Times New Roman" pitchFamily="18" charset="0"/>
              </a:rPr>
              <a:t> Олег Михайлович,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  <a:cs typeface="Times New Roman" pitchFamily="18" charset="0"/>
              </a:rPr>
              <a:t>учитель физической культуры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  <a:cs typeface="Times New Roman" pitchFamily="18" charset="0"/>
              </a:rPr>
              <a:t>Филиала МБОУ «</a:t>
            </a:r>
            <a:r>
              <a:rPr lang="ru-RU" sz="1800" b="1" dirty="0" err="1" smtClean="0">
                <a:solidFill>
                  <a:schemeClr val="accent5">
                    <a:lumMod val="50000"/>
                  </a:schemeClr>
                </a:solidFill>
                <a:cs typeface="Times New Roman" pitchFamily="18" charset="0"/>
              </a:rPr>
              <a:t>Цнинская</a:t>
            </a:r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  <a:cs typeface="Times New Roman" pitchFamily="18" charset="0"/>
              </a:rPr>
              <a:t> </a:t>
            </a:r>
            <a:r>
              <a:rPr lang="ru-RU" sz="1800" b="1" dirty="0" err="1" smtClean="0">
                <a:solidFill>
                  <a:schemeClr val="accent5">
                    <a:lumMod val="50000"/>
                  </a:schemeClr>
                </a:solidFill>
                <a:cs typeface="Times New Roman" pitchFamily="18" charset="0"/>
              </a:rPr>
              <a:t>сош</a:t>
            </a:r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  <a:cs typeface="Times New Roman" pitchFamily="18" charset="0"/>
              </a:rPr>
              <a:t> №2»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  <a:cs typeface="Times New Roman" pitchFamily="18" charset="0"/>
              </a:rPr>
              <a:t>в с. Донское Тамбовского района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sz="2000" b="1" smtClean="0">
                <a:cs typeface="Times New Roman" pitchFamily="18" charset="0"/>
              </a:rPr>
              <a:t>1 этап. Анализ состояния проблемы исследования (результаты тестирования)</a:t>
            </a:r>
          </a:p>
          <a:p>
            <a:r>
              <a:rPr lang="ru-RU" sz="2000" b="1" smtClean="0">
                <a:cs typeface="Times New Roman" pitchFamily="18" charset="0"/>
              </a:rPr>
              <a:t>2 этап. Разработка учебно-методического обеспечения преподавания физической культуры (создание и реализация рабочей программы)</a:t>
            </a:r>
          </a:p>
          <a:p>
            <a:r>
              <a:rPr lang="ru-RU" sz="2000" b="1" smtClean="0">
                <a:cs typeface="Times New Roman" pitchFamily="18" charset="0"/>
              </a:rPr>
              <a:t>3 этап. Апробация методики (учебный процесс)</a:t>
            </a:r>
          </a:p>
          <a:p>
            <a:r>
              <a:rPr lang="ru-RU" sz="2000" b="1" smtClean="0">
                <a:cs typeface="Times New Roman" pitchFamily="18" charset="0"/>
              </a:rPr>
              <a:t>4 этап. Диагностика результатов (итоги учебного года)</a:t>
            </a:r>
          </a:p>
          <a:p>
            <a:r>
              <a:rPr lang="ru-RU" sz="2000" b="1" smtClean="0">
                <a:cs typeface="Times New Roman" pitchFamily="18" charset="0"/>
              </a:rPr>
              <a:t>5 этап. Подведение итогов (по окончании основной средней школы)</a:t>
            </a:r>
          </a:p>
          <a:p>
            <a:r>
              <a:rPr lang="ru-RU" sz="2000" b="1" smtClean="0">
                <a:cs typeface="Times New Roman" pitchFamily="18" charset="0"/>
              </a:rPr>
              <a:t>6 этап. Формулирование выводов</a:t>
            </a:r>
            <a:r>
              <a:rPr lang="ru-RU" sz="2000" smtClean="0">
                <a:cs typeface="Times New Roman" pitchFamily="18" charset="0"/>
              </a:rPr>
              <a:t>.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cs typeface="Times New Roman" pitchFamily="18" charset="0"/>
              </a:rPr>
              <a:t>Этапы и сроки проведения проекта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628775"/>
            <a:ext cx="8229600" cy="4525963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cs typeface="Times New Roman" pitchFamily="18" charset="0"/>
              </a:rPr>
              <a:t>Реализация проекта</a:t>
            </a:r>
          </a:p>
        </p:txBody>
      </p:sp>
      <p:sp>
        <p:nvSpPr>
          <p:cNvPr id="17412" name="AutoShape 5"/>
          <p:cNvSpPr>
            <a:spLocks noChangeArrowheads="1"/>
          </p:cNvSpPr>
          <p:nvPr/>
        </p:nvSpPr>
        <p:spPr bwMode="auto">
          <a:xfrm>
            <a:off x="1331913" y="2205038"/>
            <a:ext cx="2016125" cy="1008062"/>
          </a:xfrm>
          <a:prstGeom prst="roundRect">
            <a:avLst>
              <a:gd name="adj" fmla="val 16667"/>
            </a:avLst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accent5">
                <a:lumMod val="5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Материально-</a:t>
            </a:r>
          </a:p>
          <a:p>
            <a:pPr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техническая </a:t>
            </a:r>
          </a:p>
          <a:p>
            <a:pPr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база</a:t>
            </a:r>
          </a:p>
        </p:txBody>
      </p:sp>
      <p:sp>
        <p:nvSpPr>
          <p:cNvPr id="17413" name="AutoShape 6"/>
          <p:cNvSpPr>
            <a:spLocks noChangeArrowheads="1"/>
          </p:cNvSpPr>
          <p:nvPr/>
        </p:nvSpPr>
        <p:spPr bwMode="auto">
          <a:xfrm>
            <a:off x="1331913" y="4437063"/>
            <a:ext cx="2017712" cy="1008062"/>
          </a:xfrm>
          <a:prstGeom prst="roundRect">
            <a:avLst>
              <a:gd name="adj" fmla="val 16667"/>
            </a:avLst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accent5">
                <a:lumMod val="5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Урочная </a:t>
            </a:r>
          </a:p>
          <a:p>
            <a:pPr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деятельность</a:t>
            </a:r>
          </a:p>
        </p:txBody>
      </p:sp>
      <p:sp>
        <p:nvSpPr>
          <p:cNvPr id="17414" name="AutoShape 7"/>
          <p:cNvSpPr>
            <a:spLocks noChangeArrowheads="1"/>
          </p:cNvSpPr>
          <p:nvPr/>
        </p:nvSpPr>
        <p:spPr bwMode="auto">
          <a:xfrm>
            <a:off x="6011863" y="2205038"/>
            <a:ext cx="2016125" cy="1008062"/>
          </a:xfrm>
          <a:prstGeom prst="roundRect">
            <a:avLst>
              <a:gd name="adj" fmla="val 16667"/>
            </a:avLst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accent5">
                <a:lumMod val="5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Методическое и</a:t>
            </a:r>
          </a:p>
          <a:p>
            <a:pPr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наглядно-</a:t>
            </a:r>
          </a:p>
          <a:p>
            <a:pPr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иллюстративное </a:t>
            </a:r>
          </a:p>
          <a:p>
            <a:pPr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обеспечение</a:t>
            </a:r>
          </a:p>
        </p:txBody>
      </p:sp>
      <p:sp>
        <p:nvSpPr>
          <p:cNvPr id="17415" name="AutoShape 8"/>
          <p:cNvSpPr>
            <a:spLocks noChangeArrowheads="1"/>
          </p:cNvSpPr>
          <p:nvPr/>
        </p:nvSpPr>
        <p:spPr bwMode="auto">
          <a:xfrm>
            <a:off x="6011863" y="4365625"/>
            <a:ext cx="1943100" cy="1008063"/>
          </a:xfrm>
          <a:prstGeom prst="roundRect">
            <a:avLst>
              <a:gd name="adj" fmla="val 16667"/>
            </a:avLst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accent5">
                <a:lumMod val="5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Внеурочная</a:t>
            </a:r>
          </a:p>
          <a:p>
            <a:pPr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деятельность</a:t>
            </a:r>
          </a:p>
        </p:txBody>
      </p:sp>
      <p:sp>
        <p:nvSpPr>
          <p:cNvPr id="17416" name="Oval 9"/>
          <p:cNvSpPr>
            <a:spLocks noChangeArrowheads="1"/>
          </p:cNvSpPr>
          <p:nvPr/>
        </p:nvSpPr>
        <p:spPr bwMode="auto">
          <a:xfrm>
            <a:off x="3563938" y="3068638"/>
            <a:ext cx="2376487" cy="12954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accent5">
                <a:lumMod val="5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Развитие гибкости</a:t>
            </a:r>
          </a:p>
        </p:txBody>
      </p:sp>
      <p:sp>
        <p:nvSpPr>
          <p:cNvPr id="21513" name="Line 11"/>
          <p:cNvSpPr>
            <a:spLocks noChangeShapeType="1"/>
          </p:cNvSpPr>
          <p:nvPr/>
        </p:nvSpPr>
        <p:spPr bwMode="auto">
          <a:xfrm flipV="1">
            <a:off x="5724525" y="3141663"/>
            <a:ext cx="360363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14" name="Line 12"/>
          <p:cNvSpPr>
            <a:spLocks noChangeShapeType="1"/>
          </p:cNvSpPr>
          <p:nvPr/>
        </p:nvSpPr>
        <p:spPr bwMode="auto">
          <a:xfrm flipH="1" flipV="1">
            <a:off x="3276600" y="3213100"/>
            <a:ext cx="4318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15" name="Line 13"/>
          <p:cNvSpPr>
            <a:spLocks noChangeShapeType="1"/>
          </p:cNvSpPr>
          <p:nvPr/>
        </p:nvSpPr>
        <p:spPr bwMode="auto">
          <a:xfrm flipH="1">
            <a:off x="3276600" y="4076700"/>
            <a:ext cx="503238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16" name="Line 14"/>
          <p:cNvSpPr>
            <a:spLocks noChangeShapeType="1"/>
          </p:cNvSpPr>
          <p:nvPr/>
        </p:nvSpPr>
        <p:spPr bwMode="auto">
          <a:xfrm>
            <a:off x="5651500" y="4149725"/>
            <a:ext cx="433388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8"/>
          <p:cNvSpPr>
            <a:spLocks noChangeArrowheads="1"/>
          </p:cNvSpPr>
          <p:nvPr/>
        </p:nvSpPr>
        <p:spPr bwMode="auto">
          <a:xfrm>
            <a:off x="3419475" y="1196975"/>
            <a:ext cx="2663825" cy="12239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none" anchor="ctr"/>
          <a:lstStyle/>
          <a:p>
            <a:pPr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Урочная деятельность</a:t>
            </a:r>
          </a:p>
        </p:txBody>
      </p:sp>
      <p:sp>
        <p:nvSpPr>
          <p:cNvPr id="18435" name="AutoShape 11"/>
          <p:cNvSpPr>
            <a:spLocks noChangeArrowheads="1"/>
          </p:cNvSpPr>
          <p:nvPr/>
        </p:nvSpPr>
        <p:spPr bwMode="auto">
          <a:xfrm>
            <a:off x="900113" y="3068638"/>
            <a:ext cx="2519362" cy="1295400"/>
          </a:xfrm>
          <a:prstGeom prst="octagon">
            <a:avLst>
              <a:gd name="adj" fmla="val 2928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wrap="none" anchor="ctr"/>
          <a:lstStyle/>
          <a:p>
            <a:pPr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Использование средств</a:t>
            </a:r>
          </a:p>
          <a:p>
            <a:pPr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нетрадиционных видов</a:t>
            </a:r>
          </a:p>
          <a:p>
            <a:pPr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гимнастики во вводной </a:t>
            </a:r>
          </a:p>
          <a:p>
            <a:pPr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части урока</a:t>
            </a:r>
          </a:p>
        </p:txBody>
      </p:sp>
      <p:sp>
        <p:nvSpPr>
          <p:cNvPr id="18436" name="AutoShape 12"/>
          <p:cNvSpPr>
            <a:spLocks noChangeArrowheads="1"/>
          </p:cNvSpPr>
          <p:nvPr/>
        </p:nvSpPr>
        <p:spPr bwMode="auto">
          <a:xfrm>
            <a:off x="3635375" y="4221163"/>
            <a:ext cx="2376488" cy="1366837"/>
          </a:xfrm>
          <a:prstGeom prst="octagon">
            <a:avLst>
              <a:gd name="adj" fmla="val 2928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wrap="none" anchor="ctr"/>
          <a:lstStyle/>
          <a:p>
            <a:pPr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Урок развития гибкости</a:t>
            </a:r>
          </a:p>
        </p:txBody>
      </p:sp>
      <p:sp>
        <p:nvSpPr>
          <p:cNvPr id="18437" name="AutoShape 13"/>
          <p:cNvSpPr>
            <a:spLocks noChangeArrowheads="1"/>
          </p:cNvSpPr>
          <p:nvPr/>
        </p:nvSpPr>
        <p:spPr bwMode="auto">
          <a:xfrm>
            <a:off x="6300788" y="3068638"/>
            <a:ext cx="2447925" cy="1295400"/>
          </a:xfrm>
          <a:prstGeom prst="octagon">
            <a:avLst>
              <a:gd name="adj" fmla="val 2928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bg2">
                <a:lumMod val="10000"/>
              </a:schemeClr>
            </a:solidFill>
            <a:miter lim="800000"/>
            <a:headEnd/>
            <a:tailEnd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wrap="none" anchor="ctr"/>
          <a:lstStyle/>
          <a:p>
            <a:pPr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Релаксация в </a:t>
            </a:r>
          </a:p>
          <a:p>
            <a:pPr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заключительной </a:t>
            </a:r>
          </a:p>
          <a:p>
            <a:pPr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части урока</a:t>
            </a:r>
          </a:p>
        </p:txBody>
      </p:sp>
      <p:sp>
        <p:nvSpPr>
          <p:cNvPr id="22534" name="Line 19"/>
          <p:cNvSpPr>
            <a:spLocks noChangeShapeType="1"/>
          </p:cNvSpPr>
          <p:nvPr/>
        </p:nvSpPr>
        <p:spPr bwMode="auto">
          <a:xfrm>
            <a:off x="4716463" y="2420938"/>
            <a:ext cx="0" cy="1728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35" name="Line 20"/>
          <p:cNvSpPr>
            <a:spLocks noChangeShapeType="1"/>
          </p:cNvSpPr>
          <p:nvPr/>
        </p:nvSpPr>
        <p:spPr bwMode="auto">
          <a:xfrm flipH="1">
            <a:off x="2411413" y="2420938"/>
            <a:ext cx="107950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36" name="Line 21"/>
          <p:cNvSpPr>
            <a:spLocks noChangeShapeType="1"/>
          </p:cNvSpPr>
          <p:nvPr/>
        </p:nvSpPr>
        <p:spPr bwMode="auto">
          <a:xfrm>
            <a:off x="6084888" y="2420938"/>
            <a:ext cx="1223962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Проведение урока гимнастики с элементами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хатха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-йоги</a:t>
            </a:r>
          </a:p>
        </p:txBody>
      </p:sp>
      <p:pic>
        <p:nvPicPr>
          <p:cNvPr id="23556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484313"/>
            <a:ext cx="2932112" cy="23479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23557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913" y="4076700"/>
            <a:ext cx="2968625" cy="22367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23558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59338" y="4076700"/>
            <a:ext cx="2871787" cy="2232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23554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971550" y="1484313"/>
            <a:ext cx="2938463" cy="2359025"/>
          </a:xfrm>
          <a:noFill/>
          <a:ln>
            <a:solidFill>
              <a:schemeClr val="tx1">
                <a:lumMod val="85000"/>
                <a:lumOff val="1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Oval 5"/>
          <p:cNvSpPr>
            <a:spLocks noChangeArrowheads="1"/>
          </p:cNvSpPr>
          <p:nvPr/>
        </p:nvSpPr>
        <p:spPr bwMode="auto">
          <a:xfrm>
            <a:off x="611188" y="2997200"/>
            <a:ext cx="3960812" cy="194468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bg2">
                <a:lumMod val="10000"/>
              </a:schemeClr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Организация работы</a:t>
            </a:r>
          </a:p>
          <a:p>
            <a:pPr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секции ОФП с </a:t>
            </a:r>
          </a:p>
          <a:p>
            <a:pPr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использованием </a:t>
            </a:r>
          </a:p>
          <a:p>
            <a:pPr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упражнений 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хатха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-йоги</a:t>
            </a:r>
          </a:p>
        </p:txBody>
      </p:sp>
      <p:sp>
        <p:nvSpPr>
          <p:cNvPr id="20483" name="Oval 7"/>
          <p:cNvSpPr>
            <a:spLocks noChangeArrowheads="1"/>
          </p:cNvSpPr>
          <p:nvPr/>
        </p:nvSpPr>
        <p:spPr bwMode="auto">
          <a:xfrm>
            <a:off x="4932363" y="2997200"/>
            <a:ext cx="3816350" cy="187325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bg2">
                <a:lumMod val="10000"/>
              </a:schemeClr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Показательные</a:t>
            </a:r>
          </a:p>
          <a:p>
            <a:pPr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выступления</a:t>
            </a:r>
          </a:p>
          <a:p>
            <a:pPr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(День здоровья, </a:t>
            </a:r>
          </a:p>
          <a:p>
            <a:pPr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общешкольное </a:t>
            </a:r>
          </a:p>
          <a:p>
            <a:pPr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родительское</a:t>
            </a:r>
          </a:p>
          <a:p>
            <a:pPr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собрание, спортивный </a:t>
            </a:r>
          </a:p>
          <a:p>
            <a:pPr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праздник)</a:t>
            </a:r>
          </a:p>
        </p:txBody>
      </p:sp>
      <p:sp>
        <p:nvSpPr>
          <p:cNvPr id="20484" name="AutoShape 9"/>
          <p:cNvSpPr>
            <a:spLocks noChangeArrowheads="1"/>
          </p:cNvSpPr>
          <p:nvPr/>
        </p:nvSpPr>
        <p:spPr bwMode="auto">
          <a:xfrm>
            <a:off x="2843213" y="620713"/>
            <a:ext cx="4032250" cy="1728787"/>
          </a:xfrm>
          <a:prstGeom prst="octagon">
            <a:avLst>
              <a:gd name="adj" fmla="val 29287"/>
            </a:avLst>
          </a:prstGeom>
          <a:solidFill>
            <a:srgbClr val="FFC000"/>
          </a:solidFill>
          <a:ln w="9525">
            <a:solidFill>
              <a:schemeClr val="bg2">
                <a:lumMod val="10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none" anchor="ctr"/>
          <a:lstStyle/>
          <a:p>
            <a:pPr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Внеурочная </a:t>
            </a:r>
          </a:p>
          <a:p>
            <a:pPr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деятельность</a:t>
            </a:r>
          </a:p>
        </p:txBody>
      </p:sp>
      <p:sp>
        <p:nvSpPr>
          <p:cNvPr id="24581" name="Line 10"/>
          <p:cNvSpPr>
            <a:spLocks noChangeShapeType="1"/>
          </p:cNvSpPr>
          <p:nvPr/>
        </p:nvSpPr>
        <p:spPr bwMode="auto">
          <a:xfrm flipH="1">
            <a:off x="3563938" y="2349500"/>
            <a:ext cx="576262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82" name="Line 12"/>
          <p:cNvSpPr>
            <a:spLocks noChangeShapeType="1"/>
          </p:cNvSpPr>
          <p:nvPr/>
        </p:nvSpPr>
        <p:spPr bwMode="auto">
          <a:xfrm>
            <a:off x="5651500" y="2349500"/>
            <a:ext cx="576263" cy="719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marL="365760" indent="-365760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      Систематические занятия </a:t>
            </a:r>
            <a:r>
              <a:rPr lang="ru-RU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хатха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-йогой способствуют физическому, умственному и духовному развитию детей. Они учатся управлять своей психикой, дыханием, концентрировать внимание и развивать память. Проведенная работа оценивалась на основе анализа результатов тестирования, который показал, что дети меньше болеют простудными заболеваниями, обладают хорошей координацией движений и физической подготовкой. У детей улучшается зрение, осанка, деятельность сердечно-сосудистой и нервной систем.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cs typeface="Times New Roman" pitchFamily="18" charset="0"/>
              </a:rPr>
              <a:t>Результативность.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marL="609600" indent="-609600" fontAlgn="auto">
              <a:spcBef>
                <a:spcPts val="58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000" b="1" dirty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При использовании средств нетрадиционных видов гимнастики у учащихся наблюдается улучшение показателей гибкости основных суставов и позвоночника, причем данные методы более действенны, чем традиционные.</a:t>
            </a:r>
          </a:p>
          <a:p>
            <a:pPr marL="609600" indent="-609600" fontAlgn="auto">
              <a:spcBef>
                <a:spcPts val="58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000" b="1" dirty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Учащихся привлекает в занятиях новизна, желание улучшить свою гибкость, высокий эмоциональный настрой.</a:t>
            </a:r>
          </a:p>
          <a:p>
            <a:pPr marL="609600" indent="-609600" fontAlgn="auto">
              <a:spcBef>
                <a:spcPts val="58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000" b="1" dirty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Абсолютное большинство учащихся и родителей поддерживают идею внедрения нетрадиционных видов гимнастики в школьную программу по физической культуре.</a:t>
            </a:r>
          </a:p>
          <a:p>
            <a:pPr marL="609600" indent="-609600" fontAlgn="auto">
              <a:spcBef>
                <a:spcPts val="58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000" b="1" dirty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Нетрадиционные виды гимнастики являются системой методов, которые, по моему мнению, могут быть с успехом использованы в образовательно-воспитательном процессе по физической культуре в общеобразовательных школах.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cs typeface="Times New Roman" pitchFamily="18" charset="0"/>
              </a:rPr>
              <a:t>Выводы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marL="365760" indent="-365760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Интернет-ресурсы;</a:t>
            </a:r>
          </a:p>
          <a:p>
            <a:pPr marL="365760" indent="-365760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Ю.К. </a:t>
            </a:r>
            <a:r>
              <a:rPr lang="ru-RU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Овчинникова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 «Использование нетрадиционных методов оздоровления в физическом воспитании»;</a:t>
            </a:r>
          </a:p>
          <a:p>
            <a:pPr marL="365760" indent="-365760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Р. </a:t>
            </a:r>
            <a:r>
              <a:rPr lang="ru-RU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Хилтман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 «Йога для здоровья» М.1991;</a:t>
            </a:r>
          </a:p>
          <a:p>
            <a:pPr marL="365760" indent="-365760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Ю. Иванов «Йога и здоровье» М.1991;</a:t>
            </a:r>
          </a:p>
          <a:p>
            <a:pPr marL="365760" indent="-365760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Л.И. </a:t>
            </a:r>
            <a:r>
              <a:rPr lang="ru-RU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Лахотина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 «</a:t>
            </a:r>
            <a:r>
              <a:rPr lang="ru-RU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Хатха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-йога для детей» М. Просвещение 1993;</a:t>
            </a:r>
          </a:p>
          <a:p>
            <a:pPr marL="365760" indent="-365760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Г.Е. </a:t>
            </a:r>
            <a:r>
              <a:rPr lang="ru-RU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Лахманчук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 «Эта замечательная йога» М. «Советский спорт» 1992;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cs typeface="Times New Roman" pitchFamily="18" charset="0"/>
              </a:rPr>
              <a:t>Информационные источники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822450" y="2581275"/>
            <a:ext cx="5499100" cy="3211513"/>
          </a:xfrm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cs typeface="Times New Roman" pitchFamily="18" charset="0"/>
              </a:rPr>
              <a:t>Показатели образовательных достижений учащихся по физической культуре за 3 года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587500" y="2281238"/>
            <a:ext cx="5969000" cy="3811587"/>
          </a:xfrm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cs typeface="Times New Roman" pitchFamily="18" charset="0"/>
              </a:rPr>
              <a:t>Динамика уровня мотивации обучающихся к урокам физической культуры.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273050" indent="-273050">
              <a:spcBef>
                <a:spcPts val="575"/>
              </a:spcBef>
              <a:buFont typeface="Wingdings 2" pitchFamily="18" charset="2"/>
              <a:buChar char=""/>
            </a:pPr>
            <a:r>
              <a:rPr lang="ru-RU" sz="2000" b="1" smtClean="0">
                <a:cs typeface="Times New Roman" pitchFamily="18" charset="0"/>
              </a:rPr>
              <a:t>Обществу нужна творчески мыслящая личность, способная к самообучению и самостоятельному анализу информации. Именно такая личность способна принести обществу максимальную пользу. Реализовать свой интеллектуальный творческий потенциал может только здоровая личность.</a:t>
            </a:r>
          </a:p>
          <a:p>
            <a:pPr marL="273050" indent="-273050">
              <a:spcBef>
                <a:spcPts val="575"/>
              </a:spcBef>
              <a:buFont typeface="Wingdings 2" pitchFamily="18" charset="2"/>
              <a:buChar char=""/>
            </a:pPr>
            <a:r>
              <a:rPr lang="ru-RU" sz="2000" b="1" smtClean="0">
                <a:cs typeface="Times New Roman" pitchFamily="18" charset="0"/>
              </a:rPr>
              <a:t>В настоящее время значительно ухудшилось здоровье школьников, повысилась заболеваемость, снизился интерес физически слабых детей к занятиям физической культурой. В связи с этим возникла необходимость внедрения и применения новых нетрадиционных видов гимнастики на уроках и внеклассных занятиях, которые доступны и просты для детей разного уровня физической подготовленности, что даёт положительный результат в формировании и укреплении здоровья.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cs typeface="Times New Roman" pitchFamily="18" charset="0"/>
              </a:rPr>
              <a:t>Актуальность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2133600"/>
            <a:ext cx="8229600" cy="4021138"/>
          </a:xfrm>
        </p:spPr>
        <p:txBody>
          <a:bodyPr/>
          <a:lstStyle/>
          <a:p>
            <a:r>
              <a:rPr lang="ru-RU" sz="1800" smtClean="0">
                <a:cs typeface="Times New Roman" pitchFamily="18" charset="0"/>
              </a:rPr>
              <a:t>В результате использования в учебно-воспитательном процессе упражнений нетрадиционной гимнастики из 10% учащихся – 2% (т.е. 3 ученика) стали справляться с программными требованиями и перешли в основную группу</a:t>
            </a:r>
            <a:r>
              <a:rPr lang="ru-RU" sz="1600" smtClean="0">
                <a:cs typeface="Times New Roman" pitchFamily="18" charset="0"/>
              </a:rPr>
              <a:t>.</a:t>
            </a:r>
          </a:p>
          <a:p>
            <a:endParaRPr lang="ru-RU" sz="1600" smtClean="0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cs typeface="Times New Roman" pitchFamily="18" charset="0"/>
              </a:rPr>
              <a:t>Распределение учащихся по физкультурным группам за последние три года.</a:t>
            </a:r>
          </a:p>
        </p:txBody>
      </p:sp>
      <p:sp>
        <p:nvSpPr>
          <p:cNvPr id="3072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" name="Object 4"/>
          <p:cNvGraphicFramePr>
            <a:graphicFrameLocks noChangeAspect="1"/>
          </p:cNvGraphicFramePr>
          <p:nvPr/>
        </p:nvGraphicFramePr>
        <p:xfrm>
          <a:off x="1670050" y="3119438"/>
          <a:ext cx="5483225" cy="33543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>
                <a:cs typeface="Times New Roman" pitchFamily="18" charset="0"/>
              </a:rPr>
              <a:t> </a:t>
            </a:r>
            <a:r>
              <a:rPr lang="ru-RU" sz="1800" smtClean="0">
                <a:cs typeface="Times New Roman" pitchFamily="18" charset="0"/>
              </a:rPr>
              <a:t>Из приведенных таблиц видна динамика повышения уровня физической подготовленности и состояния здоровья учащихся.</a:t>
            </a:r>
          </a:p>
          <a:p>
            <a:endParaRPr lang="ru-RU" sz="1800" smtClean="0"/>
          </a:p>
          <a:p>
            <a:endParaRPr lang="ru-RU" sz="1800" smtClean="0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cs typeface="Times New Roman" pitchFamily="18" charset="0"/>
              </a:rPr>
              <a:t>Распределение учащихся по группам здоровья.</a:t>
            </a:r>
          </a:p>
        </p:txBody>
      </p:sp>
      <p:sp>
        <p:nvSpPr>
          <p:cNvPr id="31748" name="Rectangle 5"/>
          <p:cNvSpPr>
            <a:spLocks noChangeArrowheads="1"/>
          </p:cNvSpPr>
          <p:nvPr/>
        </p:nvSpPr>
        <p:spPr bwMode="auto">
          <a:xfrm>
            <a:off x="0" y="22240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" name="Object 4"/>
          <p:cNvGraphicFramePr>
            <a:graphicFrameLocks noChangeAspect="1"/>
          </p:cNvGraphicFramePr>
          <p:nvPr/>
        </p:nvGraphicFramePr>
        <p:xfrm>
          <a:off x="1166813" y="3048000"/>
          <a:ext cx="6394450" cy="3567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 </a:t>
            </a: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cs typeface="Times New Roman" pitchFamily="18" charset="0"/>
              </a:rPr>
              <a:t>Динамика количества обучающихся, занимающихся в спортивных секциях</a:t>
            </a:r>
          </a:p>
        </p:txBody>
      </p:sp>
      <p:sp>
        <p:nvSpPr>
          <p:cNvPr id="32771" name="Rectangle 4"/>
          <p:cNvSpPr>
            <a:spLocks noGrp="1" noChangeArrowheads="1" noTextEdit="1"/>
          </p:cNvSpPr>
          <p:nvPr>
            <p:ph type="tbl" idx="1"/>
          </p:nvPr>
        </p:nvSpPr>
        <p:spPr>
          <a:xfrm>
            <a:off x="468313" y="1628775"/>
            <a:ext cx="8229600" cy="4525963"/>
          </a:xfrm>
        </p:spPr>
      </p:sp>
      <p:graphicFrame>
        <p:nvGraphicFramePr>
          <p:cNvPr id="29780" name="Group 84"/>
          <p:cNvGraphicFramePr>
            <a:graphicFrameLocks noGrp="1"/>
          </p:cNvGraphicFramePr>
          <p:nvPr/>
        </p:nvGraphicFramePr>
        <p:xfrm>
          <a:off x="611188" y="2133600"/>
          <a:ext cx="8064500" cy="2376488"/>
        </p:xfrm>
        <a:graphic>
          <a:graphicData uri="http://schemas.openxmlformats.org/drawingml/2006/table">
            <a:tbl>
              <a:tblPr/>
              <a:tblGrid>
                <a:gridCol w="2687637"/>
                <a:gridCol w="2687638"/>
                <a:gridCol w="2689225"/>
              </a:tblGrid>
              <a:tr h="858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Учебный год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Спортивные   мероприятия, проводимые в ОУ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Доля учащихся, занимающихся в спортивных  секциях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            2009 – 2010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                   100 %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65 %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            2010 – 2011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                   100 %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72 %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             2011 - 2012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                    100%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75 %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794" name="Rectangle 81"/>
          <p:cNvSpPr>
            <a:spLocks noChangeArrowheads="1"/>
          </p:cNvSpPr>
          <p:nvPr/>
        </p:nvSpPr>
        <p:spPr bwMode="auto">
          <a:xfrm>
            <a:off x="1588" y="4102100"/>
            <a:ext cx="3175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endParaRPr lang="ru-RU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874838" y="2247900"/>
            <a:ext cx="5394325" cy="3878263"/>
          </a:xfrm>
          <a:noFill/>
        </p:spPr>
      </p:pic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cs typeface="Times New Roman" pitchFamily="18" charset="0"/>
              </a:rPr>
              <a:t>Распределение учащихся по секциям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sz="2000" b="1" smtClean="0">
                <a:cs typeface="Times New Roman" pitchFamily="18" charset="0"/>
              </a:rPr>
              <a:t>Между тревожным состоянием уровня здоровья детей и организацией оздоровления в образовательном учреждении;</a:t>
            </a:r>
          </a:p>
          <a:p>
            <a:r>
              <a:rPr lang="ru-RU" sz="2000" b="1" smtClean="0">
                <a:cs typeface="Times New Roman" pitchFamily="18" charset="0"/>
              </a:rPr>
              <a:t>Между отсутствием интереса к занятиям физической культурой физически слабых детей и необходимостью укрепления их здоровья средствами физической культуры;</a:t>
            </a:r>
          </a:p>
          <a:p>
            <a:r>
              <a:rPr lang="ru-RU" sz="2000" b="1" smtClean="0">
                <a:cs typeface="Times New Roman" pitchFamily="18" charset="0"/>
              </a:rPr>
              <a:t>Между стремлением детей к самосовершенствованию и неумением самостоятельно заниматься физическими упражнениями.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cs typeface="Times New Roman" pitchFamily="18" charset="0"/>
              </a:rPr>
              <a:t>Противоречия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sz="2000" b="1" smtClean="0">
                <a:cs typeface="Times New Roman" pitchFamily="18" charset="0"/>
              </a:rPr>
              <a:t>Исследовать влияние нетрадиционных видов гимнастики на развитие основных физических качеств и способностей, укрепление здоровья, расширение функциональных возможностей организма ребенка, формирование у учащихся потребности самостоятельных занятий спортом и знаний в области гигиены.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cs typeface="Times New Roman" pitchFamily="18" charset="0"/>
              </a:rPr>
              <a:t>Цель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6"/>
          <p:cNvSpPr>
            <a:spLocks noGrp="1" noChangeArrowheads="1"/>
          </p:cNvSpPr>
          <p:nvPr>
            <p:ph sz="quarter" idx="4294967295"/>
          </p:nvPr>
        </p:nvSpPr>
        <p:spPr>
          <a:xfrm>
            <a:off x="611188" y="1447800"/>
            <a:ext cx="3816350" cy="4572000"/>
          </a:xfrm>
        </p:spPr>
        <p:txBody>
          <a:bodyPr rtlCol="0">
            <a:normAutofit/>
          </a:bodyPr>
          <a:lstStyle/>
          <a:p>
            <a:pPr marL="365760" indent="-365760" algn="ctr"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Предмет исследования</a:t>
            </a:r>
          </a:p>
          <a:p>
            <a:pPr marL="365760" indent="-365760" algn="ctr" fontAlgn="auto">
              <a:spcAft>
                <a:spcPts val="0"/>
              </a:spcAft>
              <a:buFontTx/>
              <a:buNone/>
              <a:defRPr/>
            </a:pP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Методика использования </a:t>
            </a:r>
            <a:r>
              <a:rPr lang="ru-RU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хатха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-йоги для развития гибкости школьников</a:t>
            </a:r>
          </a:p>
          <a:p>
            <a:pPr marL="365760" indent="-365760" algn="ctr" fontAlgn="auto">
              <a:spcAft>
                <a:spcPts val="0"/>
              </a:spcAft>
              <a:buFontTx/>
              <a:buNone/>
              <a:defRPr/>
            </a:pPr>
            <a:endParaRPr lang="ru-RU" b="1" dirty="0" smtClean="0">
              <a:solidFill>
                <a:schemeClr val="tx1">
                  <a:lumMod val="85000"/>
                  <a:lumOff val="1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1267" name="Объект 1"/>
          <p:cNvSpPr>
            <a:spLocks noGrp="1"/>
          </p:cNvSpPr>
          <p:nvPr>
            <p:ph sz="quarter" idx="4294967295"/>
          </p:nvPr>
        </p:nvSpPr>
        <p:spPr>
          <a:xfrm>
            <a:off x="4643438" y="1447800"/>
            <a:ext cx="3600450" cy="4572000"/>
          </a:xfrm>
        </p:spPr>
        <p:txBody>
          <a:bodyPr rtlCol="0">
            <a:normAutofit/>
          </a:bodyPr>
          <a:lstStyle/>
          <a:p>
            <a:pPr marL="365760" indent="-365760" algn="ctr"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Объект исследования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</a:b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процесс развития гибкости у учащихся</a:t>
            </a:r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b="1" smtClean="0">
                <a:cs typeface="Times New Roman" pitchFamily="18" charset="0"/>
              </a:rPr>
              <a:t>Экспериментально доказана эффективность методики повышения гибкости школьников, в основу которой включены нетрадиционные виды гимнастики.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cs typeface="Times New Roman" pitchFamily="18" charset="0"/>
              </a:rPr>
              <a:t>Новизна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b="1" smtClean="0">
                <a:cs typeface="Times New Roman" pitchFamily="18" charset="0"/>
              </a:rPr>
              <a:t>Правильное использование нетрадиционных видов гимнастики на уроках физической культуры и во внеурочное время даст положительный результат в приобщении школьников к здоровому образу жизни, в повышении интереса к занятиям физической культурой и спортом.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cs typeface="Times New Roman" pitchFamily="18" charset="0"/>
              </a:rPr>
              <a:t>Гипотеза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marL="365760" indent="-365760" fontAlgn="auto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Изучить теоретические и методические подходы по проблеме развития гибкости у детей.</a:t>
            </a:r>
          </a:p>
          <a:p>
            <a:pPr marL="365760" indent="-365760" fontAlgn="auto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Отобрать и теоретически обосновать комплекс медико-биологических средств и методик, способствующих объективной оценке педагогических воздействий на занятиях по физическому воспитанию школьников.</a:t>
            </a:r>
          </a:p>
          <a:p>
            <a:pPr marL="365760" indent="-365760" fontAlgn="auto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Установить особенности влияния нетрадиционных методов гимнастики на уровень развития двигательных качеств школьников.</a:t>
            </a:r>
          </a:p>
          <a:p>
            <a:pPr marL="365760" indent="-365760" fontAlgn="auto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Экспериментально доказать эффективность применения в учебно-воспитательном процессе нетрадиционной методики оздоровления.</a:t>
            </a:r>
          </a:p>
          <a:p>
            <a:pPr marL="365760" indent="-365760" fontAlgn="auto">
              <a:spcAft>
                <a:spcPts val="0"/>
              </a:spcAft>
              <a:defRPr/>
            </a:pPr>
            <a:endParaRPr lang="ru-RU" sz="2000" b="1" dirty="0" smtClean="0">
              <a:solidFill>
                <a:schemeClr val="tx1">
                  <a:lumMod val="85000"/>
                  <a:lumOff val="1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cs typeface="Times New Roman" pitchFamily="18" charset="0"/>
              </a:rPr>
              <a:t>Задачи исследования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b="1" smtClean="0">
                <a:cs typeface="Times New Roman" pitchFamily="18" charset="0"/>
              </a:rPr>
              <a:t>Анализ научно-методической литературы.</a:t>
            </a:r>
          </a:p>
          <a:p>
            <a:r>
              <a:rPr lang="ru-RU" b="1" smtClean="0">
                <a:cs typeface="Times New Roman" pitchFamily="18" charset="0"/>
              </a:rPr>
              <a:t>Наблюдение.</a:t>
            </a:r>
          </a:p>
          <a:p>
            <a:r>
              <a:rPr lang="ru-RU" b="1" smtClean="0">
                <a:cs typeface="Times New Roman" pitchFamily="18" charset="0"/>
              </a:rPr>
              <a:t>Опрос.</a:t>
            </a:r>
          </a:p>
          <a:p>
            <a:r>
              <a:rPr lang="ru-RU" b="1" smtClean="0">
                <a:cs typeface="Times New Roman" pitchFamily="18" charset="0"/>
              </a:rPr>
              <a:t>Тестирование.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cs typeface="Times New Roman" pitchFamily="18" charset="0"/>
              </a:rPr>
              <a:t>Методы исследования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449</TotalTime>
  <Words>833</Words>
  <Application>Microsoft Office PowerPoint</Application>
  <PresentationFormat>Экран (4:3)</PresentationFormat>
  <Paragraphs>109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Твердый переплет</vt:lpstr>
      <vt:lpstr>Педагогический проект:  «Использование нетрадиционных видов гимнастики в физическом воспитании»</vt:lpstr>
      <vt:lpstr>Актуальность</vt:lpstr>
      <vt:lpstr>Противоречия</vt:lpstr>
      <vt:lpstr>Цель</vt:lpstr>
      <vt:lpstr>Слайд 5</vt:lpstr>
      <vt:lpstr>Новизна</vt:lpstr>
      <vt:lpstr>Гипотеза</vt:lpstr>
      <vt:lpstr>Задачи исследования</vt:lpstr>
      <vt:lpstr>Методы исследования</vt:lpstr>
      <vt:lpstr>Этапы и сроки проведения проекта</vt:lpstr>
      <vt:lpstr>Реализация проекта</vt:lpstr>
      <vt:lpstr>Слайд 12</vt:lpstr>
      <vt:lpstr>Проведение урока гимнастики с элементами хатха-йоги</vt:lpstr>
      <vt:lpstr>Слайд 14</vt:lpstr>
      <vt:lpstr>Результативность.</vt:lpstr>
      <vt:lpstr>Выводы</vt:lpstr>
      <vt:lpstr>Информационные источники</vt:lpstr>
      <vt:lpstr>Показатели образовательных достижений учащихся по физической культуре за 3 года</vt:lpstr>
      <vt:lpstr>Динамика уровня мотивации обучающихся к урокам физической культуры.</vt:lpstr>
      <vt:lpstr>Распределение учащихся по физкультурным группам за последние три года.</vt:lpstr>
      <vt:lpstr>Распределение учащихся по группам здоровья.</vt:lpstr>
      <vt:lpstr> Динамика количества обучающихся, занимающихся в спортивных секциях</vt:lpstr>
      <vt:lpstr>Распределение учащихся по секциям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27</cp:revision>
  <dcterms:created xsi:type="dcterms:W3CDTF">2013-03-27T06:07:04Z</dcterms:created>
  <dcterms:modified xsi:type="dcterms:W3CDTF">2018-02-06T17:13:50Z</dcterms:modified>
</cp:coreProperties>
</file>