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80" r:id="rId4"/>
    <p:sldId id="281" r:id="rId5"/>
    <p:sldId id="283" r:id="rId6"/>
    <p:sldId id="284" r:id="rId7"/>
    <p:sldId id="285" r:id="rId8"/>
    <p:sldId id="286" r:id="rId9"/>
    <p:sldId id="279" r:id="rId10"/>
    <p:sldId id="287" r:id="rId11"/>
    <p:sldId id="289" r:id="rId12"/>
    <p:sldId id="288" r:id="rId13"/>
    <p:sldId id="290" r:id="rId14"/>
    <p:sldId id="293" r:id="rId15"/>
    <p:sldId id="291" r:id="rId16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136A"/>
    <a:srgbClr val="000000"/>
    <a:srgbClr val="1984CC"/>
    <a:srgbClr val="35759D"/>
    <a:srgbClr val="35B19D"/>
    <a:srgbClr val="FFFF00"/>
    <a:srgbClr val="B3D3EA"/>
    <a:srgbClr val="78AD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923" autoAdjust="0"/>
    <p:restoredTop sz="95596" autoAdjust="0"/>
  </p:normalViewPr>
  <p:slideViewPr>
    <p:cSldViewPr>
      <p:cViewPr>
        <p:scale>
          <a:sx n="100" d="100"/>
          <a:sy n="100" d="100"/>
        </p:scale>
        <p:origin x="-624" y="11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D64B88B-C5C7-452D-94EA-E13008B8735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5CC031-3E0D-4FFD-9CB9-1F2B585B24A2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9DDB5C-248E-4804-A814-CCC0F3848FCD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C578DD-1841-4637-873D-5A50FA62F188}" type="slidenum">
              <a:rPr lang="en-US"/>
              <a:pPr/>
              <a:t>9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2771775"/>
            <a:ext cx="7543800" cy="70485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5275" y="3381375"/>
            <a:ext cx="7543800" cy="457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67500" y="152400"/>
            <a:ext cx="21717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3627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5350" y="12192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29150" y="12192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68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5350" y="12192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gif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95274" y="1357298"/>
            <a:ext cx="8705881" cy="4714907"/>
          </a:xfrm>
        </p:spPr>
        <p:txBody>
          <a:bodyPr/>
          <a:lstStyle/>
          <a:p>
            <a:pPr algn="ctr"/>
            <a:endParaRPr lang="ru-RU" sz="3200" b="1" dirty="0" smtClean="0">
              <a:solidFill>
                <a:srgbClr val="FF0000"/>
              </a:solidFill>
              <a:latin typeface="Georgia" pitchFamily="18" charset="0"/>
              <a:cs typeface="Arabic Typesetting" pitchFamily="66" charset="-78"/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  <a:latin typeface="Georgia" pitchFamily="18" charset="0"/>
              <a:cs typeface="Arabic Typesetting" pitchFamily="66" charset="-78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  <a:cs typeface="Arabic Typesetting" pitchFamily="66" charset="-78"/>
              </a:rPr>
              <a:t>Проект во второй младшей группе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  <a:cs typeface="Arabic Typesetting" pitchFamily="66" charset="-78"/>
              </a:rPr>
              <a:t>«Покормите птиц зимой»</a:t>
            </a:r>
          </a:p>
          <a:p>
            <a:pPr algn="ctr"/>
            <a:endParaRPr lang="ru-RU" sz="3200" b="1" dirty="0">
              <a:solidFill>
                <a:srgbClr val="FF0000"/>
              </a:solidFill>
              <a:latin typeface="Georgia" pitchFamily="18" charset="0"/>
              <a:cs typeface="Arabic Typesetting" pitchFamily="66" charset="-78"/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  <a:latin typeface="Georgia" pitchFamily="18" charset="0"/>
              <a:cs typeface="Arabic Typesetting" pitchFamily="66" charset="-78"/>
            </a:endParaRPr>
          </a:p>
          <a:p>
            <a:pPr algn="ctr"/>
            <a:endParaRPr lang="ru-RU" sz="3200" b="1" dirty="0">
              <a:solidFill>
                <a:srgbClr val="FF0000"/>
              </a:solidFill>
              <a:latin typeface="Georgia" pitchFamily="18" charset="0"/>
              <a:cs typeface="Arabic Typesetting" pitchFamily="66" charset="-78"/>
            </a:endParaRPr>
          </a:p>
          <a:p>
            <a:pPr algn="r"/>
            <a:r>
              <a:rPr lang="ru-RU" sz="1400" b="1" dirty="0" smtClean="0">
                <a:solidFill>
                  <a:srgbClr val="000000"/>
                </a:solidFill>
                <a:latin typeface="Georgia" pitchFamily="18" charset="0"/>
                <a:cs typeface="Arabic Typesetting" pitchFamily="66" charset="-78"/>
              </a:rPr>
              <a:t>Подготовила и провела: воспитатель</a:t>
            </a:r>
          </a:p>
          <a:p>
            <a:pPr algn="r"/>
            <a:r>
              <a:rPr lang="ru-RU" sz="1400" b="1" dirty="0" err="1" smtClean="0">
                <a:solidFill>
                  <a:srgbClr val="000000"/>
                </a:solidFill>
                <a:latin typeface="Georgia" pitchFamily="18" charset="0"/>
                <a:cs typeface="Arabic Typesetting" pitchFamily="66" charset="-78"/>
              </a:rPr>
              <a:t>Моркунцова</a:t>
            </a:r>
            <a:r>
              <a:rPr lang="ru-RU" sz="1400" b="1" dirty="0" smtClean="0">
                <a:solidFill>
                  <a:srgbClr val="000000"/>
                </a:solidFill>
                <a:latin typeface="Georgia" pitchFamily="18" charset="0"/>
                <a:cs typeface="Arabic Typesetting" pitchFamily="66" charset="-78"/>
              </a:rPr>
              <a:t> Светлана Николаевна</a:t>
            </a:r>
          </a:p>
          <a:p>
            <a:pPr algn="ctr"/>
            <a:endParaRPr lang="ru-RU" sz="1600" b="1" dirty="0" smtClean="0">
              <a:solidFill>
                <a:srgbClr val="FF0000"/>
              </a:solidFill>
              <a:latin typeface="Georgia" pitchFamily="18" charset="0"/>
              <a:cs typeface="Arabic Typesetting" pitchFamily="66" charset="-78"/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Georgia" pitchFamily="18" charset="0"/>
                <a:cs typeface="Arabic Typesetting" pitchFamily="66" charset="-78"/>
              </a:rPr>
              <a:t>2018</a:t>
            </a:r>
          </a:p>
          <a:p>
            <a:pPr algn="ctr"/>
            <a:endParaRPr lang="ru-RU" sz="3200" b="1" dirty="0">
              <a:solidFill>
                <a:srgbClr val="FF0000"/>
              </a:solidFill>
              <a:latin typeface="Georgia" pitchFamily="18" charset="0"/>
              <a:cs typeface="Arabic Typesetting" pitchFamily="66" charset="-78"/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  <a:latin typeface="Georgia" pitchFamily="18" charset="0"/>
              <a:cs typeface="Arabic Typesetting" pitchFamily="66" charset="-78"/>
            </a:endParaRPr>
          </a:p>
          <a:p>
            <a:pPr algn="ctr"/>
            <a:endParaRPr lang="ru-RU" sz="3200" b="1" dirty="0">
              <a:solidFill>
                <a:srgbClr val="FF0000"/>
              </a:solidFill>
              <a:latin typeface="Georgia" pitchFamily="18" charset="0"/>
              <a:cs typeface="Arabic Typesetting" pitchFamily="66" charset="-78"/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  <a:latin typeface="Georgia" pitchFamily="18" charset="0"/>
              <a:cs typeface="Arabic Typesetting" pitchFamily="66" charset="-78"/>
            </a:endParaRPr>
          </a:p>
          <a:p>
            <a:pPr algn="ctr"/>
            <a:endParaRPr lang="en-US" sz="3200" b="1" dirty="0">
              <a:solidFill>
                <a:srgbClr val="FF0000"/>
              </a:solidFill>
              <a:latin typeface="Georgia" pitchFamily="18" charset="0"/>
              <a:cs typeface="Arabic Typesetting" pitchFamily="66" charset="-78"/>
            </a:endParaRPr>
          </a:p>
          <a:p>
            <a:endParaRPr lang="en-US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95274" y="357167"/>
            <a:ext cx="8563005" cy="285751"/>
          </a:xfrm>
        </p:spPr>
        <p:txBody>
          <a:bodyPr/>
          <a:lstStyle/>
          <a:p>
            <a:pPr algn="ctr"/>
            <a:r>
              <a:rPr lang="ru-RU" sz="1600" b="1" dirty="0" smtClean="0">
                <a:solidFill>
                  <a:srgbClr val="000000"/>
                </a:solidFill>
                <a:latin typeface="Georgia" pitchFamily="18" charset="0"/>
              </a:rPr>
              <a:t>МБДОУ Бобровский детский сад «Колосок»</a:t>
            </a:r>
            <a:endParaRPr lang="en-US" sz="1600" b="1" dirty="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3074" name="Picture 2" descr="C:\Users\Анна\Desktop\i7464-image-origina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3929066"/>
            <a:ext cx="2714644" cy="2714644"/>
          </a:xfrm>
          <a:prstGeom prst="rect">
            <a:avLst/>
          </a:prstGeom>
          <a:noFill/>
        </p:spPr>
      </p:pic>
      <p:pic>
        <p:nvPicPr>
          <p:cNvPr id="3075" name="Picture 3" descr="C:\Users\Анна\Desktop\10551f9ccbee160146ce04a732fe62a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00892" y="428604"/>
            <a:ext cx="2002187" cy="22082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Игровая деятельность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9220" name="Picture 4" descr="C:\Users\Анна\Desktop\проекты 2 мл.группа\фото\DSCN56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21267037">
            <a:off x="262389" y="3664649"/>
            <a:ext cx="3524274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221" name="Picture 5" descr="C:\Users\Анна\Desktop\проекты 2 мл.группа\фото\DSCN56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81959">
            <a:off x="5129863" y="3711495"/>
            <a:ext cx="3581400" cy="26860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2" descr="C:\Users\Анна\Desktop\проекты 2 мл.группа\фото\DSCN566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693910">
            <a:off x="357158" y="357166"/>
            <a:ext cx="3458372" cy="25937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Анна\Desktop\проекты 2 мл.группа\фото\DSCN555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788695">
            <a:off x="5449095" y="332433"/>
            <a:ext cx="3446163" cy="25846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2" name="Picture 6" descr="C:\Users\Анна\Desktop\23832306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7620" y="1071546"/>
            <a:ext cx="1518050" cy="2024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Театральная деятельность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1266" name="Picture 2" descr="C:\Users\Анна\Desktop\проекты 2 мл.группа\фото\DSCN559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21117010">
            <a:off x="527583" y="951882"/>
            <a:ext cx="3581400" cy="2686050"/>
          </a:xfrm>
          <a:prstGeom prst="rect">
            <a:avLst/>
          </a:prstGeom>
          <a:noFill/>
        </p:spPr>
      </p:pic>
      <p:pic>
        <p:nvPicPr>
          <p:cNvPr id="11267" name="Picture 3" descr="C:\Users\Анна\Desktop\проекты 2 мл.группа\фото\DSCN56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857232"/>
            <a:ext cx="3581400" cy="2686050"/>
          </a:xfrm>
          <a:prstGeom prst="rect">
            <a:avLst/>
          </a:prstGeom>
          <a:noFill/>
        </p:spPr>
      </p:pic>
      <p:pic>
        <p:nvPicPr>
          <p:cNvPr id="7" name="Picture 2" descr="C:\Users\Анна\Desktop\проекты 2 мл.группа\фото\DSCN56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488" y="3786190"/>
            <a:ext cx="35814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Выставки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4" name="Picture 4" descr="C:\Users\Анна\Desktop\проекты 2 мл.группа\фото\DSCN565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928670"/>
            <a:ext cx="3300491" cy="3441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5" name="Picture 5" descr="C:\Users\Анна\Desktop\проекты 2 мл.группа\фото\DSCN555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928670"/>
            <a:ext cx="4041775" cy="3031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Анна\Desktop\проекты 2 мл.группа\фото\DSCN56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00364" y="4214818"/>
            <a:ext cx="3238490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Работа с родителями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3315" name="Picture 3" descr="C:\Users\Анна\Desktop\проекты 2 мл.группа\фото\DSCN564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00364" y="714356"/>
            <a:ext cx="3295648" cy="2471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4" descr="C:\Users\Анна\Desktop\проекты 2 мл.группа\фото\DSCN556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285728"/>
            <a:ext cx="2503892" cy="3338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C:\Users\Анна\Desktop\проекты 2 мл.группа\фото\DSCN554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285728"/>
            <a:ext cx="2557470" cy="3409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3" descr="C:\Users\Анна\Desktop\проекты 2 мл.группа\фото\DSCN566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29322" y="4143380"/>
            <a:ext cx="3071834" cy="2303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C:\Users\Анна\Desktop\проекты 2 мл.группа\фото\DSCN563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20" y="4071942"/>
            <a:ext cx="3119460" cy="2339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7" descr="C:\Users\Анна\Desktop\проекты 2 мл.группа\фото\DSCN554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14744" y="3857628"/>
            <a:ext cx="2071702" cy="2762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4" name="Picture 4" descr="C:\Users\Анна\Desktop\проекты 2 мл.группа\фото\20180129_1044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428736"/>
            <a:ext cx="2159206" cy="38385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365" name="Picture 5" descr="C:\Users\Анна\Desktop\проекты 2 мл.группа\фото\20180129_10433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15074" y="1428736"/>
            <a:ext cx="2714644" cy="39100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1" name="Picture 2" descr="C:\Users\Анна\Desktop\проекты 2 мл.группа\фото\20180129_1043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28926" y="2285992"/>
            <a:ext cx="3429024" cy="192882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86800" cy="106202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7" name="Picture 2" descr="C:\Users\Анна\Desktop\25833020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2000240"/>
            <a:ext cx="5258938" cy="3714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z="4000" dirty="0"/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714356"/>
            <a:ext cx="8640507" cy="469359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Актуальность проекта: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3136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 современных условиях проблема экологического воспитания дошкольников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3136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приобретает особую остроту и актуальность. Именно в период дошкольного детства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3136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происходит становление человеческой личности, формирование начал экологической культуры.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3136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Поэтому очень важно разбудить в детях интерес к живой природе, воспитывать любовь к ней,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3136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научить беречь окружающий мир.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3136A"/>
              </a:solidFill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3136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  Тема проекта «Зимующие птицы» выбрана мной не случайно. </a:t>
            </a:r>
            <a:endParaRPr lang="ru-RU" sz="1500" dirty="0">
              <a:solidFill>
                <a:srgbClr val="03136A"/>
              </a:solidFill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3136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Ведь именно птицы окружают нас круглый год, принося людям пользу и радость.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3136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В холодное время года доступной пищи становится значительно меньше, но потребность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3136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в ней возрастает. Иногда естественный корм становится практически недоступным, поэтому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3136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многие птицы не могут пережить зиму и погибают. И мы, педагоги, совместно с родителями,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3136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должны научить воспитанников видеть это, пополняя представления о зимующих птицах,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3136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их повадках и образе жизни, создать условия для общения ребенка с миром природы.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3136A"/>
              </a:solidFill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3136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     Развитие у дошкольников нравственных чувств через экологическое воспитание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3136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с выходом в продуктивную деятельность. Создание оптимальных условий для развития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3136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творческой активности и положительного эмоционального состояния у ребенка через организацию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rgbClr val="03136A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совместной познавательной и продуктивной трудовой деятельности. 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rgbClr val="03136A"/>
              </a:solidFill>
              <a:effectLst/>
              <a:latin typeface="Georgia" pitchFamily="18" charset="0"/>
            </a:endParaRPr>
          </a:p>
        </p:txBody>
      </p:sp>
      <p:pic>
        <p:nvPicPr>
          <p:cNvPr id="4098" name="Picture 2" descr="C:\Users\Анна\Desktop\0_afe4a_25175684_orig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643446"/>
            <a:ext cx="24765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86800" cy="1133460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Georgia" pitchFamily="18" charset="0"/>
              </a:rPr>
              <a:t>Цель проекта:</a:t>
            </a:r>
            <a:r>
              <a:rPr lang="ru-RU" sz="1800" dirty="0">
                <a:solidFill>
                  <a:srgbClr val="FFFF00"/>
                </a:solidFill>
                <a:latin typeface="Georgia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1800" dirty="0">
                <a:solidFill>
                  <a:srgbClr val="03136A"/>
                </a:solidFill>
                <a:latin typeface="Georgia" pitchFamily="18" charset="0"/>
              </a:rPr>
              <a:t>расширение знаний детей о зимующих птицах, их образе жизни желание практически сохранить, поддержать, создать для них нужные условия</a:t>
            </a:r>
            <a:r>
              <a:rPr lang="ru-RU" sz="1800" dirty="0">
                <a:solidFill>
                  <a:srgbClr val="03136A"/>
                </a:solidFill>
                <a:latin typeface="+mj-lt"/>
                <a:ea typeface="+mj-ea"/>
                <a:cs typeface="+mj-cs"/>
              </a:rPr>
              <a:t>.</a:t>
            </a:r>
            <a:br>
              <a:rPr lang="ru-RU" sz="1800" dirty="0">
                <a:solidFill>
                  <a:srgbClr val="03136A"/>
                </a:solidFill>
                <a:latin typeface="+mj-lt"/>
                <a:ea typeface="+mj-ea"/>
                <a:cs typeface="+mj-cs"/>
              </a:rPr>
            </a:br>
            <a:endParaRPr lang="ru-RU" sz="1800" dirty="0">
              <a:solidFill>
                <a:srgbClr val="03136A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5350" y="1571612"/>
            <a:ext cx="7315200" cy="4643470"/>
          </a:xfrm>
        </p:spPr>
        <p:txBody>
          <a:bodyPr/>
          <a:lstStyle/>
          <a:p>
            <a:pPr algn="ctr">
              <a:buNone/>
            </a:pP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Задачи проекта:</a:t>
            </a:r>
            <a:endParaRPr lang="ru-RU" sz="2000" dirty="0">
              <a:solidFill>
                <a:srgbClr val="FF0000"/>
              </a:solidFill>
              <a:latin typeface="Georgia" pitchFamily="18" charset="0"/>
            </a:endParaRPr>
          </a:p>
          <a:p>
            <a:pPr lvl="0"/>
            <a:r>
              <a:rPr lang="ru-RU" sz="1600" dirty="0">
                <a:solidFill>
                  <a:srgbClr val="03136A"/>
                </a:solidFill>
                <a:latin typeface="Georgia" pitchFamily="18" charset="0"/>
              </a:rPr>
              <a:t>Пополнить предметно - развивающую среду по теме проекта. </a:t>
            </a:r>
          </a:p>
          <a:p>
            <a:pPr lvl="0"/>
            <a:r>
              <a:rPr lang="ru-RU" sz="1600" dirty="0">
                <a:solidFill>
                  <a:srgbClr val="03136A"/>
                </a:solidFill>
                <a:latin typeface="Georgia" pitchFamily="18" charset="0"/>
              </a:rPr>
              <a:t>развивать элементарные представления о зимующих птицах (летают, поют, клюют, вьют гнёзда, выводят птенцов) ; </a:t>
            </a:r>
          </a:p>
          <a:p>
            <a:pPr lvl="0"/>
            <a:r>
              <a:rPr lang="ru-RU" sz="1600" dirty="0">
                <a:solidFill>
                  <a:srgbClr val="03136A"/>
                </a:solidFill>
                <a:latin typeface="Georgia" pitchFamily="18" charset="0"/>
              </a:rPr>
              <a:t>формирование желания беречь и заботиться о братьях наших меньших; </a:t>
            </a:r>
          </a:p>
          <a:p>
            <a:pPr lvl="0"/>
            <a:r>
              <a:rPr lang="ru-RU" sz="1600" dirty="0">
                <a:solidFill>
                  <a:srgbClr val="03136A"/>
                </a:solidFill>
                <a:latin typeface="Georgia" pitchFamily="18" charset="0"/>
              </a:rPr>
              <a:t>формирование умений: наблюдать, сравнивать, анализировать и отражать результаты наблюдений в разных видах творческой деятельности </a:t>
            </a:r>
          </a:p>
          <a:p>
            <a:pPr lvl="0"/>
            <a:r>
              <a:rPr lang="ru-RU" sz="1600" dirty="0">
                <a:solidFill>
                  <a:srgbClr val="03136A"/>
                </a:solidFill>
                <a:latin typeface="Georgia" pitchFamily="18" charset="0"/>
              </a:rPr>
              <a:t>Расширять и активизировать речь и словарь детей по теме «Зимующие птицы». </a:t>
            </a:r>
          </a:p>
          <a:p>
            <a:pPr lvl="0"/>
            <a:r>
              <a:rPr lang="ru-RU" sz="1600" dirty="0">
                <a:solidFill>
                  <a:srgbClr val="03136A"/>
                </a:solidFill>
                <a:latin typeface="Georgia" pitchFamily="18" charset="0"/>
              </a:rPr>
              <a:t>Повышение уровня педагогической культуры родителей через привлечение к совместной деятельности с детьми (изготовление кормушек.</a:t>
            </a:r>
          </a:p>
          <a:p>
            <a:endParaRPr lang="ru-RU" sz="16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428736"/>
            <a:ext cx="7772400" cy="4340239"/>
          </a:xfrm>
        </p:spPr>
        <p:txBody>
          <a:bodyPr/>
          <a:lstStyle/>
          <a:p>
            <a:pPr algn="ctr"/>
            <a:r>
              <a:rPr lang="ru-RU" sz="1600" dirty="0">
                <a:solidFill>
                  <a:srgbClr val="FF0000"/>
                </a:solidFill>
                <a:latin typeface="Monotype Corsiva" pitchFamily="66" charset="0"/>
              </a:rPr>
              <a:t>Тип </a:t>
            </a: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проекта:</a:t>
            </a:r>
            <a:r>
              <a:rPr lang="ru-RU" sz="1600" dirty="0" smtClean="0">
                <a:solidFill>
                  <a:srgbClr val="03136A"/>
                </a:solidFill>
                <a:latin typeface="Georgia" pitchFamily="18" charset="0"/>
              </a:rPr>
              <a:t/>
            </a:r>
            <a:br>
              <a:rPr lang="ru-RU" sz="1600" dirty="0" smtClean="0">
                <a:solidFill>
                  <a:srgbClr val="03136A"/>
                </a:solidFill>
                <a:latin typeface="Georgia" pitchFamily="18" charset="0"/>
              </a:rPr>
            </a:br>
            <a:r>
              <a:rPr lang="ru-RU" sz="1600" dirty="0">
                <a:solidFill>
                  <a:srgbClr val="03136A"/>
                </a:solidFill>
                <a:latin typeface="Georgia" pitchFamily="18" charset="0"/>
              </a:rPr>
              <a:t> </a:t>
            </a:r>
            <a:r>
              <a:rPr lang="ru-RU" sz="1600" b="0" dirty="0">
                <a:solidFill>
                  <a:srgbClr val="03136A"/>
                </a:solidFill>
                <a:latin typeface="Georgia" pitchFamily="18" charset="0"/>
              </a:rPr>
              <a:t>информационно-творческий</a:t>
            </a:r>
            <a:r>
              <a:rPr lang="ru-RU" sz="1600" dirty="0">
                <a:solidFill>
                  <a:srgbClr val="03136A"/>
                </a:solidFill>
                <a:latin typeface="Georgia" pitchFamily="18" charset="0"/>
              </a:rPr>
              <a:t/>
            </a:r>
            <a:br>
              <a:rPr lang="ru-RU" sz="1600" dirty="0">
                <a:solidFill>
                  <a:srgbClr val="03136A"/>
                </a:solidFill>
                <a:latin typeface="Georgia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По времени:</a:t>
            </a:r>
            <a:r>
              <a:rPr lang="ru-RU" sz="1600" dirty="0">
                <a:solidFill>
                  <a:srgbClr val="FF0000"/>
                </a:solidFill>
                <a:latin typeface="Monotype Corsiva" pitchFamily="66" charset="0"/>
              </a:rPr>
              <a:t> </a:t>
            </a:r>
            <a:r>
              <a:rPr lang="ru-RU" sz="1600" dirty="0" smtClean="0">
                <a:solidFill>
                  <a:srgbClr val="03136A"/>
                </a:solidFill>
                <a:latin typeface="Georgia" pitchFamily="18" charset="0"/>
              </a:rPr>
              <a:t/>
            </a:r>
            <a:br>
              <a:rPr lang="ru-RU" sz="1600" dirty="0" smtClean="0">
                <a:solidFill>
                  <a:srgbClr val="03136A"/>
                </a:solidFill>
                <a:latin typeface="Georgia" pitchFamily="18" charset="0"/>
              </a:rPr>
            </a:br>
            <a:r>
              <a:rPr lang="ru-RU" sz="1600" b="0" dirty="0" smtClean="0">
                <a:solidFill>
                  <a:srgbClr val="03136A"/>
                </a:solidFill>
                <a:latin typeface="Georgia" pitchFamily="18" charset="0"/>
              </a:rPr>
              <a:t>краткосрочный</a:t>
            </a:r>
            <a:r>
              <a:rPr lang="ru-RU" sz="1600" dirty="0">
                <a:solidFill>
                  <a:srgbClr val="03136A"/>
                </a:solidFill>
                <a:latin typeface="Georgia" pitchFamily="18" charset="0"/>
              </a:rPr>
              <a:t/>
            </a:r>
            <a:br>
              <a:rPr lang="ru-RU" sz="1600" dirty="0">
                <a:solidFill>
                  <a:srgbClr val="03136A"/>
                </a:solidFill>
                <a:latin typeface="Georgia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Monotype Corsiva" pitchFamily="66" charset="0"/>
              </a:rPr>
              <a:t>Участники проекта: </a:t>
            </a:r>
            <a:r>
              <a:rPr lang="ru-RU" sz="1600" dirty="0" smtClean="0">
                <a:solidFill>
                  <a:srgbClr val="03136A"/>
                </a:solidFill>
                <a:latin typeface="Georgia" pitchFamily="18" charset="0"/>
              </a:rPr>
              <a:t/>
            </a:r>
            <a:br>
              <a:rPr lang="ru-RU" sz="1600" dirty="0" smtClean="0">
                <a:solidFill>
                  <a:srgbClr val="03136A"/>
                </a:solidFill>
                <a:latin typeface="Georgia" pitchFamily="18" charset="0"/>
              </a:rPr>
            </a:br>
            <a:r>
              <a:rPr lang="ru-RU" sz="1600" b="0" dirty="0" smtClean="0">
                <a:solidFill>
                  <a:srgbClr val="03136A"/>
                </a:solidFill>
                <a:latin typeface="Georgia" pitchFamily="18" charset="0"/>
              </a:rPr>
              <a:t>дети </a:t>
            </a:r>
            <a:r>
              <a:rPr lang="ru-RU" sz="1600" b="0" dirty="0">
                <a:solidFill>
                  <a:srgbClr val="03136A"/>
                </a:solidFill>
                <a:latin typeface="Georgia" pitchFamily="18" charset="0"/>
              </a:rPr>
              <a:t>второй младшей группы, воспитатели родители, воспитатели.</a:t>
            </a:r>
            <a:r>
              <a:rPr lang="ru-RU" sz="1600" dirty="0">
                <a:solidFill>
                  <a:srgbClr val="03136A"/>
                </a:solidFill>
                <a:latin typeface="Georgia" pitchFamily="18" charset="0"/>
              </a:rPr>
              <a:t/>
            </a:r>
            <a:br>
              <a:rPr lang="ru-RU" sz="1600" dirty="0">
                <a:solidFill>
                  <a:srgbClr val="03136A"/>
                </a:solidFill>
                <a:latin typeface="Georgia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Monotype Corsiva" pitchFamily="66" charset="0"/>
              </a:rPr>
              <a:t>Время проведения</a:t>
            </a:r>
            <a:r>
              <a:rPr lang="ru-RU" sz="1600" dirty="0">
                <a:solidFill>
                  <a:srgbClr val="FF0000"/>
                </a:solidFill>
                <a:latin typeface="Georgia" pitchFamily="18" charset="0"/>
              </a:rPr>
              <a:t>:</a:t>
            </a:r>
            <a:r>
              <a:rPr lang="ru-RU" sz="1600" dirty="0">
                <a:solidFill>
                  <a:srgbClr val="03136A"/>
                </a:solidFill>
                <a:latin typeface="Georgia" pitchFamily="18" charset="0"/>
              </a:rPr>
              <a:t> </a:t>
            </a:r>
            <a:r>
              <a:rPr lang="ru-RU" sz="1600" dirty="0" smtClean="0">
                <a:solidFill>
                  <a:srgbClr val="03136A"/>
                </a:solidFill>
                <a:latin typeface="Georgia" pitchFamily="18" charset="0"/>
              </a:rPr>
              <a:t/>
            </a:r>
            <a:br>
              <a:rPr lang="ru-RU" sz="1600" dirty="0" smtClean="0">
                <a:solidFill>
                  <a:srgbClr val="03136A"/>
                </a:solidFill>
                <a:latin typeface="Georgia" pitchFamily="18" charset="0"/>
              </a:rPr>
            </a:br>
            <a:r>
              <a:rPr lang="ru-RU" sz="1600" b="0" dirty="0" smtClean="0">
                <a:solidFill>
                  <a:srgbClr val="03136A"/>
                </a:solidFill>
                <a:latin typeface="Georgia" pitchFamily="18" charset="0"/>
              </a:rPr>
              <a:t>22 </a:t>
            </a:r>
            <a:r>
              <a:rPr lang="ru-RU" sz="1600" b="0" dirty="0">
                <a:solidFill>
                  <a:srgbClr val="03136A"/>
                </a:solidFill>
                <a:latin typeface="Georgia" pitchFamily="18" charset="0"/>
              </a:rPr>
              <a:t>января 2018года -26 января 2018 года</a:t>
            </a:r>
            <a:r>
              <a:rPr lang="ru-RU" sz="1600" dirty="0">
                <a:solidFill>
                  <a:srgbClr val="03136A"/>
                </a:solidFill>
                <a:latin typeface="Georgia" pitchFamily="18" charset="0"/>
              </a:rPr>
              <a:t/>
            </a:r>
            <a:br>
              <a:rPr lang="ru-RU" sz="1600" dirty="0">
                <a:solidFill>
                  <a:srgbClr val="03136A"/>
                </a:solidFill>
                <a:latin typeface="Georgia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Monotype Corsiva" pitchFamily="66" charset="0"/>
              </a:rPr>
              <a:t>Формы работы: </a:t>
            </a: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b="0" dirty="0" smtClean="0">
                <a:solidFill>
                  <a:srgbClr val="03136A"/>
                </a:solidFill>
                <a:latin typeface="Georgia" pitchFamily="18" charset="0"/>
              </a:rPr>
              <a:t>игровая</a:t>
            </a:r>
            <a:r>
              <a:rPr lang="ru-RU" sz="1600" b="0" dirty="0">
                <a:solidFill>
                  <a:srgbClr val="03136A"/>
                </a:solidFill>
                <a:latin typeface="Georgia" pitchFamily="18" charset="0"/>
              </a:rPr>
              <a:t>, познавательно - исследовательская</a:t>
            </a:r>
            <a:br>
              <a:rPr lang="ru-RU" sz="1600" b="0" dirty="0">
                <a:solidFill>
                  <a:srgbClr val="03136A"/>
                </a:solidFill>
                <a:latin typeface="Georgia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Monotype Corsiva" pitchFamily="66" charset="0"/>
              </a:rPr>
              <a:t>Объект исследования: </a:t>
            </a:r>
            <a:r>
              <a:rPr lang="ru-RU" sz="1600" dirty="0" smtClean="0">
                <a:solidFill>
                  <a:srgbClr val="03136A"/>
                </a:solidFill>
                <a:latin typeface="Georgia" pitchFamily="18" charset="0"/>
              </a:rPr>
              <a:t/>
            </a:r>
            <a:br>
              <a:rPr lang="ru-RU" sz="1600" dirty="0" smtClean="0">
                <a:solidFill>
                  <a:srgbClr val="03136A"/>
                </a:solidFill>
                <a:latin typeface="Georgia" pitchFamily="18" charset="0"/>
              </a:rPr>
            </a:br>
            <a:r>
              <a:rPr lang="ru-RU" sz="1600" b="0" dirty="0" smtClean="0">
                <a:solidFill>
                  <a:srgbClr val="03136A"/>
                </a:solidFill>
                <a:latin typeface="Georgia" pitchFamily="18" charset="0"/>
              </a:rPr>
              <a:t>зимующие</a:t>
            </a:r>
            <a:r>
              <a:rPr lang="ru-RU" sz="1600" b="0" dirty="0">
                <a:solidFill>
                  <a:srgbClr val="03136A"/>
                </a:solidFill>
                <a:latin typeface="Georgia" pitchFamily="18" charset="0"/>
              </a:rPr>
              <a:t> птицы.</a:t>
            </a:r>
            <a:r>
              <a:rPr lang="ru-RU" sz="1600" dirty="0">
                <a:solidFill>
                  <a:srgbClr val="03136A"/>
                </a:solidFill>
                <a:latin typeface="Georgia" pitchFamily="18" charset="0"/>
              </a:rPr>
              <a:t/>
            </a:r>
            <a:br>
              <a:rPr lang="ru-RU" sz="1600" dirty="0">
                <a:solidFill>
                  <a:srgbClr val="03136A"/>
                </a:solidFill>
                <a:latin typeface="Georgia" pitchFamily="18" charset="0"/>
              </a:rPr>
            </a:br>
            <a:endParaRPr lang="ru-RU" sz="1600" dirty="0">
              <a:solidFill>
                <a:srgbClr val="03136A"/>
              </a:solidFill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00043"/>
            <a:ext cx="7772400" cy="1000132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Garamond" pitchFamily="18" charset="0"/>
              </a:rPr>
              <a:t>Паспорт проекта</a:t>
            </a:r>
            <a:endParaRPr lang="ru-RU" sz="4400" b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5122" name="Picture 2" descr="C:\Users\Анна\Desktop\828766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214290"/>
            <a:ext cx="1785950" cy="2099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5350" y="571480"/>
            <a:ext cx="7315200" cy="4838720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Подготовительный этап</a:t>
            </a:r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>.</a:t>
            </a:r>
          </a:p>
          <a:p>
            <a:pPr lvl="0"/>
            <a:r>
              <a:rPr lang="ru-RU" sz="1600" dirty="0" smtClean="0">
                <a:solidFill>
                  <a:srgbClr val="03136A"/>
                </a:solidFill>
              </a:rPr>
              <a:t>Определение уровня знаний детей о зимующих птицах.</a:t>
            </a:r>
          </a:p>
          <a:p>
            <a:pPr lvl="0"/>
            <a:r>
              <a:rPr lang="ru-RU" sz="1600" dirty="0" smtClean="0">
                <a:solidFill>
                  <a:srgbClr val="03136A"/>
                </a:solidFill>
              </a:rPr>
              <a:t>Сбор информации по данной теме</a:t>
            </a:r>
          </a:p>
          <a:p>
            <a:pPr lvl="0"/>
            <a:r>
              <a:rPr lang="ru-RU" sz="1600" dirty="0" smtClean="0">
                <a:solidFill>
                  <a:srgbClr val="03136A"/>
                </a:solidFill>
              </a:rPr>
              <a:t>Анкетирование родителей</a:t>
            </a:r>
          </a:p>
          <a:p>
            <a:pPr lvl="0"/>
            <a:r>
              <a:rPr lang="ru-RU" sz="1600" dirty="0" smtClean="0">
                <a:solidFill>
                  <a:srgbClr val="03136A"/>
                </a:solidFill>
              </a:rPr>
              <a:t>Подобрать методическую, художественную и познавательную литературу по теме. </a:t>
            </a:r>
          </a:p>
          <a:p>
            <a:pPr lvl="0"/>
            <a:r>
              <a:rPr lang="ru-RU" sz="1600" dirty="0" smtClean="0">
                <a:solidFill>
                  <a:srgbClr val="03136A"/>
                </a:solidFill>
              </a:rPr>
              <a:t>Подобрать дидактический материал, наглядные пособия (альбомы для рассматривания, картины, иллюстрации, игровые задания и упражнения, аудиозаписи с голосами птиц, музыкальные произведения) </a:t>
            </a:r>
          </a:p>
          <a:p>
            <a:pPr lvl="0"/>
            <a:r>
              <a:rPr lang="ru-RU" sz="1600" dirty="0" smtClean="0">
                <a:solidFill>
                  <a:srgbClr val="03136A"/>
                </a:solidFill>
              </a:rPr>
              <a:t>Изготовление шапочек - птичек; дидактические игры; создание атрибутов для занятий и игр. </a:t>
            </a:r>
          </a:p>
          <a:p>
            <a:pPr lvl="0"/>
            <a:r>
              <a:rPr lang="ru-RU" sz="1600" dirty="0" smtClean="0">
                <a:solidFill>
                  <a:srgbClr val="03136A"/>
                </a:solidFill>
              </a:rPr>
              <a:t>Создание необходимых условий для реализации проекта.</a:t>
            </a:r>
          </a:p>
          <a:p>
            <a:pPr lvl="0"/>
            <a:r>
              <a:rPr lang="ru-RU" sz="1600" dirty="0" smtClean="0">
                <a:solidFill>
                  <a:srgbClr val="03136A"/>
                </a:solidFill>
              </a:rPr>
              <a:t>Изготовление кормушек.  </a:t>
            </a:r>
            <a:endParaRPr lang="ru-RU" sz="1600" dirty="0">
              <a:solidFill>
                <a:srgbClr val="03136A"/>
              </a:solidFill>
            </a:endParaRPr>
          </a:p>
        </p:txBody>
      </p:sp>
      <p:pic>
        <p:nvPicPr>
          <p:cNvPr id="4" name="Picture 2" descr="C:\Users\Анна\Desktop\0_afeb1_853d4205_ori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4714884"/>
            <a:ext cx="2500330" cy="1846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5350" y="428604"/>
            <a:ext cx="7315200" cy="4981596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Основной этап</a:t>
            </a:r>
          </a:p>
          <a:p>
            <a:r>
              <a:rPr lang="ru-RU" sz="1600" dirty="0" smtClean="0">
                <a:solidFill>
                  <a:srgbClr val="03136A"/>
                </a:solidFill>
              </a:rPr>
              <a:t>НОД, беседы;</a:t>
            </a:r>
          </a:p>
          <a:p>
            <a:r>
              <a:rPr lang="ru-RU" sz="1600" dirty="0" smtClean="0">
                <a:solidFill>
                  <a:srgbClr val="03136A"/>
                </a:solidFill>
              </a:rPr>
              <a:t>Настольные, дидактические, подвижные игры;</a:t>
            </a:r>
          </a:p>
          <a:p>
            <a:r>
              <a:rPr lang="ru-RU" sz="1600" dirty="0" smtClean="0">
                <a:solidFill>
                  <a:srgbClr val="03136A"/>
                </a:solidFill>
              </a:rPr>
              <a:t>Наблюдения;</a:t>
            </a:r>
          </a:p>
          <a:p>
            <a:r>
              <a:rPr lang="ru-RU" sz="1600" dirty="0" smtClean="0">
                <a:solidFill>
                  <a:srgbClr val="03136A"/>
                </a:solidFill>
              </a:rPr>
              <a:t>Чтение художественной литературы, отгадывание загадок;</a:t>
            </a:r>
          </a:p>
          <a:p>
            <a:r>
              <a:rPr lang="ru-RU" sz="1600" dirty="0" smtClean="0">
                <a:solidFill>
                  <a:srgbClr val="03136A"/>
                </a:solidFill>
              </a:rPr>
              <a:t>Заучивание стихотворений;</a:t>
            </a:r>
          </a:p>
          <a:p>
            <a:r>
              <a:rPr lang="ru-RU" sz="1600" dirty="0" smtClean="0">
                <a:solidFill>
                  <a:srgbClr val="03136A"/>
                </a:solidFill>
              </a:rPr>
              <a:t>Пальчиковая гимнастика;</a:t>
            </a:r>
          </a:p>
          <a:p>
            <a:r>
              <a:rPr lang="ru-RU" sz="1600" dirty="0" smtClean="0">
                <a:solidFill>
                  <a:srgbClr val="03136A"/>
                </a:solidFill>
              </a:rPr>
              <a:t>Фотовыставка;</a:t>
            </a:r>
          </a:p>
          <a:p>
            <a:r>
              <a:rPr lang="ru-RU" sz="1600" dirty="0" smtClean="0">
                <a:solidFill>
                  <a:srgbClr val="03136A"/>
                </a:solidFill>
              </a:rPr>
              <a:t>Опытно- </a:t>
            </a:r>
            <a:r>
              <a:rPr lang="ru-RU" sz="1600" dirty="0" err="1" smtClean="0">
                <a:solidFill>
                  <a:srgbClr val="03136A"/>
                </a:solidFill>
              </a:rPr>
              <a:t>эксперементальная</a:t>
            </a:r>
            <a:r>
              <a:rPr lang="ru-RU" sz="1600" dirty="0" smtClean="0">
                <a:solidFill>
                  <a:srgbClr val="03136A"/>
                </a:solidFill>
              </a:rPr>
              <a:t> деятельность;</a:t>
            </a:r>
          </a:p>
          <a:p>
            <a:r>
              <a:rPr lang="ru-RU" sz="1600" dirty="0" smtClean="0">
                <a:solidFill>
                  <a:srgbClr val="03136A"/>
                </a:solidFill>
              </a:rPr>
              <a:t>Рассматривание картинок, иллюстрации «Зимующие птицы»;</a:t>
            </a:r>
          </a:p>
          <a:p>
            <a:r>
              <a:rPr lang="ru-RU" sz="1600" dirty="0" smtClean="0">
                <a:solidFill>
                  <a:srgbClr val="03136A"/>
                </a:solidFill>
              </a:rPr>
              <a:t>Настольный театр «Где обедал воробей?»;</a:t>
            </a:r>
          </a:p>
          <a:p>
            <a:r>
              <a:rPr lang="ru-RU" sz="1600" dirty="0" smtClean="0">
                <a:solidFill>
                  <a:srgbClr val="03136A"/>
                </a:solidFill>
              </a:rPr>
              <a:t>Конкурс для родителей «Лучшая кормушка»;</a:t>
            </a:r>
          </a:p>
          <a:p>
            <a:r>
              <a:rPr lang="ru-RU" sz="1600" dirty="0" smtClean="0">
                <a:solidFill>
                  <a:srgbClr val="03136A"/>
                </a:solidFill>
              </a:rPr>
              <a:t>Папка – передвижка , буклеты, листовки для родителей;</a:t>
            </a:r>
          </a:p>
          <a:p>
            <a:r>
              <a:rPr lang="ru-RU" sz="1600" dirty="0" smtClean="0">
                <a:solidFill>
                  <a:srgbClr val="03136A"/>
                </a:solidFill>
              </a:rPr>
              <a:t>Выставка детских работ.</a:t>
            </a:r>
          </a:p>
          <a:p>
            <a:endParaRPr lang="ru-RU" sz="1600" dirty="0">
              <a:solidFill>
                <a:srgbClr val="03136A"/>
              </a:solidFill>
            </a:endParaRPr>
          </a:p>
        </p:txBody>
      </p:sp>
      <p:pic>
        <p:nvPicPr>
          <p:cNvPr id="7170" name="Picture 2" descr="C:\Users\Анна\Desktop\0_afe4a_25175684_ori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286256"/>
            <a:ext cx="24765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5350" y="357166"/>
            <a:ext cx="7315200" cy="5053034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Итоговый этап.</a:t>
            </a:r>
            <a:endParaRPr lang="ru-RU" sz="2400" dirty="0" smtClean="0">
              <a:solidFill>
                <a:srgbClr val="FF0000"/>
              </a:solidFill>
              <a:latin typeface="Georgia" pitchFamily="18" charset="0"/>
            </a:endParaRPr>
          </a:p>
          <a:p>
            <a:r>
              <a:rPr lang="ru-RU" sz="1600" dirty="0" smtClean="0">
                <a:solidFill>
                  <a:srgbClr val="03136A"/>
                </a:solidFill>
              </a:rPr>
              <a:t>Развлечение "Птичьи секреты«;</a:t>
            </a:r>
          </a:p>
          <a:p>
            <a:r>
              <a:rPr lang="ru-RU" sz="1600" b="1" dirty="0" smtClean="0">
                <a:solidFill>
                  <a:srgbClr val="03136A"/>
                </a:solidFill>
              </a:rPr>
              <a:t>Продукт проекта</a:t>
            </a:r>
            <a:r>
              <a:rPr lang="ru-RU" sz="1600" dirty="0" smtClean="0">
                <a:solidFill>
                  <a:srgbClr val="03136A"/>
                </a:solidFill>
              </a:rPr>
              <a:t>: презентация проекта.</a:t>
            </a:r>
          </a:p>
          <a:p>
            <a:endParaRPr lang="ru-RU" sz="1600" dirty="0" smtClean="0">
              <a:solidFill>
                <a:srgbClr val="03136A"/>
              </a:solidFill>
            </a:endParaRPr>
          </a:p>
          <a:p>
            <a:endParaRPr lang="ru-RU" sz="1600" dirty="0" smtClean="0">
              <a:solidFill>
                <a:srgbClr val="03136A"/>
              </a:solidFill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Результаты реализации проекта</a:t>
            </a:r>
          </a:p>
          <a:p>
            <a:r>
              <a:rPr lang="ru-RU" sz="1600" dirty="0" smtClean="0">
                <a:solidFill>
                  <a:srgbClr val="03136A"/>
                </a:solidFill>
              </a:rPr>
              <a:t>Расширен кругозор детей о зимующих птицах. </a:t>
            </a:r>
          </a:p>
          <a:p>
            <a:r>
              <a:rPr lang="ru-RU" sz="1600" dirty="0" smtClean="0">
                <a:solidFill>
                  <a:srgbClr val="03136A"/>
                </a:solidFill>
              </a:rPr>
              <a:t>Улучшилась предметно – развивающая среда: литературой, фотографиями, иллюстрациями, стихотворениями, рассказами о птицах, загадками, презентациями о зимующих птицах.</a:t>
            </a:r>
          </a:p>
          <a:p>
            <a:r>
              <a:rPr lang="ru-RU" sz="1600" dirty="0" smtClean="0">
                <a:solidFill>
                  <a:srgbClr val="03136A"/>
                </a:solidFill>
              </a:rPr>
              <a:t> У детей сформировалась любознательность, творческие способности, познавательная активность, коммуникативные навыки.</a:t>
            </a:r>
          </a:p>
          <a:p>
            <a:r>
              <a:rPr lang="ru-RU" sz="1600" dirty="0" smtClean="0">
                <a:solidFill>
                  <a:srgbClr val="03136A"/>
                </a:solidFill>
              </a:rPr>
              <a:t>Воспитанники и их родители приняли активное участие в оказании помощи птицам в трудных зимних условиях.</a:t>
            </a:r>
            <a:r>
              <a:rPr lang="ru-RU" sz="1600" b="1" dirty="0" smtClean="0">
                <a:solidFill>
                  <a:srgbClr val="03136A"/>
                </a:solidFill>
              </a:rPr>
              <a:t> </a:t>
            </a:r>
            <a:endParaRPr lang="ru-RU" sz="1600" dirty="0" smtClean="0">
              <a:solidFill>
                <a:srgbClr val="03136A"/>
              </a:solidFill>
            </a:endParaRPr>
          </a:p>
          <a:p>
            <a:pPr>
              <a:buNone/>
            </a:pPr>
            <a:endParaRPr lang="ru-RU" sz="1600" dirty="0" smtClean="0">
              <a:solidFill>
                <a:srgbClr val="03136A"/>
              </a:solidFill>
              <a:latin typeface="Georgia" pitchFamily="18" charset="0"/>
            </a:endParaRPr>
          </a:p>
          <a:p>
            <a:pPr algn="ctr"/>
            <a:endParaRPr lang="ru-RU" sz="1600" dirty="0">
              <a:solidFill>
                <a:srgbClr val="03136A"/>
              </a:solidFill>
            </a:endParaRPr>
          </a:p>
        </p:txBody>
      </p:sp>
      <p:pic>
        <p:nvPicPr>
          <p:cNvPr id="8" name="Picture 4" descr="C:\Users\Анна\Desktop\6952810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72351" y="4643446"/>
            <a:ext cx="2454802" cy="175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НОД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Анна\Desktop\проекты 2 мл.группа\фото\DSCN558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20648661">
            <a:off x="299544" y="582084"/>
            <a:ext cx="3590272" cy="2692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C:\Users\Анна\Desktop\проекты 2 мл.группа\фото\DSCN56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749762">
            <a:off x="5178962" y="3644056"/>
            <a:ext cx="3604463" cy="2703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Анна\Desktop\проекты 2 мл.группа\фото\DSCN557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571480"/>
            <a:ext cx="3581400" cy="2686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C:\Users\Анна\Desktop\проекты 2 мл.группа\фото\DSCN564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4000504"/>
            <a:ext cx="3367086" cy="2525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7" name="Picture 5" descr="C:\Users\Анна\Desktop\8287665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44" y="2357430"/>
            <a:ext cx="1647829" cy="19367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tx1"/>
                </a:solidFill>
              </a:rPr>
              <a:t>Print master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09800" y="1981200"/>
            <a:ext cx="6934200" cy="4267200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Участники </a:t>
            </a:r>
            <a:r>
              <a:rPr lang="ru-RU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проекта</a:t>
            </a:r>
            <a:r>
              <a:rPr lang="ru-RU" sz="1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: дети второй младшей группы, воспитатели родители, воспитатели.</a:t>
            </a:r>
          </a:p>
          <a:p>
            <a:r>
              <a:rPr lang="ru-RU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Время проведения: </a:t>
            </a:r>
            <a:r>
              <a:rPr lang="ru-RU" sz="1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22 января 2018года -26 января 2018 года</a:t>
            </a:r>
          </a:p>
          <a:p>
            <a:r>
              <a:rPr lang="ru-RU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Формы работы:</a:t>
            </a:r>
            <a:r>
              <a:rPr lang="ru-RU" sz="1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игровая, познавательно - исследовательская</a:t>
            </a:r>
            <a:br>
              <a:rPr lang="ru-RU" sz="1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Объект исследования:</a:t>
            </a:r>
            <a:r>
              <a:rPr lang="ru-RU" sz="1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зимующие птицы.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рок:</a:t>
            </a:r>
            <a:r>
              <a:rPr lang="ru-RU" sz="1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 краткосрочный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Участники </a:t>
            </a:r>
            <a:r>
              <a:rPr lang="ru-RU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проекта</a:t>
            </a:r>
            <a:r>
              <a:rPr lang="ru-RU" sz="1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: дети второй младшей группы, воспитатели родители, воспитатели.</a:t>
            </a:r>
          </a:p>
          <a:p>
            <a:r>
              <a:rPr lang="ru-RU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Время проведения: </a:t>
            </a:r>
            <a:r>
              <a:rPr lang="ru-RU" sz="1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22 января 2018года -26 января 2018 года</a:t>
            </a:r>
          </a:p>
          <a:p>
            <a:r>
              <a:rPr lang="ru-RU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Формы работы:</a:t>
            </a:r>
            <a:r>
              <a:rPr lang="ru-RU" sz="1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игровая, познавательно - исследовательская</a:t>
            </a:r>
            <a:br>
              <a:rPr lang="ru-RU" sz="1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Объект исследования:</a:t>
            </a:r>
            <a:r>
              <a:rPr lang="ru-RU" sz="1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зимующие птицы.</a:t>
            </a: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Анна\Desktop\Новая папка\0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powerpoint-template-24 8">
      <a:dk1>
        <a:srgbClr val="4D4D4D"/>
      </a:dk1>
      <a:lt1>
        <a:srgbClr val="FFFFFF"/>
      </a:lt1>
      <a:dk2>
        <a:srgbClr val="4D4D4D"/>
      </a:dk2>
      <a:lt2>
        <a:srgbClr val="036CB7"/>
      </a:lt2>
      <a:accent1>
        <a:srgbClr val="1878BD"/>
      </a:accent1>
      <a:accent2>
        <a:srgbClr val="3E8EC8"/>
      </a:accent2>
      <a:accent3>
        <a:srgbClr val="FFFFFF"/>
      </a:accent3>
      <a:accent4>
        <a:srgbClr val="404040"/>
      </a:accent4>
      <a:accent5>
        <a:srgbClr val="ABBEDB"/>
      </a:accent5>
      <a:accent6>
        <a:srgbClr val="3780B5"/>
      </a:accent6>
      <a:hlink>
        <a:srgbClr val="559CCE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116DE4"/>
        </a:lt2>
        <a:accent1>
          <a:srgbClr val="235CAF"/>
        </a:accent1>
        <a:accent2>
          <a:srgbClr val="54A1EE"/>
        </a:accent2>
        <a:accent3>
          <a:srgbClr val="FFFFFF"/>
        </a:accent3>
        <a:accent4>
          <a:srgbClr val="404040"/>
        </a:accent4>
        <a:accent5>
          <a:srgbClr val="ACB5D4"/>
        </a:accent5>
        <a:accent6>
          <a:srgbClr val="4B91D8"/>
        </a:accent6>
        <a:hlink>
          <a:srgbClr val="1391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246DD8"/>
        </a:lt2>
        <a:accent1>
          <a:srgbClr val="2FC5F1"/>
        </a:accent1>
        <a:accent2>
          <a:srgbClr val="218DEB"/>
        </a:accent2>
        <a:accent3>
          <a:srgbClr val="FFFFFF"/>
        </a:accent3>
        <a:accent4>
          <a:srgbClr val="404040"/>
        </a:accent4>
        <a:accent5>
          <a:srgbClr val="ADDFF7"/>
        </a:accent5>
        <a:accent6>
          <a:srgbClr val="1D7FD5"/>
        </a:accent6>
        <a:hlink>
          <a:srgbClr val="39A1E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4377BA"/>
        </a:lt2>
        <a:accent1>
          <a:srgbClr val="5793D1"/>
        </a:accent1>
        <a:accent2>
          <a:srgbClr val="5FA2DB"/>
        </a:accent2>
        <a:accent3>
          <a:srgbClr val="FFFFFF"/>
        </a:accent3>
        <a:accent4>
          <a:srgbClr val="404040"/>
        </a:accent4>
        <a:accent5>
          <a:srgbClr val="B4C8E5"/>
        </a:accent5>
        <a:accent6>
          <a:srgbClr val="5592C6"/>
        </a:accent6>
        <a:hlink>
          <a:srgbClr val="68AEE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0067B5"/>
        </a:lt2>
        <a:accent1>
          <a:srgbClr val="1881BF"/>
        </a:accent1>
        <a:accent2>
          <a:srgbClr val="39B0DA"/>
        </a:accent2>
        <a:accent3>
          <a:srgbClr val="FFFFFF"/>
        </a:accent3>
        <a:accent4>
          <a:srgbClr val="404040"/>
        </a:accent4>
        <a:accent5>
          <a:srgbClr val="ABC1DC"/>
        </a:accent5>
        <a:accent6>
          <a:srgbClr val="339FC5"/>
        </a:accent6>
        <a:hlink>
          <a:srgbClr val="40B0D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026788"/>
        </a:lt2>
        <a:accent1>
          <a:srgbClr val="0089B3"/>
        </a:accent1>
        <a:accent2>
          <a:srgbClr val="01A2CE"/>
        </a:accent2>
        <a:accent3>
          <a:srgbClr val="FFFFFF"/>
        </a:accent3>
        <a:accent4>
          <a:srgbClr val="404040"/>
        </a:accent4>
        <a:accent5>
          <a:srgbClr val="AAC4D6"/>
        </a:accent5>
        <a:accent6>
          <a:srgbClr val="0192BA"/>
        </a:accent6>
        <a:hlink>
          <a:srgbClr val="01B3D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559CC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006AB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0084D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205EDC"/>
        </a:lt2>
        <a:accent1>
          <a:srgbClr val="3488E9"/>
        </a:accent1>
        <a:accent2>
          <a:srgbClr val="50B3F5"/>
        </a:accent2>
        <a:accent3>
          <a:srgbClr val="FFFFFF"/>
        </a:accent3>
        <a:accent4>
          <a:srgbClr val="404040"/>
        </a:accent4>
        <a:accent5>
          <a:srgbClr val="AEC3F2"/>
        </a:accent5>
        <a:accent6>
          <a:srgbClr val="48A2DE"/>
        </a:accent6>
        <a:hlink>
          <a:srgbClr val="65D4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EE080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F3B21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109B0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170</TotalTime>
  <Words>574</Words>
  <Application>Microsoft Office PowerPoint</Application>
  <PresentationFormat>Экран (4:3)</PresentationFormat>
  <Paragraphs>93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powerpoint-template</vt:lpstr>
      <vt:lpstr>МБДОУ Бобровский детский сад «Колосок»</vt:lpstr>
      <vt:lpstr>Слайд 2</vt:lpstr>
      <vt:lpstr>Цель проекта: расширение знаний детей о зимующих птицах, их образе жизни желание практически сохранить, поддержать, создать для них нужные условия. </vt:lpstr>
      <vt:lpstr>Тип проекта:  информационно-творческий По времени:  краткосрочный Участники проекта:  дети второй младшей группы, воспитатели родители, воспитатели. Время проведения:  22 января 2018года -26 января 2018 года Формы работы:  игровая, познавательно - исследовательская Объект исследования:  зимующие птицы. </vt:lpstr>
      <vt:lpstr>Слайд 5</vt:lpstr>
      <vt:lpstr>Слайд 6</vt:lpstr>
      <vt:lpstr>Слайд 7</vt:lpstr>
      <vt:lpstr>НОД</vt:lpstr>
      <vt:lpstr>Print master</vt:lpstr>
      <vt:lpstr>Игровая деятельность</vt:lpstr>
      <vt:lpstr>Театральная деятельность</vt:lpstr>
      <vt:lpstr>Выставки</vt:lpstr>
      <vt:lpstr>Работа с родителями</vt:lpstr>
      <vt:lpstr>Слайд 14</vt:lpstr>
      <vt:lpstr> Спасибо за внимание!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Бобровский детский сад «Колосок»</dc:title>
  <dc:creator>Анна</dc:creator>
  <cp:lastModifiedBy>Анна</cp:lastModifiedBy>
  <cp:revision>19</cp:revision>
  <dcterms:created xsi:type="dcterms:W3CDTF">2018-02-01T09:46:36Z</dcterms:created>
  <dcterms:modified xsi:type="dcterms:W3CDTF">2018-02-06T08:48:56Z</dcterms:modified>
</cp:coreProperties>
</file>