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6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8"/>
    </mc:Choice>
    <mc:Fallback>
      <c:style val="3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повода для беспокойства нет</c:v>
                </c:pt>
                <c:pt idx="1">
                  <c:v>имеется предрасположенность к зависимости</c:v>
                </c:pt>
                <c:pt idx="2">
                  <c:v>зависимый от гаджетов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0.74000000000000177</c:v>
                </c:pt>
                <c:pt idx="1">
                  <c:v>0.19000000000000031</c:v>
                </c:pt>
                <c:pt idx="2">
                  <c:v>7.0000000000000034E-2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35769728"/>
        <c:axId val="35771520"/>
      </c:barChart>
      <c:catAx>
        <c:axId val="35769728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35771520"/>
        <c:crosses val="autoZero"/>
        <c:auto val="1"/>
        <c:lblAlgn val="ctr"/>
        <c:lblOffset val="100"/>
        <c:noMultiLvlLbl val="0"/>
      </c:catAx>
      <c:valAx>
        <c:axId val="35771520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crossAx val="357697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144000" cy="189436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«Гаджеты в жизни человека»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Comic Sans MS" pitchFamily="66" charset="0"/>
              </a:rPr>
            </a:b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143512"/>
            <a:ext cx="2141764" cy="1227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5118027"/>
            <a:ext cx="1793786" cy="17399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6248" y="3143248"/>
            <a:ext cx="43835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Выполнила : студентка группы ГС-11 </a:t>
            </a:r>
          </a:p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Мецлер Ангелина</a:t>
            </a: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7b82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744272"/>
            <a:ext cx="4214842" cy="25230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358246" cy="542928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Старайтесь больше проводить время на свежем воздухе, на  прогулке с друзьями, вы можете  отвлечься от желания использовать гаджеты.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Выходные можно  проводить больше времени с семьёй. Вспомните о семейных традициях и поиграйте в настольные игры.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Здоровый сон. Отключайте на ночь телефон  ложитесь и просыпайтесь в одно и то же время каждый день.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Подумайте о своих интересах, много других занятий есть помимо игр в компьютере и телефоне.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Отключайте телефон во время занятий, чтобы он не мешал вам сконцентрироваться, а главное  учиться.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omic Sans MS" pitchFamily="66" charset="0"/>
              </a:rPr>
              <a:t>Рекомендации, как избавится от зависимости: </a:t>
            </a:r>
            <a:r>
              <a:rPr lang="ru-RU" sz="3200" dirty="0" smtClean="0">
                <a:solidFill>
                  <a:srgbClr val="FFFF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FFFF00"/>
                </a:solidFill>
                <a:latin typeface="Comic Sans MS" pitchFamily="66" charset="0"/>
              </a:rPr>
            </a:br>
            <a:endParaRPr lang="ru-RU" sz="32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9517">
            <a:off x="7234994" y="2781696"/>
            <a:ext cx="1808047" cy="1036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710" y="5679987"/>
            <a:ext cx="1214446" cy="1178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72560" cy="546260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Синдромы современности: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«Туннельный синдром»</a:t>
            </a:r>
            <a:r>
              <a:rPr lang="ru-RU" dirty="0" smtClean="0">
                <a:solidFill>
                  <a:schemeClr val="bg1"/>
                </a:solidFill>
              </a:rPr>
              <a:t> – боли в кисти, которые вызывает защемление нерва в запястном канале,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«Смартфонный палец»</a:t>
            </a:r>
            <a:r>
              <a:rPr lang="ru-RU" dirty="0" smtClean="0">
                <a:solidFill>
                  <a:schemeClr val="bg1"/>
                </a:solidFill>
              </a:rPr>
              <a:t>  - болезненность в запястье и в большом пальце руки,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</a:rPr>
              <a:t>Наушники </a:t>
            </a:r>
            <a:r>
              <a:rPr lang="ru-RU" dirty="0" smtClean="0">
                <a:solidFill>
                  <a:schemeClr val="bg1"/>
                </a:solidFill>
              </a:rPr>
              <a:t>– затычки ухудшающие  слух.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8" y="4786322"/>
            <a:ext cx="2141764" cy="12273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4857760"/>
            <a:ext cx="1793786" cy="17399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2071678"/>
            <a:ext cx="9429784" cy="1325563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Comic Sans MS" pitchFamily="66" charset="0"/>
              </a:rPr>
              <a:t>Спасибо за Внимание!</a:t>
            </a:r>
            <a:endParaRPr lang="ru-RU" sz="72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214422"/>
            <a:ext cx="9144000" cy="189436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«Гаджеты в жизни человека»</a:t>
            </a:r>
            <a:r>
              <a:rPr lang="ru-RU" b="1" dirty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Comic Sans MS" pitchFamily="66" charset="0"/>
              </a:rPr>
            </a:br>
            <a:endParaRPr lang="ru-RU" b="1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471250" y="359229"/>
            <a:ext cx="3080657" cy="498038"/>
          </a:xfrm>
        </p:spPr>
        <p:txBody>
          <a:bodyPr/>
          <a:lstStyle/>
          <a:p>
            <a:fld id="{3ECB94CF-10F7-4C46-9EBC-305B6BAF2BD1}" type="datetime2">
              <a:rPr lang="ru-RU" sz="1600" i="1" smtClean="0">
                <a:solidFill>
                  <a:schemeClr val="bg1"/>
                </a:solidFill>
              </a:rPr>
              <a:pPr/>
              <a:t>воскресенье, 13 декабря 2015 г.</a:t>
            </a:fld>
            <a:endParaRPr lang="ru-RU" sz="16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5143512"/>
            <a:ext cx="2141764" cy="12273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5118027"/>
            <a:ext cx="1793786" cy="17399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86248" y="3143248"/>
            <a:ext cx="4383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Выполнила : студентка </a:t>
            </a:r>
            <a:r>
              <a:rPr lang="ru-RU" sz="4000" i="1" dirty="0" smtClean="0">
                <a:solidFill>
                  <a:schemeClr val="bg1"/>
                </a:solidFill>
              </a:rPr>
              <a:t>группы </a:t>
            </a:r>
            <a:r>
              <a:rPr lang="ru-RU" sz="4000" i="1" dirty="0" smtClean="0">
                <a:solidFill>
                  <a:schemeClr val="bg1"/>
                </a:solidFill>
              </a:rPr>
              <a:t>ГС-11 </a:t>
            </a:r>
            <a:endParaRPr lang="ru-RU" sz="4000" i="1" dirty="0" smtClean="0">
              <a:solidFill>
                <a:schemeClr val="bg1"/>
              </a:solidFill>
            </a:endParaRPr>
          </a:p>
          <a:p>
            <a:pPr algn="r"/>
            <a:r>
              <a:rPr lang="ru-RU" sz="2800" i="1" dirty="0" smtClean="0">
                <a:solidFill>
                  <a:schemeClr val="bg1"/>
                </a:solidFill>
              </a:rPr>
              <a:t>Мецлер Ангелина</a:t>
            </a:r>
            <a:endParaRPr lang="ru-RU" sz="2800" i="1" dirty="0">
              <a:solidFill>
                <a:schemeClr val="bg1"/>
              </a:solidFill>
            </a:endParaRPr>
          </a:p>
        </p:txBody>
      </p:sp>
      <p:pic>
        <p:nvPicPr>
          <p:cNvPr id="9" name="Рисунок 8" descr="7b82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2744272"/>
            <a:ext cx="4214842" cy="252305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501122" cy="5929354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11200" b="1" dirty="0" smtClean="0">
                <a:solidFill>
                  <a:srgbClr val="FF0000"/>
                </a:solidFill>
              </a:rPr>
              <a:t>Цель исследования</a:t>
            </a:r>
            <a:r>
              <a:rPr lang="ru-RU" sz="11200" dirty="0" smtClean="0">
                <a:solidFill>
                  <a:srgbClr val="FF0000"/>
                </a:solidFill>
              </a:rPr>
              <a:t>: </a:t>
            </a:r>
            <a:r>
              <a:rPr lang="ru-RU" sz="11200" dirty="0" smtClean="0">
                <a:solidFill>
                  <a:schemeClr val="bg1"/>
                </a:solidFill>
              </a:rPr>
              <a:t>определить зависимы ли  студенты от гаджетов</a:t>
            </a:r>
          </a:p>
          <a:p>
            <a:pPr>
              <a:buNone/>
            </a:pPr>
            <a:r>
              <a:rPr lang="ru-RU" sz="11200" b="1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r>
              <a:rPr lang="ru-RU" sz="11200" b="1" dirty="0" smtClean="0"/>
              <a:t>  </a:t>
            </a:r>
            <a:r>
              <a:rPr lang="ru-RU" sz="11200" b="1" dirty="0" smtClean="0">
                <a:solidFill>
                  <a:srgbClr val="FF0000"/>
                </a:solidFill>
              </a:rPr>
              <a:t>Задачи исследования:</a:t>
            </a:r>
            <a:r>
              <a:rPr lang="ru-RU" sz="11200" b="1" i="1" dirty="0" smtClean="0">
                <a:solidFill>
                  <a:srgbClr val="FF0000"/>
                </a:solidFill>
              </a:rPr>
              <a:t> </a:t>
            </a:r>
            <a:endParaRPr lang="ru-RU" sz="112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bg1"/>
                </a:solidFill>
              </a:rPr>
              <a:t>Изучить теоретическую литературу  по теме исследования</a:t>
            </a: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bg1"/>
                </a:solidFill>
              </a:rPr>
              <a:t>Провести анкетирование студентов </a:t>
            </a:r>
          </a:p>
          <a:p>
            <a:pPr>
              <a:buFont typeface="Wingdings" pitchFamily="2" charset="2"/>
              <a:buChar char="Ø"/>
            </a:pPr>
            <a:r>
              <a:rPr lang="ru-RU" sz="11200" dirty="0" smtClean="0">
                <a:solidFill>
                  <a:schemeClr val="bg1"/>
                </a:solidFill>
              </a:rPr>
              <a:t>Проанализировать полученные данные</a:t>
            </a:r>
          </a:p>
          <a:p>
            <a:pPr>
              <a:buFont typeface="Wingdings" pitchFamily="2" charset="2"/>
              <a:buChar char="Ø"/>
            </a:pPr>
            <a:endParaRPr lang="ru-RU" sz="11200" dirty="0" smtClean="0"/>
          </a:p>
          <a:p>
            <a:pPr>
              <a:buNone/>
            </a:pPr>
            <a:r>
              <a:rPr lang="ru-RU" sz="11200" b="1" dirty="0" smtClean="0">
                <a:solidFill>
                  <a:srgbClr val="FF0000"/>
                </a:solidFill>
              </a:rPr>
              <a:t>  Предмет исследования: </a:t>
            </a:r>
            <a:r>
              <a:rPr lang="ru-RU" sz="11200" dirty="0" smtClean="0">
                <a:solidFill>
                  <a:schemeClr val="bg1"/>
                </a:solidFill>
              </a:rPr>
              <a:t>действие гаджетов на организм человека.</a:t>
            </a:r>
          </a:p>
          <a:p>
            <a:pPr>
              <a:buNone/>
            </a:pPr>
            <a:endParaRPr lang="ru-RU" sz="112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11200" b="1" dirty="0" smtClean="0">
                <a:solidFill>
                  <a:srgbClr val="FF0000"/>
                </a:solidFill>
              </a:rPr>
              <a:t>Гипотеза: </a:t>
            </a:r>
            <a:r>
              <a:rPr lang="ru-RU" sz="11200" dirty="0" smtClean="0">
                <a:solidFill>
                  <a:schemeClr val="bg1"/>
                </a:solidFill>
              </a:rPr>
              <a:t>гаджеты, оказывают вредное влияние на организм человека, а главное зависимость</a:t>
            </a:r>
          </a:p>
          <a:p>
            <a:pPr>
              <a:buNone/>
            </a:pPr>
            <a:endParaRPr lang="ru-RU" sz="112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11200" dirty="0" smtClean="0">
                <a:solidFill>
                  <a:schemeClr val="bg1"/>
                </a:solidFill>
              </a:rPr>
              <a:t> </a:t>
            </a:r>
          </a:p>
          <a:p>
            <a:pPr>
              <a:buNone/>
            </a:pPr>
            <a:r>
              <a:rPr lang="ru-RU" sz="11200" b="1" dirty="0" smtClean="0">
                <a:solidFill>
                  <a:schemeClr val="bg1"/>
                </a:solidFill>
              </a:rPr>
              <a:t> </a:t>
            </a:r>
            <a:endParaRPr lang="ru-RU" sz="112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49291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b="1" dirty="0" smtClean="0">
              <a:latin typeface="Constantia" pitchFamily="18" charset="0"/>
            </a:endParaRPr>
          </a:p>
          <a:p>
            <a:pPr>
              <a:buNone/>
            </a:pPr>
            <a:r>
              <a:rPr lang="ru-RU" sz="3000" b="1" dirty="0" smtClean="0">
                <a:solidFill>
                  <a:srgbClr val="FFFF00"/>
                </a:solidFill>
                <a:latin typeface="Comic Sans MS" pitchFamily="66" charset="0"/>
              </a:rPr>
              <a:t>Мобильный телефон и человеческий слух</a:t>
            </a:r>
            <a:endParaRPr lang="ru-RU" sz="3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«Это интересно! В одной из больниц Милана (Италия) проводились исследования излучений мобильного телефона. 15 добровольцев говорили по телефону. Эксперимент длился 45 минут. У 12 человек было обнаружено возбуждение клеток коры мозга. Эти показатели нормализировались через час. Ученые отметили, что данное влияние нельзя назвать отрицательным. Однако, людям, которые страдают </a:t>
            </a:r>
            <a:r>
              <a:rPr lang="ru-RU" u="sng" dirty="0" smtClean="0">
                <a:solidFill>
                  <a:schemeClr val="bg1"/>
                </a:solidFill>
                <a:latin typeface="Constantia" pitchFamily="18" charset="0"/>
              </a:rPr>
              <a:t>эпилепсией 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необходимо проявлять осторожность при пользовании мобильными телефонами стандарта GSM. Так как эта болезнь связана с деятельностью клеток мозга.»</a:t>
            </a:r>
          </a:p>
          <a:p>
            <a:endParaRPr lang="ru-RU" dirty="0"/>
          </a:p>
        </p:txBody>
      </p:sp>
      <p:pic>
        <p:nvPicPr>
          <p:cNvPr id="4" name="Рисунок 3" descr="7905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4929198"/>
            <a:ext cx="7715304" cy="1928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858280" cy="550724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Психика подростка и мобильный телефон</a:t>
            </a:r>
            <a:endParaRPr lang="ru-R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«Это важно! Считается, что можно избежать влияния мобильного телефона на головной мозг человека, если держать его на расстоянии от головы во время набора номера.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Также рекомендуют носить телефоны как можно дальше от себя, например, в сумках, а не в карманах брюк.»</a:t>
            </a:r>
          </a:p>
          <a:p>
            <a:pPr algn="ctr">
              <a:buNone/>
            </a:pPr>
            <a:endParaRPr lang="ru-RU" dirty="0">
              <a:latin typeface="Constantia" pitchFamily="18" charset="0"/>
            </a:endParaRPr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786190"/>
            <a:ext cx="4000528" cy="28063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Боли в спине и шее.</a:t>
            </a:r>
            <a:endParaRPr lang="ru-R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Это связано с тем, что планшетные устройства заставляют нас направлять взгляд вниз. Шея из-за этого находится в нефизиологичном положении.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intertnet-zavisimost2.jpg.pagespeed.ce.gVCdRiqmu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857496"/>
            <a:ext cx="5429288" cy="3570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928662" y="428604"/>
            <a:ext cx="7658096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Головные боли и нарушение сна.</a:t>
            </a:r>
            <a:endParaRPr lang="ru-R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1403858102_rtr37lf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357562"/>
            <a:ext cx="4786346" cy="3132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928794" y="1071546"/>
            <a:ext cx="664370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Constantia" pitchFamily="18" charset="0"/>
              </a:rPr>
              <a:t>Электромагнитные волны негативно действуют на работу всего организма и могут вызвать головную боль, бессонницу и даже расстройства иммунной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Номофобия</a:t>
            </a:r>
            <a:endParaRPr lang="ru-RU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Больной не расстаётся со своим гаджетом не на минуты, он берет его повсеместно и постоянно держит в руках. Опасность болезни: стираются грани личного пространства, ведь звонок может раздаться в любой момент.  Раздражительность, плохой сон, галлюцинации. Именно таким образом номофобия преследует тех, кто испытывает зависимость от смартфона. </a:t>
            </a:r>
          </a:p>
          <a:p>
            <a:endParaRPr lang="ru-RU" dirty="0"/>
          </a:p>
        </p:txBody>
      </p:sp>
      <p:pic>
        <p:nvPicPr>
          <p:cNvPr id="4" name="Picture 9" descr="http://ihungary.hu/wp-content/uploads/2010/11/iphon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4594666"/>
            <a:ext cx="2714644" cy="22633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-214338"/>
            <a:ext cx="8929718" cy="1285884"/>
          </a:xfrm>
        </p:spPr>
        <p:txBody>
          <a:bodyPr>
            <a:normAutofit fontScale="62500" lnSpcReduction="20000"/>
          </a:bodyPr>
          <a:lstStyle/>
          <a:p>
            <a:pPr indent="0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sz="7100" b="1" dirty="0" smtClean="0">
                <a:solidFill>
                  <a:srgbClr val="FFFF00"/>
                </a:solidFill>
                <a:latin typeface="Comic Sans MS" pitchFamily="66" charset="0"/>
              </a:rPr>
              <a:t>Исследование</a:t>
            </a:r>
            <a:endParaRPr lang="ru-RU" sz="71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142984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Действительно ли современные студенты так зависимы от гаджетов?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esktop\гаджеты\1397571232_zapret_tetefo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643314"/>
            <a:ext cx="2928958" cy="29179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Результаты исследования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91</TotalTime>
  <Words>315</Words>
  <Application>Microsoft Office PowerPoint</Application>
  <PresentationFormat>Экран (4:3)</PresentationFormat>
  <Paragraphs>51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«Гаджеты в жизни человека»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исследования</vt:lpstr>
      <vt:lpstr>Рекомендации, как избавится от зависимости:  </vt:lpstr>
      <vt:lpstr>Презентация PowerPoint</vt:lpstr>
      <vt:lpstr>Спасибо за Внимание!</vt:lpstr>
      <vt:lpstr>«Гаджеты в жизни человека»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«Гаджеты в жизни человека» </dc:title>
  <dc:creator>Серёга</dc:creator>
  <cp:lastModifiedBy>Елена</cp:lastModifiedBy>
  <cp:revision>15</cp:revision>
  <dcterms:created xsi:type="dcterms:W3CDTF">2015-12-05T10:27:05Z</dcterms:created>
  <dcterms:modified xsi:type="dcterms:W3CDTF">2015-12-14T05:34:51Z</dcterms:modified>
</cp:coreProperties>
</file>