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56" r:id="rId2"/>
    <p:sldId id="277" r:id="rId3"/>
    <p:sldId id="278" r:id="rId4"/>
    <p:sldId id="279" r:id="rId5"/>
    <p:sldId id="281" r:id="rId6"/>
    <p:sldId id="257" r:id="rId7"/>
    <p:sldId id="258" r:id="rId8"/>
    <p:sldId id="261" r:id="rId9"/>
    <p:sldId id="262" r:id="rId10"/>
    <p:sldId id="275" r:id="rId11"/>
    <p:sldId id="280" r:id="rId12"/>
    <p:sldId id="264" r:id="rId13"/>
    <p:sldId id="272" r:id="rId14"/>
    <p:sldId id="273" r:id="rId15"/>
    <p:sldId id="266" r:id="rId16"/>
    <p:sldId id="267" r:id="rId17"/>
    <p:sldId id="271" r:id="rId18"/>
    <p:sldId id="268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2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E55CA-BB50-4811-806D-7E81D9B679D8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C62B9-3A6C-428F-B09E-8C284E2B6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09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C62B9-3A6C-428F-B09E-8C284E2B66D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1575E07-246E-4163-9724-810E4EAABFD3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7BAF80B-B5A9-4BE2-B6F9-FCF1DE27A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url?sa=i&amp;rct=j&amp;q=&amp;esrc=s&amp;source=images&amp;cd=&amp;cad=rja&amp;uact=8&amp;ved=0ahUKEwi_2bye1fXTAhVIkRQKHXJjBHUQjRwIBw&amp;url=http://www.dom-electro.ru/%D1%83%D0%BC%D0%BD%D1%8B%D0%B9-%D0%B4%D0%BE%D0%BC-%D1%86%D0%B5%D0%BD%D0%B0/&amp;psig=AFQjCNEullmm18XDJnRR7Z3awz3GGqADFQ&amp;ust=149506713371756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www.google.ru/url?sa=i&amp;rct=j&amp;q=&amp;esrc=s&amp;source=images&amp;cd=&amp;cad=rja&amp;uact=8&amp;ved=0ahUKEwiSjsvT1fXTAhUEvxQKHYZ1CpoQjRwIBw&amp;url=http://buduguru.org/course/190&amp;psig=AFQjCNGANYDe9EuiWNeF7XAwYFaYv3cazg&amp;ust=149506719793381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571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творческий проект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на 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/>
              <a:t>Конструирование на аппаратно-программной системе «</a:t>
            </a:r>
            <a:r>
              <a:rPr lang="en-US" dirty="0" err="1" smtClean="0"/>
              <a:t>Arduino</a:t>
            </a:r>
            <a:r>
              <a:rPr lang="ru-RU" dirty="0" smtClean="0"/>
              <a:t>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+mj-lt"/>
            </a:endParaRPr>
          </a:p>
          <a:p>
            <a:pPr algn="ctr">
              <a:buNone/>
            </a:pPr>
            <a:endParaRPr lang="ru-RU" dirty="0" smtClean="0">
              <a:latin typeface="+mj-lt"/>
            </a:endParaRPr>
          </a:p>
          <a:p>
            <a:pPr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 Горохова Ивана и </a:t>
            </a:r>
          </a:p>
          <a:p>
            <a:pPr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Осипова Станислава</a:t>
            </a:r>
          </a:p>
          <a:p>
            <a:pPr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Ученики 8 «б» класса 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проверил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Василий Паликар Васильевич</a:t>
            </a:r>
          </a:p>
          <a:p>
            <a:pPr algn="r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2754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>      Муниципальное образовательное учреждение «Средняя общеобразовательная школа  №7 г.Якутска»</a:t>
            </a:r>
            <a:endParaRPr lang="ru-RU" sz="1400" dirty="0"/>
          </a:p>
        </p:txBody>
      </p:sp>
      <p:pic>
        <p:nvPicPr>
          <p:cNvPr id="4" name="Рисунок 3" descr="1200px-Arduino_Logo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357562"/>
            <a:ext cx="4047364" cy="27555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Цена на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Arduino MEGA 2560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России больше 2000 рублей , но не меньше.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Цена на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UNO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России больше 1500 рублей.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Цена </a:t>
            </a:r>
            <a:endParaRPr lang="ru-RU" dirty="0"/>
          </a:p>
        </p:txBody>
      </p:sp>
      <p:pic>
        <p:nvPicPr>
          <p:cNvPr id="4" name="Рисунок 3" descr="ArduinoMega2560_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000240"/>
            <a:ext cx="3143272" cy="1529726"/>
          </a:xfrm>
          <a:prstGeom prst="rect">
            <a:avLst/>
          </a:prstGeom>
        </p:spPr>
      </p:pic>
      <p:pic>
        <p:nvPicPr>
          <p:cNvPr id="5" name="Рисунок 4" descr="ArduinoUno_R3_Fro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4286256"/>
            <a:ext cx="3214710" cy="222172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579296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Целью нашей работы является ознакомление с возможностями и техническими характеристиками на примере платы </a:t>
            </a:r>
            <a:r>
              <a:rPr lang="ru-RU" dirty="0" err="1" smtClean="0"/>
              <a:t>Arduino</a:t>
            </a:r>
            <a:r>
              <a:rPr lang="ru-RU" dirty="0" smtClean="0"/>
              <a:t> </a:t>
            </a:r>
            <a:r>
              <a:rPr lang="en-US" dirty="0" smtClean="0"/>
              <a:t>MEGA</a:t>
            </a:r>
            <a:r>
              <a:rPr lang="ru-RU" dirty="0" smtClean="0"/>
              <a:t>, и определение перспектив применения данного устройства.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b="1" dirty="0" smtClean="0"/>
              <a:t>Задачи</a:t>
            </a:r>
          </a:p>
          <a:p>
            <a:pPr lvl="0"/>
            <a:r>
              <a:rPr lang="ru-RU" dirty="0" smtClean="0"/>
              <a:t>Ознакомиться с разновидностями микроконтроллеров;</a:t>
            </a:r>
          </a:p>
          <a:p>
            <a:pPr lvl="0"/>
            <a:r>
              <a:rPr lang="ru-RU" dirty="0" smtClean="0"/>
              <a:t>Научится строить модели на платформе «</a:t>
            </a:r>
            <a:r>
              <a:rPr lang="en-US" dirty="0" err="1" smtClean="0"/>
              <a:t>Arduino</a:t>
            </a:r>
            <a:r>
              <a:rPr lang="ru-RU" dirty="0" smtClean="0"/>
              <a:t>»</a:t>
            </a:r>
          </a:p>
          <a:p>
            <a:pPr lvl="0"/>
            <a:r>
              <a:rPr lang="ru-RU" dirty="0" smtClean="0"/>
              <a:t>Отладка и тестирование модели.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marR="45720" lvl="1" algn="r">
              <a:buClr>
                <a:schemeClr val="accent3"/>
              </a:buClr>
              <a:buSzPct val="95000"/>
            </a:pPr>
            <a:r>
              <a:rPr lang="ru-RU" b="1" dirty="0" smtClean="0"/>
              <a:t>Установка программы  «</a:t>
            </a:r>
            <a:r>
              <a:rPr lang="en-US" b="1" dirty="0" smtClean="0"/>
              <a:t>Arduino</a:t>
            </a:r>
            <a:r>
              <a:rPr lang="ru-RU" b="1" dirty="0" smtClean="0"/>
              <a:t>».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4402832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Микроконтроллер </a:t>
            </a:r>
          </a:p>
          <a:p>
            <a:pPr lvl="0"/>
            <a:r>
              <a:rPr lang="ru-RU" dirty="0" smtClean="0"/>
              <a:t>Монтажная плата </a:t>
            </a:r>
          </a:p>
          <a:p>
            <a:pPr lvl="0"/>
            <a:r>
              <a:rPr lang="ru-RU" dirty="0" smtClean="0"/>
              <a:t>Светодиоды </a:t>
            </a:r>
          </a:p>
          <a:p>
            <a:pPr lvl="0"/>
            <a:r>
              <a:rPr lang="ru-RU" dirty="0" smtClean="0"/>
              <a:t>Резисторы </a:t>
            </a:r>
          </a:p>
          <a:p>
            <a:pPr lvl="0"/>
            <a:r>
              <a:rPr lang="ru-RU" dirty="0" smtClean="0"/>
              <a:t>Переключатели </a:t>
            </a:r>
          </a:p>
          <a:p>
            <a:pPr lvl="0"/>
            <a:r>
              <a:rPr lang="ru-RU" dirty="0" smtClean="0"/>
              <a:t>Цифровой дисплей </a:t>
            </a:r>
          </a:p>
          <a:p>
            <a:pPr lvl="0"/>
            <a:r>
              <a:rPr lang="ru-RU" dirty="0" smtClean="0"/>
              <a:t>Текстовой дисплей </a:t>
            </a:r>
          </a:p>
          <a:p>
            <a:pPr lvl="0"/>
            <a:r>
              <a:rPr lang="ru-RU" dirty="0" smtClean="0"/>
              <a:t>Двигатели </a:t>
            </a:r>
          </a:p>
          <a:p>
            <a:pPr lvl="0"/>
            <a:r>
              <a:rPr lang="en-US" dirty="0" smtClean="0"/>
              <a:t>USB </a:t>
            </a:r>
            <a:r>
              <a:rPr lang="ru-RU" dirty="0" smtClean="0"/>
              <a:t>порты </a:t>
            </a:r>
          </a:p>
          <a:p>
            <a:pPr lvl="0"/>
            <a:r>
              <a:rPr lang="ru-RU" dirty="0" smtClean="0"/>
              <a:t>Датчик движения </a:t>
            </a:r>
          </a:p>
          <a:p>
            <a:pPr lvl="0"/>
            <a:r>
              <a:rPr lang="ru-RU" dirty="0" smtClean="0"/>
              <a:t>Дальномер </a:t>
            </a:r>
          </a:p>
          <a:p>
            <a:pPr lvl="0"/>
            <a:r>
              <a:rPr lang="ru-RU" dirty="0" smtClean="0"/>
              <a:t>Переменный резистор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 конструктора Ардуино мега 2560 </a:t>
            </a: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571611"/>
            <a:ext cx="4357718" cy="34290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Программа «</a:t>
            </a:r>
            <a:r>
              <a:rPr lang="en-US" dirty="0" smtClean="0"/>
              <a:t>Arduino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9905" t="1362" r="22628" b="9533"/>
          <a:stretch>
            <a:fillRect/>
          </a:stretch>
        </p:blipFill>
        <p:spPr bwMode="auto">
          <a:xfrm>
            <a:off x="2699792" y="1340768"/>
            <a:ext cx="410445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этом проекте мы собрали и запрограммировали мигание светодиода</a:t>
            </a:r>
            <a:r>
              <a:rPr lang="sah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«Создание мигания светодиода» </a:t>
            </a:r>
            <a:endParaRPr lang="ru-RU" dirty="0"/>
          </a:p>
        </p:txBody>
      </p:sp>
      <p:pic>
        <p:nvPicPr>
          <p:cNvPr id="1026" name="Picture 2" descr="http://iarduino.ru/img/blog/252-7c3c7b2e6ad6a195f9e0482f20705b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14488"/>
            <a:ext cx="4896544" cy="32781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5085184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Для этого проекта нам понадобится: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Плата Ардуино</a:t>
            </a:r>
          </a:p>
          <a:p>
            <a:r>
              <a:rPr lang="ru-RU" dirty="0" smtClean="0"/>
              <a:t>                                                                          Резистор</a:t>
            </a:r>
          </a:p>
          <a:p>
            <a:r>
              <a:rPr lang="ru-RU" dirty="0" smtClean="0"/>
              <a:t>                                                                          Светодиод</a:t>
            </a:r>
          </a:p>
          <a:p>
            <a:r>
              <a:rPr lang="ru-RU" dirty="0" smtClean="0"/>
              <a:t>                                                                          Макетная плата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935480"/>
            <a:ext cx="864096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int led = 13; </a:t>
            </a:r>
            <a:r>
              <a:rPr lang="en-US" sz="900" dirty="0" smtClean="0"/>
              <a:t>// </a:t>
            </a:r>
            <a:r>
              <a:rPr lang="ru-RU" sz="900" dirty="0" smtClean="0"/>
              <a:t>создаем переменную </a:t>
            </a:r>
            <a:r>
              <a:rPr lang="en-US" sz="900" dirty="0" smtClean="0"/>
              <a:t>led b </a:t>
            </a:r>
            <a:r>
              <a:rPr lang="ru-RU" sz="900" dirty="0" smtClean="0"/>
              <a:t>присваиваем ей значение 13, эта переменная хранит номер порта к которому подключен светодиод.</a:t>
            </a:r>
            <a:r>
              <a:rPr lang="ru-RU" sz="2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void setup() { </a:t>
            </a:r>
            <a:r>
              <a:rPr lang="en-US" sz="1000" dirty="0" smtClean="0"/>
              <a:t>// </a:t>
            </a:r>
            <a:r>
              <a:rPr lang="ru-RU" sz="1000" dirty="0" smtClean="0"/>
              <a:t>Устанавливаем порт 13 (</a:t>
            </a:r>
            <a:r>
              <a:rPr lang="en-US" sz="1000" dirty="0" smtClean="0"/>
              <a:t>Led) </a:t>
            </a:r>
            <a:r>
              <a:rPr lang="ru-RU" sz="1000" dirty="0" smtClean="0"/>
              <a:t>как исходящий. </a:t>
            </a:r>
            <a:endParaRPr lang="ru-RU" sz="1100" dirty="0" smtClean="0"/>
          </a:p>
          <a:p>
            <a:pPr>
              <a:buNone/>
            </a:pPr>
            <a:r>
              <a:rPr lang="en-US" sz="1800" dirty="0" smtClean="0"/>
              <a:t>pinMode(led, OUTPUT); } </a:t>
            </a:r>
            <a:r>
              <a:rPr lang="en-US" sz="1000" dirty="0" smtClean="0"/>
              <a:t>// </a:t>
            </a:r>
            <a:r>
              <a:rPr lang="ru-RU" sz="1000" dirty="0" smtClean="0"/>
              <a:t>Этот цикл будет крутиться бесконечно </a:t>
            </a:r>
            <a:endParaRPr lang="ru-RU" sz="1200" dirty="0" smtClean="0"/>
          </a:p>
          <a:p>
            <a:pPr>
              <a:buNone/>
            </a:pPr>
            <a:r>
              <a:rPr lang="en-US" sz="1800" dirty="0" smtClean="0"/>
              <a:t>void loop() { digitalWrite(led, HIGH); </a:t>
            </a:r>
            <a:r>
              <a:rPr lang="en-US" sz="1000" dirty="0" smtClean="0"/>
              <a:t>// </a:t>
            </a:r>
            <a:r>
              <a:rPr lang="ru-RU" sz="1000" dirty="0" smtClean="0"/>
              <a:t>Присваиваем с помощью оператора </a:t>
            </a:r>
            <a:r>
              <a:rPr lang="en-US" sz="1400" dirty="0" smtClean="0"/>
              <a:t>digitalWrite </a:t>
            </a:r>
            <a:r>
              <a:rPr lang="ru-RU" sz="1400" dirty="0" smtClean="0"/>
              <a:t>порту </a:t>
            </a:r>
            <a:r>
              <a:rPr lang="en-US" sz="1400" dirty="0" smtClean="0"/>
              <a:t>led (13) </a:t>
            </a:r>
            <a:r>
              <a:rPr lang="ru-RU" sz="1400" dirty="0" smtClean="0"/>
              <a:t>значение </a:t>
            </a:r>
            <a:r>
              <a:rPr lang="en-US" sz="1400" dirty="0" smtClean="0"/>
              <a:t>HIGH, </a:t>
            </a:r>
            <a:r>
              <a:rPr lang="ru-RU" sz="1400" dirty="0" smtClean="0"/>
              <a:t>это значит на пин 13 ардуина подаст </a:t>
            </a:r>
            <a:r>
              <a:rPr lang="ru-RU" sz="1800" dirty="0" smtClean="0"/>
              <a:t>5В.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en-US" sz="1800" dirty="0" smtClean="0"/>
              <a:t>delay(1000); </a:t>
            </a:r>
            <a:r>
              <a:rPr lang="en-US" sz="1000" dirty="0" smtClean="0"/>
              <a:t>// </a:t>
            </a:r>
            <a:r>
              <a:rPr lang="ru-RU" sz="1000" dirty="0" smtClean="0"/>
              <a:t>пауза 1 секунда</a:t>
            </a: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digitalWrite(led, LOW); </a:t>
            </a:r>
            <a:r>
              <a:rPr lang="en-US" sz="1000" dirty="0" smtClean="0"/>
              <a:t>// </a:t>
            </a:r>
            <a:r>
              <a:rPr lang="ru-RU" sz="1000" dirty="0" smtClean="0"/>
              <a:t>Присваиваем с помощью оператора </a:t>
            </a:r>
            <a:r>
              <a:rPr lang="en-US" sz="1000" dirty="0" smtClean="0"/>
              <a:t>digitalWrite </a:t>
            </a:r>
            <a:r>
              <a:rPr lang="ru-RU" sz="1000" dirty="0" smtClean="0"/>
              <a:t>порту </a:t>
            </a:r>
            <a:r>
              <a:rPr lang="en-US" sz="1000" dirty="0" smtClean="0"/>
              <a:t>led (13) </a:t>
            </a:r>
            <a:r>
              <a:rPr lang="ru-RU" sz="1000" dirty="0" smtClean="0"/>
              <a:t>значение </a:t>
            </a:r>
            <a:r>
              <a:rPr lang="en-US" sz="1000" dirty="0" smtClean="0"/>
              <a:t>LOW, </a:t>
            </a:r>
            <a:r>
              <a:rPr lang="ru-RU" sz="1000" dirty="0" smtClean="0"/>
              <a:t>это значит на пин 13 ардуина подаст 0В. </a:t>
            </a:r>
          </a:p>
          <a:p>
            <a:pPr>
              <a:buNone/>
            </a:pPr>
            <a:r>
              <a:rPr lang="en-US" sz="1800" dirty="0" smtClean="0"/>
              <a:t>delay(1000); </a:t>
            </a:r>
            <a:r>
              <a:rPr lang="en-US" sz="1000" dirty="0" smtClean="0"/>
              <a:t>// </a:t>
            </a:r>
            <a:r>
              <a:rPr lang="ru-RU" sz="1000" dirty="0" smtClean="0"/>
              <a:t>Еще одна секунда и цикл </a:t>
            </a:r>
            <a:r>
              <a:rPr lang="en-US" sz="1000" dirty="0" smtClean="0"/>
              <a:t>loop </a:t>
            </a:r>
            <a:r>
              <a:rPr lang="ru-RU" sz="1000" dirty="0" smtClean="0"/>
              <a:t>запустится с самого начала }</a:t>
            </a:r>
            <a:endParaRPr lang="ru-RU" sz="1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Текст программы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Введенные коды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672" r="72650" b="60327"/>
          <a:stretch>
            <a:fillRect/>
          </a:stretch>
        </p:blipFill>
        <p:spPr bwMode="auto">
          <a:xfrm>
            <a:off x="2339752" y="1412776"/>
            <a:ext cx="4680520" cy="518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Собранная модель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00808"/>
            <a:ext cx="7143574" cy="401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Платформа Ардуино, перспективное направление в робототехнике, открывает широкие возможности внедрения автоматизации и робототехники, которая способствует повышению качества жизни людей.</a:t>
            </a:r>
          </a:p>
          <a:p>
            <a:r>
              <a:rPr lang="ru-RU" sz="2800" dirty="0" smtClean="0"/>
              <a:t>Изучение платформы «Ардуино» позволяет не только научиться программировать, но и развивает междисциплинарные связи. Чтобы работать на данной платформе, нужно знать электрофизику, радиотехнику. В 8 классе, по физике,  мы изучали тему «Электричество» «Электромагнитные явления», что нам облегчило работу с данной платформой. А тема «Программирование», по предмету информатика, дало возможность немного разобраться в программном коде.</a:t>
            </a:r>
          </a:p>
          <a:p>
            <a:r>
              <a:rPr lang="ru-RU" sz="2800" smtClean="0"/>
              <a:t>Надеемся, что приобретенные знание и навыки работы с платформой Ардуино нам понадобится в выборе будущей профессии.</a:t>
            </a:r>
            <a:endParaRPr lang="ru-RU" sz="2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788024" y="2276872"/>
            <a:ext cx="3024336" cy="5075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«Интернет вещей»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/>
              <a:t>Содержание:</a:t>
            </a:r>
            <a:endParaRPr lang="ru-RU" dirty="0"/>
          </a:p>
        </p:txBody>
      </p:sp>
      <p:pic>
        <p:nvPicPr>
          <p:cNvPr id="1026" name="Picture 2" descr="Картинки по запросу умный до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0248" y="3604083"/>
            <a:ext cx="4263752" cy="3253917"/>
          </a:xfrm>
          <a:prstGeom prst="rect">
            <a:avLst/>
          </a:prstGeom>
          <a:noFill/>
        </p:spPr>
      </p:pic>
      <p:pic>
        <p:nvPicPr>
          <p:cNvPr id="1028" name="Picture 4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1340768"/>
            <a:ext cx="4480577" cy="3136405"/>
          </a:xfrm>
          <a:prstGeom prst="rect">
            <a:avLst/>
          </a:prstGeom>
          <a:noFill/>
        </p:spPr>
      </p:pic>
      <p:sp>
        <p:nvSpPr>
          <p:cNvPr id="7" name="Содержимое 1"/>
          <p:cNvSpPr txBox="1">
            <a:spLocks/>
          </p:cNvSpPr>
          <p:nvPr/>
        </p:nvSpPr>
        <p:spPr>
          <a:xfrm>
            <a:off x="1763688" y="5445224"/>
            <a:ext cx="3024336" cy="5075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«Умный дом»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современном мире, робототехника и автоматизация оказывают большое влияние на развитие IT-технологий. Популярные в настоящее время разнообразные микроконтроллеры и платформы позволяют разрабатывать множество устройств, которые могут помочь в повседневной жизни. Большинство этих устройств объединяют разрозненную информацию о программировании и заключают ее в простую в использовании сборку. Разработка электронных устройств, кажется делом сложным и трудоемким. Но современные технологии позволяют упростить их создание.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Фирма </a:t>
            </a:r>
            <a:r>
              <a:rPr lang="ru-RU" dirty="0" err="1" smtClean="0"/>
              <a:t>Arduino</a:t>
            </a:r>
            <a:r>
              <a:rPr lang="ru-RU" dirty="0" smtClean="0"/>
              <a:t> (Италия), в свою очередь, упрощает процесс работы с микроконтроллерами, обеспечивает ряд преимуществ перед другими устройствами из-за простой и понятной среды программирования, низкой цены и множеством плат расширения. Для учащихся, студентов и любителей платформа </a:t>
            </a:r>
            <a:r>
              <a:rPr lang="ru-RU" dirty="0" err="1" smtClean="0"/>
              <a:t>Arduino</a:t>
            </a:r>
            <a:r>
              <a:rPr lang="ru-RU" dirty="0" smtClean="0"/>
              <a:t> может стать основным элементом для исследования и решения задач в областях автоматизации и робототехники.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Современные </a:t>
            </a:r>
            <a:r>
              <a:rPr lang="ru-RU" dirty="0"/>
              <a:t>мир не обходится без использования электронных устройств, умение пользоваться таким устройством, а также создавать такие устройства, открывают для нас широкие перспективы.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Актуальность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63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Ардуино</a:t>
            </a:r>
          </a:p>
          <a:p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ArduinoUNO</a:t>
            </a:r>
            <a:endParaRPr lang="ru-RU" sz="1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ArduinoMega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xxx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Вывод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Наборы Ардуино</a:t>
            </a:r>
            <a:endParaRPr lang="ru-RU" sz="32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2214553"/>
            <a:ext cx="4714908" cy="35180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Arduino – это инструмент для проектирования электронных устройств (электронный конструктор) более плотно взаимодействующих с окружающей физической средой, чем стандартные персональные компьютеры, которые фактически не выходят за рамки виртуальности. Построенная на простой печатной плате с современной средой для написания програмного обеспечения.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Arduino применяется для создания электронных устройств с возможностью приема сигналов от различных цифровых и аналоговых датчиков, которые могут быть подключены к нему, и управления различными исполнительными устройствами. Платы могут быть собраны пользователем самостоятельно или куплены в сборе.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Что такое Ардуино?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На UNO решили заменить хардварный преобразователя USB-UART, на микроконтроллер Atmega8U2 (в более поздних ревизиях 16U22)- в него залита специальная прошивка, делающая ровно то же что и FT232. </a:t>
            </a:r>
            <a:br>
              <a:rPr lang="ru-RU" sz="1400" dirty="0" smtClean="0"/>
            </a:br>
            <a:r>
              <a:rPr lang="ru-RU" sz="1400" dirty="0" smtClean="0"/>
              <a:t>Что это дало?</a:t>
            </a:r>
            <a:br>
              <a:rPr lang="ru-RU" sz="1400" dirty="0" smtClean="0"/>
            </a:br>
            <a:r>
              <a:rPr lang="ru-RU" sz="1400" dirty="0" smtClean="0"/>
              <a:t>Поднялась скорость прошивки — теперь вместо  10 секунд надо ждать  3 секунды.</a:t>
            </a:r>
            <a:br>
              <a:rPr lang="ru-RU" sz="1400" dirty="0" smtClean="0"/>
            </a:br>
            <a:r>
              <a:rPr lang="ru-RU" sz="1400" dirty="0" smtClean="0"/>
              <a:t>А главное, в этот МК-конвертор можно залить свою прошивку, и превратить </a:t>
            </a:r>
            <a:r>
              <a:rPr lang="ru-RU" sz="1400" dirty="0" err="1" smtClean="0"/>
              <a:t>ардуино</a:t>
            </a:r>
            <a:r>
              <a:rPr lang="ru-RU" sz="1400" dirty="0" smtClean="0"/>
              <a:t> в мышку, клавиатуру или миди устройство… наверняка кому-то это очень надо</a:t>
            </a:r>
            <a:br>
              <a:rPr lang="ru-RU" sz="1400" dirty="0" smtClean="0"/>
            </a:br>
            <a:r>
              <a:rPr lang="ru-RU" sz="1400" dirty="0" smtClean="0"/>
              <a:t>Только делается это как-то не очень по-ардуиновски, и примеров пока крайне мало.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Arduino </a:t>
            </a:r>
            <a:r>
              <a:rPr lang="en-US" sz="4400" i="1" dirty="0" smtClean="0">
                <a:latin typeface="Times New Roman" pitchFamily="18" charset="0"/>
                <a:cs typeface="Times New Roman" pitchFamily="18" charset="0"/>
              </a:rPr>
              <a:t>UNO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duinoUno_R3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3500438"/>
            <a:ext cx="3429024" cy="23698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Серия прокачанных плат (по размеру и характеристикам) представлена моделями (в хронологическом порядке): 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Mega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Mega2560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Arduino ADK.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/>
              <a:t>В платы успешно втыкаются почти все шилды, но из-за разного (с «обычными» ардуинами) расположения выводов </a:t>
            </a:r>
            <a:r>
              <a:rPr lang="en-US" sz="1400" dirty="0" smtClean="0"/>
              <a:t>SPI-</a:t>
            </a:r>
            <a:r>
              <a:rPr lang="ru-RU" sz="1400" dirty="0" smtClean="0"/>
              <a:t>интерфейса, шилды использующие его с цифровых пинов 11,12,13 будут не совместимы. Пример — старый эзернет шилд. На новом SPI берётся со стандартной вилки ISP и всё отлично работает и на «мегах», и на «обычных» дуинах.</a:t>
            </a:r>
            <a:br>
              <a:rPr lang="ru-RU" sz="1400" dirty="0" smtClean="0"/>
            </a:br>
            <a:r>
              <a:rPr lang="ru-RU" sz="1400" dirty="0" smtClean="0"/>
              <a:t>На платах куча выводов: </a:t>
            </a:r>
          </a:p>
          <a:p>
            <a:pPr>
              <a:buNone/>
            </a:pPr>
            <a:r>
              <a:rPr lang="ru-RU" sz="1400" dirty="0" smtClean="0"/>
              <a:t>54 цифровых </a:t>
            </a:r>
            <a:br>
              <a:rPr lang="ru-RU" sz="1400" dirty="0" smtClean="0"/>
            </a:br>
            <a:r>
              <a:rPr lang="ru-RU" sz="1400" dirty="0" smtClean="0"/>
              <a:t>из них 15 — с ШИМ </a:t>
            </a:r>
            <a:br>
              <a:rPr lang="ru-RU" sz="1400" dirty="0" smtClean="0"/>
            </a:br>
            <a:r>
              <a:rPr lang="ru-RU" sz="1400" dirty="0" smtClean="0"/>
              <a:t>16 — аналоговых, </a:t>
            </a:r>
            <a:br>
              <a:rPr lang="ru-RU" sz="1400" dirty="0" smtClean="0"/>
            </a:br>
            <a:r>
              <a:rPr lang="ru-RU" sz="1400" dirty="0" smtClean="0"/>
              <a:t>Куча памяти: </a:t>
            </a:r>
            <a:br>
              <a:rPr lang="ru-RU" sz="1400" dirty="0" smtClean="0"/>
            </a:br>
            <a:r>
              <a:rPr lang="ru-RU" sz="1400" dirty="0" smtClean="0"/>
              <a:t>128/256кб — флэш, </a:t>
            </a:r>
            <a:br>
              <a:rPr lang="ru-RU" sz="1400" dirty="0" smtClean="0"/>
            </a:br>
            <a:r>
              <a:rPr lang="ru-RU" sz="1400" dirty="0" smtClean="0"/>
              <a:t>8кб оперативки, </a:t>
            </a:r>
            <a:br>
              <a:rPr lang="ru-RU" sz="1400" dirty="0" smtClean="0"/>
            </a:br>
            <a:r>
              <a:rPr lang="ru-RU" sz="1400" dirty="0" smtClean="0"/>
              <a:t>4кб еепрома </a:t>
            </a:r>
            <a:br>
              <a:rPr lang="ru-RU" sz="1400" dirty="0" smtClean="0"/>
            </a:br>
            <a:r>
              <a:rPr lang="ru-RU" sz="1400" dirty="0" smtClean="0"/>
              <a:t>и целых 4 хардварных UART-а!</a:t>
            </a:r>
            <a:br>
              <a:rPr lang="ru-RU" sz="1400" dirty="0" smtClean="0"/>
            </a:br>
            <a:r>
              <a:rPr lang="ru-RU" sz="1400" dirty="0" smtClean="0"/>
              <a:t>«Мега» построена на</a:t>
            </a:r>
            <a:r>
              <a:rPr lang="en-US" sz="1400" dirty="0" smtClean="0"/>
              <a:t> ATmega1280</a:t>
            </a:r>
            <a:r>
              <a:rPr lang="ru-RU" sz="1400" dirty="0" smtClean="0"/>
              <a:t>, а «2560» и «ADK» на </a:t>
            </a:r>
            <a:r>
              <a:rPr lang="en-US" sz="1400" dirty="0" smtClean="0"/>
              <a:t>ATmega2560</a:t>
            </a:r>
            <a:r>
              <a:rPr lang="ru-RU" sz="1400" dirty="0" smtClean="0"/>
              <a:t>, поэтому различаются платы обьёмом памяти, к тому же у свежих — 2560 и ADK — USB-часть выполнена на ATmega8U2 (на более поздних ревизиях 2560 — на ATmega16U2), тут всё как у УНО. </a:t>
            </a:r>
            <a:br>
              <a:rPr lang="ru-RU" sz="1400" dirty="0" smtClean="0"/>
            </a:br>
            <a:r>
              <a:rPr lang="ru-RU" sz="1400" dirty="0" smtClean="0"/>
              <a:t>А у ADK ещё и USB-host имеется, от которого ожидается большая дружба с Android-телефонами</a:t>
            </a:r>
            <a:r>
              <a:rPr lang="en-US" sz="1400" dirty="0" smtClean="0"/>
              <a:t>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ArduinoMega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xxx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rduinoMega2560_R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857496"/>
            <a:ext cx="3297871" cy="160496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634</TotalTime>
  <Words>645</Words>
  <Application>Microsoft Office PowerPoint</Application>
  <PresentationFormat>Экран (4:3)</PresentationFormat>
  <Paragraphs>92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      Муниципальное образовательное учреждение «Средняя общеобразовательная школа  №7 г.Якутска»</vt:lpstr>
      <vt:lpstr>Содержание:</vt:lpstr>
      <vt:lpstr>Проблема</vt:lpstr>
      <vt:lpstr>Гипотеза</vt:lpstr>
      <vt:lpstr>Актуальность </vt:lpstr>
      <vt:lpstr>Наборы Ардуино</vt:lpstr>
      <vt:lpstr>Что такое Ардуино?</vt:lpstr>
      <vt:lpstr>  Arduino UNO   </vt:lpstr>
      <vt:lpstr>ArduinoMega xxx</vt:lpstr>
      <vt:lpstr>Цена </vt:lpstr>
      <vt:lpstr>Цели и задачи</vt:lpstr>
      <vt:lpstr>Практическая часть </vt:lpstr>
      <vt:lpstr>Состав конструктора Ардуино мега 2560 </vt:lpstr>
      <vt:lpstr>Программа «Arduino».</vt:lpstr>
      <vt:lpstr>Проект «Создание мигания светодиода» </vt:lpstr>
      <vt:lpstr>Текст программы </vt:lpstr>
      <vt:lpstr>Введенные коды</vt:lpstr>
      <vt:lpstr>Собранная модель </vt:lpstr>
      <vt:lpstr>Вывод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3Cott1</cp:lastModifiedBy>
  <cp:revision>68</cp:revision>
  <dcterms:created xsi:type="dcterms:W3CDTF">2017-05-15T11:07:37Z</dcterms:created>
  <dcterms:modified xsi:type="dcterms:W3CDTF">2017-05-17T01:43:20Z</dcterms:modified>
</cp:coreProperties>
</file>