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75" r:id="rId3"/>
    <p:sldId id="259" r:id="rId4"/>
    <p:sldId id="257" r:id="rId5"/>
    <p:sldId id="277" r:id="rId6"/>
    <p:sldId id="278" r:id="rId7"/>
    <p:sldId id="279" r:id="rId8"/>
    <p:sldId id="280" r:id="rId9"/>
    <p:sldId id="281" r:id="rId10"/>
    <p:sldId id="282" r:id="rId11"/>
    <p:sldId id="284" r:id="rId12"/>
    <p:sldId id="283" r:id="rId13"/>
    <p:sldId id="285" r:id="rId14"/>
    <p:sldId id="289" r:id="rId15"/>
    <p:sldId id="261" r:id="rId16"/>
    <p:sldId id="286" r:id="rId17"/>
    <p:sldId id="265" r:id="rId18"/>
    <p:sldId id="274" r:id="rId19"/>
    <p:sldId id="273" r:id="rId20"/>
    <p:sldId id="287" r:id="rId21"/>
    <p:sldId id="266" r:id="rId22"/>
    <p:sldId id="276" r:id="rId23"/>
    <p:sldId id="288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9900FF"/>
    <a:srgbClr val="FF33CC"/>
    <a:srgbClr val="FF9933"/>
    <a:srgbClr val="0000CC"/>
    <a:srgbClr val="FFFF00"/>
    <a:srgbClr val="FF0000"/>
    <a:srgbClr val="00FFFF"/>
    <a:srgbClr val="FFCC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85" autoAdjust="0"/>
    <p:restoredTop sz="86406" autoAdjust="0"/>
  </p:normalViewPr>
  <p:slideViewPr>
    <p:cSldViewPr>
      <p:cViewPr>
        <p:scale>
          <a:sx n="83" d="100"/>
          <a:sy n="83" d="100"/>
        </p:scale>
        <p:origin x="-121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1098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 rot="-215207">
              <a:off x="3691" y="233"/>
              <a:ext cx="1856" cy="3626"/>
              <a:chOff x="3010" y="777"/>
              <a:chExt cx="1856" cy="3626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7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801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8" y="2166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8" y="976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4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4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5" name="Group 21"/>
            <p:cNvGrpSpPr>
              <a:grpSpLocks/>
            </p:cNvGrpSpPr>
            <p:nvPr userDrawn="1"/>
          </p:nvGrpSpPr>
          <p:grpSpPr bwMode="auto">
            <a:xfrm rot="-6691250">
              <a:off x="3642" y="127"/>
              <a:ext cx="356" cy="608"/>
              <a:chOff x="1728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8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7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2" name="Group 25"/>
            <p:cNvGrpSpPr>
              <a:grpSpLocks/>
            </p:cNvGrpSpPr>
            <p:nvPr userDrawn="1"/>
          </p:nvGrpSpPr>
          <p:grpSpPr bwMode="auto">
            <a:xfrm rot="8524840">
              <a:off x="676" y="3307"/>
              <a:ext cx="500" cy="500"/>
              <a:chOff x="1727" y="867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71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Group 33"/>
            <p:cNvGrpSpPr>
              <a:grpSpLocks/>
            </p:cNvGrpSpPr>
            <p:nvPr userDrawn="1"/>
          </p:nvGrpSpPr>
          <p:grpSpPr bwMode="auto">
            <a:xfrm rot="10015322" flipH="1">
              <a:off x="4615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497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497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D1F40B-D2D8-4BE5-AD9E-33FD7A6939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C6E24-420B-4FA7-9C44-9756EB2E6C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5F855-F737-4A45-B9DD-047FC7776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042C0-0AE1-4729-84DB-265E913A1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03663"/>
            <a:ext cx="8229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B9AFD-2D41-4DF5-B039-0F1C300AA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3F8C3-AFBE-43BB-88EF-C9B09CF8A8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73827-01E0-4E6B-9E93-C533E206BD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BB1F2-D6C3-4FDB-B56F-C92874F84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03663"/>
            <a:ext cx="8229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DC365-AE1C-43B7-A8F5-E9850D6B9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1130A-6281-46FE-BDD4-23C49F9C3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3772A-8C96-4C4E-91D2-8564CA8D3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8E9D1-5467-4505-A243-177E8CDCA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D65FB-0EBE-4101-B970-8F30CDD6A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355A5-22D4-4C7A-9091-148AB3F6A8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3B40E-564B-4CC8-8DED-FF6F62E06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8D27C-18B4-4E77-9766-C5D333790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25294-14AF-4F4E-85F0-4EF89B36C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B89A3-239A-47F3-ACF6-F7A5F6176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33"/>
            </a:gs>
            <a:gs pos="50000">
              <a:srgbClr val="FFFF66"/>
            </a:gs>
            <a:gs pos="100000">
              <a:srgbClr val="66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2390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2390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91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91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2391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2391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91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91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91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91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4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5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2392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92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392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7" y="1721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23924" name="Freeform 20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925" name="Freeform 21"/>
              <p:cNvSpPr>
                <a:spLocks/>
              </p:cNvSpPr>
              <p:nvPr userDrawn="1"/>
            </p:nvSpPr>
            <p:spPr bwMode="ltGray">
              <a:xfrm>
                <a:off x="1786" y="895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92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2392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92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93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2393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93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93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2393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3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3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3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3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4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4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4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4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4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4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4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4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4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394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395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395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395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890577F-92EF-43F5-8431-954B1C1CE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WordArt 10"/>
          <p:cNvSpPr>
            <a:spLocks noChangeArrowheads="1" noChangeShapeType="1" noTextEdit="1"/>
          </p:cNvSpPr>
          <p:nvPr/>
        </p:nvSpPr>
        <p:spPr bwMode="auto">
          <a:xfrm>
            <a:off x="539750" y="1752600"/>
            <a:ext cx="8064500" cy="1981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3227"/>
              </a:avLst>
            </a:prstTxWarp>
          </a:bodyPr>
          <a:lstStyle/>
          <a:p>
            <a:endParaRPr lang="ru-RU" sz="1400" kern="10" dirty="0">
              <a:ln w="9525">
                <a:solidFill>
                  <a:srgbClr val="FF0066"/>
                </a:solidFill>
                <a:round/>
                <a:headEnd/>
                <a:tailEnd/>
              </a:ln>
              <a:solidFill>
                <a:srgbClr val="9900FF"/>
              </a:solid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Impact"/>
            </a:endParaRPr>
          </a:p>
        </p:txBody>
      </p:sp>
      <p:sp>
        <p:nvSpPr>
          <p:cNvPr id="12294" name="WordArt 19"/>
          <p:cNvSpPr>
            <a:spLocks noChangeArrowheads="1" noChangeShapeType="1" noTextEdit="1"/>
          </p:cNvSpPr>
          <p:nvPr/>
        </p:nvSpPr>
        <p:spPr bwMode="auto">
          <a:xfrm>
            <a:off x="3779838" y="5805488"/>
            <a:ext cx="34559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1800" b="1" kern="10" dirty="0">
              <a:ln w="9525">
                <a:solidFill>
                  <a:srgbClr val="CC3300"/>
                </a:solidFill>
                <a:round/>
                <a:headEnd/>
                <a:tailEnd/>
              </a:ln>
              <a:solidFill>
                <a:srgbClr val="CC3300"/>
              </a:solid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5000" y="5105400"/>
            <a:ext cx="5486400" cy="16002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9900FF"/>
                </a:solidFill>
                <a:effectLst/>
                <a:latin typeface="Times New Roman"/>
                <a:ea typeface="Times New Roman"/>
              </a:rPr>
              <a:t>Организация современной развивающей </a:t>
            </a:r>
            <a:r>
              <a:rPr lang="ru-RU" sz="2000" dirty="0" smtClean="0">
                <a:solidFill>
                  <a:srgbClr val="9900FF"/>
                </a:solidFill>
                <a:effectLst/>
                <a:latin typeface="Times New Roman"/>
                <a:ea typeface="Times New Roman"/>
              </a:rPr>
              <a:t>среды   в старшей </a:t>
            </a:r>
            <a:r>
              <a:rPr lang="ru-RU" sz="2000" dirty="0">
                <a:solidFill>
                  <a:srgbClr val="9900FF"/>
                </a:solidFill>
                <a:effectLst/>
                <a:latin typeface="Times New Roman"/>
                <a:ea typeface="Times New Roman"/>
              </a:rPr>
              <a:t>группе </a:t>
            </a:r>
            <a:r>
              <a:rPr lang="ru-RU" sz="2000" dirty="0" smtClean="0">
                <a:solidFill>
                  <a:srgbClr val="9900FF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000" dirty="0" smtClean="0">
                <a:solidFill>
                  <a:srgbClr val="9900FF"/>
                </a:solidFill>
                <a:effectLst/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 smtClean="0">
                <a:solidFill>
                  <a:srgbClr val="9900FF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использованием </a:t>
            </a:r>
            <a:r>
              <a:rPr lang="ru-RU" sz="2000" dirty="0" smtClean="0">
                <a:solidFill>
                  <a:srgbClr val="9900FF"/>
                </a:solidFill>
                <a:effectLst/>
                <a:latin typeface="Times New Roman" pitchFamily="18" charset="0"/>
                <a:cs typeface="Times New Roman" pitchFamily="18" charset="0"/>
              </a:rPr>
              <a:t>ТРИЗ </a:t>
            </a:r>
            <a:r>
              <a:rPr lang="ru-RU" sz="2000" dirty="0" smtClean="0">
                <a:solidFill>
                  <a:srgbClr val="9900FF"/>
                </a:solidFill>
                <a:effectLst/>
                <a:latin typeface="Times New Roman" pitchFamily="18" charset="0"/>
                <a:cs typeface="Times New Roman" pitchFamily="18" charset="0"/>
              </a:rPr>
              <a:t>технологий</a:t>
            </a:r>
            <a:endParaRPr lang="ru-RU" sz="2000" dirty="0">
              <a:solidFill>
                <a:srgbClr val="99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457200"/>
            <a:ext cx="853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r>
              <a:rPr lang="ru-RU" sz="2000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детский сад «Светлячок»</a:t>
            </a:r>
            <a:endParaRPr lang="ru-RU" sz="2000" b="1" dirty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BLrusV\Desktop\Детский сад\Картинки\cropped-1304301789_rrrss-27_www.nevseoboi.com_.ua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524000"/>
            <a:ext cx="4191000" cy="3203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2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1000104" y="2500310"/>
            <a:ext cx="3500454" cy="3071834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_12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929195" y="2500309"/>
            <a:ext cx="3500451" cy="3071835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Выноска-облако 4"/>
          <p:cNvSpPr/>
          <p:nvPr/>
        </p:nvSpPr>
        <p:spPr>
          <a:xfrm>
            <a:off x="1600200" y="152400"/>
            <a:ext cx="6019800" cy="198120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Волшебник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«Оживления – Окаменения»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даёт возможность неподвижное  делать подвижным, а движущееся  останавливать. </a:t>
            </a:r>
          </a:p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волшебник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«Дробления – Объединения»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разъединяет по частям и добавляет новые к целому.</a:t>
            </a:r>
          </a:p>
          <a:p>
            <a:pPr algn="ctr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12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71600" y="2133600"/>
            <a:ext cx="6786610" cy="4472006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Выноска-облако 3"/>
          <p:cNvSpPr/>
          <p:nvPr/>
        </p:nvSpPr>
        <p:spPr>
          <a:xfrm>
            <a:off x="1676400" y="152400"/>
            <a:ext cx="6019800" cy="174651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Волшебник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«Могувсё – Могутолько»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показывает возможность расширения и сужения функций.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23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62000" y="2057400"/>
            <a:ext cx="7429520" cy="4529328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Выноска-облако 3"/>
          <p:cNvSpPr/>
          <p:nvPr/>
        </p:nvSpPr>
        <p:spPr>
          <a:xfrm>
            <a:off x="1600200" y="152400"/>
            <a:ext cx="6019800" cy="174651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Волшебник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«Наоборот»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изменяет значение признаков.</a:t>
            </a:r>
          </a:p>
          <a:p>
            <a:pPr algn="ctr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123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7200" y="2590800"/>
            <a:ext cx="8143932" cy="3998224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Выноска-облако 4"/>
          <p:cNvSpPr/>
          <p:nvPr/>
        </p:nvSpPr>
        <p:spPr>
          <a:xfrm>
            <a:off x="1600200" y="152400"/>
            <a:ext cx="6019800" cy="174651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Волшебник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«Наоборот»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изменяет значение признаков.</a:t>
            </a:r>
          </a:p>
          <a:p>
            <a:pPr algn="ctr"/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457200" y="228600"/>
            <a:ext cx="8686800" cy="175260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7030A0"/>
                </a:solidFill>
              </a:rPr>
              <a:t>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Также в своей практике мы используем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«Метод моделирования»,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который успешно помогает решить проблему, где необходимо «построить» обобщенное представление об объекте.</a:t>
            </a:r>
          </a:p>
          <a:p>
            <a:pPr algn="ctr">
              <a:buFont typeface="Wingdings" pitchFamily="2" charset="2"/>
              <a:buNone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Использование данного метода облегчает детям понимание связей и отношений при помощи наглядного средства- модели, символа, знака.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ыноска-облако 7"/>
          <p:cNvSpPr/>
          <p:nvPr/>
        </p:nvSpPr>
        <p:spPr>
          <a:xfrm>
            <a:off x="1676400" y="533400"/>
            <a:ext cx="6019800" cy="167640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None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кругами  Луллия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играем в разные игры:</a:t>
            </a:r>
          </a:p>
          <a:p>
            <a:pPr algn="ctr">
              <a:buFont typeface="Wingdings" pitchFamily="2" charset="2"/>
              <a:buNone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«Звуковое колесо», которое помогает находить слова с заданным звуком</a:t>
            </a:r>
          </a:p>
        </p:txBody>
      </p:sp>
      <p:pic>
        <p:nvPicPr>
          <p:cNvPr id="11" name="Рисунок 10" descr="IMG_20140922_0941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48000" y="2514600"/>
            <a:ext cx="3962400" cy="3733800"/>
          </a:xfrm>
          <a:prstGeom prst="rect">
            <a:avLst/>
          </a:prstGeom>
          <a:ln w="38100">
            <a:solidFill>
              <a:srgbClr val="9900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8" descr="IMG_115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09875" y="2739390"/>
            <a:ext cx="3600450" cy="2743200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Выноска-облако 3"/>
          <p:cNvSpPr/>
          <p:nvPr/>
        </p:nvSpPr>
        <p:spPr>
          <a:xfrm>
            <a:off x="1600200" y="152400"/>
            <a:ext cx="6019800" cy="174651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 помощью пособий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«Чей малыш?»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«Кто что ест?»,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развиваем познавательный интерес и логическое мышление.</a:t>
            </a:r>
            <a:endParaRPr lang="ru-RU" sz="1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H="1" flipV="1">
            <a:off x="7162800" y="4876800"/>
            <a:ext cx="1143000" cy="457200"/>
          </a:xfrm>
          <a:prstGeom prst="rect">
            <a:avLst/>
          </a:prstGeom>
          <a:solidFill>
            <a:srgbClr val="FF99FF"/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«Кто что ест?»</a:t>
            </a:r>
            <a:endParaRPr lang="ru-RU" sz="1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Выноска-облако 14"/>
          <p:cNvSpPr/>
          <p:nvPr/>
        </p:nvSpPr>
        <p:spPr>
          <a:xfrm>
            <a:off x="1863560" y="134980"/>
            <a:ext cx="6019800" cy="167640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Также в своей практике мы используем  круговые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тренажёры «Карусель»,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которые позволяют освоить ребёнку количественный счёт, синтез и анализ  геометрических объектов.</a:t>
            </a:r>
            <a:endParaRPr lang="ru-RU" sz="1400" b="1" dirty="0" smtClean="0"/>
          </a:p>
        </p:txBody>
      </p:sp>
      <p:pic>
        <p:nvPicPr>
          <p:cNvPr id="13" name="Рисунок 12" descr="IMG_20140922_0948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19400" y="3962400"/>
            <a:ext cx="1828800" cy="1676400"/>
          </a:xfrm>
          <a:prstGeom prst="rect">
            <a:avLst/>
          </a:prstGeom>
          <a:ln w="38100">
            <a:solidFill>
              <a:srgbClr val="9900FF"/>
            </a:solidFill>
          </a:ln>
        </p:spPr>
      </p:pic>
      <p:pic>
        <p:nvPicPr>
          <p:cNvPr id="14" name="Рисунок 13" descr="IMG_20140922_0949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38800" y="2133600"/>
            <a:ext cx="1752600" cy="1676400"/>
          </a:xfrm>
          <a:prstGeom prst="rect">
            <a:avLst/>
          </a:prstGeom>
          <a:ln w="38100">
            <a:solidFill>
              <a:srgbClr val="9900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905000" y="228600"/>
            <a:ext cx="6172200" cy="160020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Также мы используем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алгоритмы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</a:p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 помощью которых  дети  успешно составляют описательные рассказы</a:t>
            </a:r>
            <a:endParaRPr lang="ru-RU" sz="1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40922_10505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67000" y="3760470"/>
            <a:ext cx="1524000" cy="1143000"/>
          </a:xfrm>
          <a:prstGeom prst="rect">
            <a:avLst/>
          </a:prstGeom>
          <a:ln w="38100">
            <a:solidFill>
              <a:srgbClr val="9900FF"/>
            </a:solidFill>
          </a:ln>
        </p:spPr>
      </p:pic>
      <p:pic>
        <p:nvPicPr>
          <p:cNvPr id="5" name="Рисунок 4" descr="IMG_20140922_10510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943600" y="2133600"/>
            <a:ext cx="1524000" cy="1143000"/>
          </a:xfrm>
          <a:prstGeom prst="rect">
            <a:avLst/>
          </a:prstGeom>
          <a:ln w="38100">
            <a:solidFill>
              <a:srgbClr val="9900FF"/>
            </a:solidFill>
          </a:ln>
        </p:spPr>
      </p:pic>
      <p:pic>
        <p:nvPicPr>
          <p:cNvPr id="6" name="Рисунок 5" descr="IMG_20140922_10511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676400" y="5366385"/>
            <a:ext cx="1600200" cy="1123950"/>
          </a:xfrm>
          <a:prstGeom prst="rect">
            <a:avLst/>
          </a:prstGeom>
          <a:ln w="38100">
            <a:solidFill>
              <a:srgbClr val="9900FF"/>
            </a:solidFill>
          </a:ln>
        </p:spPr>
      </p:pic>
      <p:pic>
        <p:nvPicPr>
          <p:cNvPr id="7" name="Рисунок 6" descr="IMG_20140922_10433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5400000">
            <a:off x="1600200" y="1981200"/>
            <a:ext cx="1219200" cy="1524000"/>
          </a:xfrm>
          <a:prstGeom prst="rect">
            <a:avLst/>
          </a:prstGeom>
          <a:ln w="38100">
            <a:solidFill>
              <a:srgbClr val="9900FF"/>
            </a:solidFill>
          </a:ln>
        </p:spPr>
      </p:pic>
      <p:pic>
        <p:nvPicPr>
          <p:cNvPr id="8" name="Рисунок 7" descr="IMG_20140922_10434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5400000">
            <a:off x="5381625" y="3592195"/>
            <a:ext cx="1123950" cy="1498600"/>
          </a:xfrm>
          <a:prstGeom prst="rect">
            <a:avLst/>
          </a:prstGeom>
          <a:ln w="38100">
            <a:solidFill>
              <a:srgbClr val="9900FF"/>
            </a:solidFill>
          </a:ln>
        </p:spPr>
      </p:pic>
      <p:pic>
        <p:nvPicPr>
          <p:cNvPr id="9" name="Рисунок 8" descr="IMG_20140922_104417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rot="5400000">
            <a:off x="6141720" y="5181600"/>
            <a:ext cx="1143000" cy="1447800"/>
          </a:xfrm>
          <a:prstGeom prst="rect">
            <a:avLst/>
          </a:prstGeom>
          <a:ln w="38100">
            <a:solidFill>
              <a:srgbClr val="9900FF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ыноска-облако 8"/>
          <p:cNvSpPr/>
          <p:nvPr/>
        </p:nvSpPr>
        <p:spPr>
          <a:xfrm>
            <a:off x="1828800" y="381000"/>
            <a:ext cx="6019800" cy="1571856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– конструктор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«Танграм»,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развивает логическое мышление и творческое воображение, а также дети осваивают работу со схемами.</a:t>
            </a:r>
            <a:endParaRPr lang="ru-RU" sz="1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IMG_20140922_09384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24200" y="2590800"/>
            <a:ext cx="3124200" cy="2667000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ыноска-облако 7"/>
          <p:cNvSpPr/>
          <p:nvPr/>
        </p:nvSpPr>
        <p:spPr>
          <a:xfrm>
            <a:off x="1676400" y="152400"/>
            <a:ext cx="6019800" cy="167640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None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О С П И Т А Т Е Л 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5257800"/>
            <a:ext cx="4343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Ковзель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Татьяна Анатольевна</a:t>
            </a: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53000" y="5257800"/>
            <a:ext cx="3581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Черепко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Валентина Вячеславовна</a:t>
            </a:r>
            <a:endParaRPr lang="ru-RU" sz="1400" b="1" dirty="0">
              <a:solidFill>
                <a:srgbClr val="7030A0"/>
              </a:solidFill>
            </a:endParaRPr>
          </a:p>
        </p:txBody>
      </p:sp>
      <p:pic>
        <p:nvPicPr>
          <p:cNvPr id="13" name="Picture 2" descr="G:\катя\Pictures\анамация\Новая папка (4)\60781545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80575">
            <a:off x="6478478" y="-257644"/>
            <a:ext cx="2327413" cy="1905000"/>
          </a:xfrm>
          <a:prstGeom prst="rect">
            <a:avLst/>
          </a:prstGeom>
          <a:noFill/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24050"/>
            <a:ext cx="3810000" cy="285750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981200"/>
            <a:ext cx="3276600" cy="2895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828800" y="381000"/>
            <a:ext cx="6019800" cy="1571856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Пособие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«Поезд времени»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развивает познавательный интерес, формирует умение устанавливать логическую последовательность действий на картинках. </a:t>
            </a:r>
            <a:endParaRPr lang="ru-RU" sz="1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141006_14420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676400" y="2743200"/>
            <a:ext cx="5562600" cy="2971800"/>
          </a:xfrm>
          <a:prstGeom prst="rect">
            <a:avLst/>
          </a:prstGeom>
          <a:ln w="38100">
            <a:solidFill>
              <a:srgbClr val="9900FF"/>
            </a:solidFill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243589" y="975575"/>
            <a:ext cx="4724400" cy="103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defRPr>
            </a:lvl9pPr>
          </a:lstStyle>
          <a:p>
            <a:endParaRPr lang="ru-RU" sz="1800" b="1" dirty="0">
              <a:solidFill>
                <a:srgbClr val="006600"/>
              </a:solidFill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1905000" y="152400"/>
            <a:ext cx="6019800" cy="167640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Пособие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«Паровозик»-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поезд со слоговыми вагончиками , с помощью которых у детей развивается слуховое восприятие, развитие звуковой культуры речи.</a:t>
            </a:r>
            <a:endParaRPr lang="ru-RU" sz="1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40922_10030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990600" y="2286000"/>
            <a:ext cx="2209800" cy="1378744"/>
          </a:xfrm>
          <a:prstGeom prst="rect">
            <a:avLst/>
          </a:prstGeom>
          <a:ln w="38100">
            <a:solidFill>
              <a:srgbClr val="9900FF"/>
            </a:solidFill>
          </a:ln>
        </p:spPr>
      </p:pic>
      <p:pic>
        <p:nvPicPr>
          <p:cNvPr id="5" name="Рисунок 4" descr="IMG_20140922_10032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914900" y="4354605"/>
            <a:ext cx="2286000" cy="1501589"/>
          </a:xfrm>
          <a:prstGeom prst="rect">
            <a:avLst/>
          </a:prstGeom>
          <a:ln w="38100">
            <a:solidFill>
              <a:srgbClr val="9900FF"/>
            </a:solidFill>
          </a:ln>
        </p:spPr>
      </p:pic>
      <p:pic>
        <p:nvPicPr>
          <p:cNvPr id="6" name="Рисунок 5" descr="IMG_20140922_10552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91200" y="2303145"/>
            <a:ext cx="2309091" cy="1428750"/>
          </a:xfrm>
          <a:prstGeom prst="rect">
            <a:avLst/>
          </a:prstGeom>
          <a:ln w="38100">
            <a:solidFill>
              <a:srgbClr val="9900FF"/>
            </a:solidFill>
          </a:ln>
        </p:spPr>
      </p:pic>
      <p:pic>
        <p:nvPicPr>
          <p:cNvPr id="7" name="Рисунок 6" descr="IMG_20140922_10572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030730" y="4381499"/>
            <a:ext cx="2184400" cy="1447800"/>
          </a:xfrm>
          <a:prstGeom prst="rect">
            <a:avLst/>
          </a:prstGeom>
          <a:ln w="38100">
            <a:solidFill>
              <a:srgbClr val="9900FF"/>
            </a:solidFill>
          </a:ln>
        </p:spPr>
      </p:pic>
      <p:sp>
        <p:nvSpPr>
          <p:cNvPr id="9" name="Выноска-облако 8"/>
          <p:cNvSpPr/>
          <p:nvPr/>
        </p:nvSpPr>
        <p:spPr>
          <a:xfrm>
            <a:off x="1905000" y="152400"/>
            <a:ext cx="6019800" cy="167640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1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Воспитанники нашей группы охотно сотрудничают со взрослыми и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активно стремятся к познаниям.</a:t>
            </a:r>
            <a:endParaRPr lang="ru-RU" sz="1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838200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Выноска-облако 2"/>
          <p:cNvSpPr/>
          <p:nvPr/>
        </p:nvSpPr>
        <p:spPr>
          <a:xfrm>
            <a:off x="1828800" y="1676400"/>
            <a:ext cx="6019800" cy="2181456"/>
          </a:xfrm>
          <a:prstGeom prst="cloudCallout">
            <a:avLst>
              <a:gd name="adj1" fmla="val 23973"/>
              <a:gd name="adj2" fmla="val 151505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 …</a:t>
            </a:r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08000" cy="68580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</a:t>
            </a:r>
          </a:p>
          <a:p>
            <a:pPr algn="ctr">
              <a:buNone/>
            </a:pPr>
            <a:endParaRPr lang="ru-RU" sz="15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5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5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Для организации как совместной так и самостоятельной деятельности воспитанников мы </a:t>
            </a:r>
          </a:p>
          <a:p>
            <a:pPr algn="ctr">
              <a:buNone/>
            </a:pPr>
            <a:r>
              <a:rPr lang="ru-RU" sz="15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организовали в нашей группе  развивающую среду, способствующую развивать и повышать эффективность интеллектуального и творческого развития.</a:t>
            </a:r>
          </a:p>
          <a:p>
            <a:pPr algn="ctr">
              <a:buNone/>
            </a:pPr>
            <a:r>
              <a:rPr lang="ru-RU" sz="15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Воспитанники нашей группы охотно сотрудничают со взрослыми и</a:t>
            </a:r>
          </a:p>
          <a:p>
            <a:pPr algn="ctr">
              <a:buNone/>
            </a:pPr>
            <a:r>
              <a:rPr lang="ru-RU" sz="15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активно стремятся к познаниям.</a:t>
            </a:r>
          </a:p>
          <a:p>
            <a:pPr algn="ctr">
              <a:buNone/>
            </a:pPr>
            <a:r>
              <a:rPr lang="ru-RU" sz="15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Наши дети активны и очень творческие, поэтому мы постарались создать условия для обеспечения </a:t>
            </a:r>
          </a:p>
          <a:p>
            <a:pPr algn="ctr">
              <a:buNone/>
            </a:pPr>
            <a:r>
              <a:rPr lang="ru-RU" sz="15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разных видов деятельности (игровой, интеллектуальной, </a:t>
            </a:r>
          </a:p>
          <a:p>
            <a:pPr algn="ctr">
              <a:buNone/>
            </a:pPr>
            <a:r>
              <a:rPr lang="ru-RU" sz="15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коммуникативной, творческой, и т.д.).</a:t>
            </a:r>
          </a:p>
          <a:p>
            <a:pPr algn="ctr">
              <a:buNone/>
            </a:pPr>
            <a:r>
              <a:rPr lang="ru-RU" sz="15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just">
              <a:buNone/>
            </a:pPr>
            <a:endParaRPr lang="ru-RU" sz="1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33600" y="5715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 вот что у нас получилось…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>
            <a:off x="1524000" y="228600"/>
            <a:ext cx="6019800" cy="174651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Развивающая среда в старшей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группе</a:t>
            </a:r>
            <a:endParaRPr lang="ru-RU" sz="1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IMG_20140922_12361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76800" y="2286000"/>
            <a:ext cx="3276600" cy="2819400"/>
          </a:xfrm>
          <a:prstGeom prst="rect">
            <a:avLst/>
          </a:prstGeom>
          <a:ln w="38100">
            <a:solidFill>
              <a:srgbClr val="9900FF"/>
            </a:solidFill>
          </a:ln>
        </p:spPr>
      </p:pic>
      <p:pic>
        <p:nvPicPr>
          <p:cNvPr id="12" name="Рисунок 11" descr="IMG_20140922_09444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85800" y="3429000"/>
            <a:ext cx="3507872" cy="3124199"/>
          </a:xfrm>
          <a:prstGeom prst="rect">
            <a:avLst/>
          </a:prstGeom>
          <a:ln w="38100">
            <a:solidFill>
              <a:srgbClr val="9900FF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25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1571612"/>
            <a:ext cx="2357454" cy="2071702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_125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52800" y="1752600"/>
            <a:ext cx="2214578" cy="1783646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G_124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00760" y="1571612"/>
            <a:ext cx="2428892" cy="2071702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124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034" y="3786190"/>
            <a:ext cx="2428892" cy="2140835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_125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86116" y="3929066"/>
            <a:ext cx="2500330" cy="1926522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_1253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000760" y="3786190"/>
            <a:ext cx="2500330" cy="2143140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Выноска-облако 8"/>
          <p:cNvSpPr/>
          <p:nvPr/>
        </p:nvSpPr>
        <p:spPr>
          <a:xfrm>
            <a:off x="1676400" y="0"/>
            <a:ext cx="6019800" cy="160020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Возможности органов восприятия  и эмоционального состояния человека .</a:t>
            </a:r>
            <a:endParaRPr lang="ru-RU" sz="1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IMG_120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95400" y="2057400"/>
            <a:ext cx="6429421" cy="4572000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Выноска-облако 4"/>
          <p:cNvSpPr/>
          <p:nvPr/>
        </p:nvSpPr>
        <p:spPr>
          <a:xfrm>
            <a:off x="1600200" y="152400"/>
            <a:ext cx="6019800" cy="174651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Схемы типов вопросов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13" descr="IMG_121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90600" y="2133600"/>
            <a:ext cx="7272808" cy="4572000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Выноска-облако 3"/>
          <p:cNvSpPr/>
          <p:nvPr/>
        </p:nvSpPr>
        <p:spPr>
          <a:xfrm>
            <a:off x="1600200" y="152400"/>
            <a:ext cx="6019800" cy="174651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Причинно - следственные связи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11" descr="IMG_120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3400" y="2133600"/>
            <a:ext cx="8135231" cy="4495800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Выноска-облако 2"/>
          <p:cNvSpPr/>
          <p:nvPr/>
        </p:nvSpPr>
        <p:spPr>
          <a:xfrm>
            <a:off x="1676400" y="304800"/>
            <a:ext cx="6019800" cy="174651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Наша </a:t>
            </a:r>
          </a:p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УМНАЯ СОВА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2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43000" y="2514600"/>
            <a:ext cx="3214710" cy="3576662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G_12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4686300" y="2705100"/>
            <a:ext cx="3581400" cy="3200400"/>
          </a:xfrm>
          <a:prstGeom prst="rect">
            <a:avLst/>
          </a:prstGeom>
          <a:ln w="38100">
            <a:solidFill>
              <a:srgbClr val="99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209800" y="4572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1600200" y="381000"/>
            <a:ext cx="6019800" cy="1746510"/>
          </a:xfrm>
          <a:prstGeom prst="cloudCallout">
            <a:avLst>
              <a:gd name="adj1" fmla="val 29815"/>
              <a:gd name="adj2" fmla="val -20596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Волшебник 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«Увеличения  - Уменьшения»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показывает возможности всё</a:t>
            </a:r>
            <a:b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увеличивать и уменьшать 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lloons">
  <a:themeElements>
    <a:clrScheme name="Balloons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Balloon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415</Words>
  <Application>Microsoft Office PowerPoint</Application>
  <PresentationFormat>Экран (4:3)</PresentationFormat>
  <Paragraphs>56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Balloons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oem</dc:creator>
  <cp:lastModifiedBy>Танюшка</cp:lastModifiedBy>
  <cp:revision>91</cp:revision>
  <dcterms:created xsi:type="dcterms:W3CDTF">2012-10-14T14:12:45Z</dcterms:created>
  <dcterms:modified xsi:type="dcterms:W3CDTF">2017-11-04T11:16:53Z</dcterms:modified>
</cp:coreProperties>
</file>