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78" r:id="rId3"/>
    <p:sldId id="257" r:id="rId4"/>
    <p:sldId id="259" r:id="rId5"/>
    <p:sldId id="271" r:id="rId6"/>
    <p:sldId id="289" r:id="rId7"/>
    <p:sldId id="293" r:id="rId8"/>
    <p:sldId id="294" r:id="rId9"/>
    <p:sldId id="295" r:id="rId10"/>
    <p:sldId id="296" r:id="rId11"/>
    <p:sldId id="297" r:id="rId12"/>
    <p:sldId id="298" r:id="rId13"/>
    <p:sldId id="299" r:id="rId14"/>
    <p:sldId id="288" r:id="rId15"/>
    <p:sldId id="287" r:id="rId16"/>
    <p:sldId id="302" r:id="rId17"/>
    <p:sldId id="301" r:id="rId18"/>
    <p:sldId id="304" r:id="rId19"/>
    <p:sldId id="306" r:id="rId20"/>
    <p:sldId id="308" r:id="rId21"/>
    <p:sldId id="309" r:id="rId22"/>
    <p:sldId id="310" r:id="rId23"/>
    <p:sldId id="311" r:id="rId24"/>
    <p:sldId id="312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5BFA"/>
    <a:srgbClr val="F4A6B1"/>
    <a:srgbClr val="A3214F"/>
    <a:srgbClr val="FF0000"/>
    <a:srgbClr val="33CC33"/>
    <a:srgbClr val="2AD713"/>
    <a:srgbClr val="E95D85"/>
    <a:srgbClr val="F4B6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74" d="100"/>
          <a:sy n="74" d="100"/>
        </p:scale>
        <p:origin x="-127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7F64EE-1B86-4EAF-A57D-5175873C4CED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695D2-8DCA-42C3-AD5A-DAC060987D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2760A6-B571-47E7-9940-C7D37EF4BC69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24333-D7C6-4E7D-B15D-FF9E25822A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84167-405B-40E3-AEA0-6EFB5AF8AE9A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AA46E-DB2F-4CB8-8DFB-80580E7083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5F6ED-5F55-4E51-A592-17F6391592EA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A5785-0B81-4A0E-A6A8-1F848637C4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CA9B8-FDE7-440B-AEF8-79220943D85B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AF4D67-65D8-4EA2-956B-D85A01A7C3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249195-79DA-4965-AAD5-3A7D00EF0AA0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C65BE1-9A4D-4DC6-8637-0B0E2817BC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9DCE7-22BA-4A60-9DC5-901F5D1A907A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54C84-B518-4172-9F5F-A93E11DE12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D349C8-FF4C-4EE3-B1D2-C2DE3637C1ED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A1053-8B0B-4D5E-BA14-AD71EB164B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38B00-E3A0-4A07-BA7D-663712649863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FBD6C-B52A-4B55-B528-5D98E15722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0B406-7987-45C7-A7EB-E99B194ACEFD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31D11-94B5-44F3-989E-982519BCFC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FED721-6D18-4284-BE5F-5D0E25D653ED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C1AF2-4B59-4D48-ADE9-D2256D606E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C4AAE94-70B5-4CBE-9304-09992472C6E9}" type="datetimeFigureOut">
              <a:rPr lang="ru-RU"/>
              <a:pPr>
                <a:defRPr/>
              </a:pPr>
              <a:t>07.02.2018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D033D65-1E68-45D9-A663-4BD413D8BD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4" descr="C:\Users\Маруся\Desktop\рамки, фоны и картинки\126 фоны для презентаций\2132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588" y="-1588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57188" y="0"/>
            <a:ext cx="7500938" cy="2714625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b="1" dirty="0" smtClean="0">
                <a:solidFill>
                  <a:srgbClr val="002060"/>
                </a:solidFill>
                <a:latin typeface="+mn-lt"/>
              </a:rPr>
              <a:t>Опыт работы на тему:</a:t>
            </a:r>
            <a:br>
              <a:rPr lang="ru-RU" sz="2400" b="1" dirty="0" smtClean="0">
                <a:solidFill>
                  <a:srgbClr val="002060"/>
                </a:solidFill>
                <a:latin typeface="+mn-lt"/>
              </a:rPr>
            </a:br>
            <a:r>
              <a:rPr lang="ru-RU" sz="2400" b="1" dirty="0" smtClean="0">
                <a:solidFill>
                  <a:srgbClr val="002060"/>
                </a:solidFill>
                <a:latin typeface="+mn-lt"/>
              </a:rPr>
              <a:t> 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«</a:t>
            </a:r>
            <a:r>
              <a:rPr lang="ru-RU" sz="36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Здоровьесберегающие</a:t>
            </a: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 технологии </a:t>
            </a:r>
            <a:b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во второй младшей группе»</a:t>
            </a:r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/>
            </a:r>
            <a:b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</a:br>
            <a:r>
              <a:rPr lang="ru-RU" sz="2000" b="1" dirty="0" smtClean="0"/>
              <a:t> 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857500" y="2000250"/>
            <a:ext cx="5929313" cy="3357563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ru-RU" sz="2000">
                <a:latin typeface="Calibri" pitchFamily="34" charset="0"/>
              </a:rPr>
              <a:t/>
            </a:r>
            <a:br>
              <a:rPr lang="ru-RU" sz="2000">
                <a:latin typeface="Calibri" pitchFamily="34" charset="0"/>
              </a:rPr>
            </a:br>
            <a:r>
              <a:rPr lang="ru-RU" sz="2000" b="1">
                <a:latin typeface="Calibri" pitchFamily="34" charset="0"/>
              </a:rPr>
              <a:t> </a:t>
            </a:r>
            <a:r>
              <a:rPr lang="ru-RU" sz="2000">
                <a:latin typeface="Calibri" pitchFamily="34" charset="0"/>
              </a:rPr>
              <a:t/>
            </a:r>
            <a:br>
              <a:rPr lang="ru-RU" sz="2000">
                <a:latin typeface="Calibri" pitchFamily="34" charset="0"/>
              </a:rPr>
            </a:br>
            <a:r>
              <a:rPr lang="ru-RU" sz="2000" b="1">
                <a:latin typeface="Calibri" pitchFamily="34" charset="0"/>
              </a:rPr>
              <a:t> </a:t>
            </a:r>
            <a:r>
              <a:rPr lang="ru-RU" sz="2000">
                <a:latin typeface="Calibri" pitchFamily="34" charset="0"/>
              </a:rPr>
              <a:t/>
            </a:r>
            <a:br>
              <a:rPr lang="ru-RU" sz="2000">
                <a:latin typeface="Calibri" pitchFamily="34" charset="0"/>
              </a:rPr>
            </a:br>
            <a:r>
              <a:rPr lang="ru-RU" sz="2000" b="1">
                <a:latin typeface="Calibri" pitchFamily="34" charset="0"/>
              </a:rPr>
              <a:t>  </a:t>
            </a:r>
          </a:p>
          <a:p>
            <a:pPr algn="ctr"/>
            <a:r>
              <a:rPr lang="ru-RU" sz="2000">
                <a:latin typeface="Calibri" pitchFamily="34" charset="0"/>
              </a:rPr>
              <a:t/>
            </a:r>
            <a:br>
              <a:rPr lang="ru-RU" sz="2000">
                <a:latin typeface="Calibri" pitchFamily="34" charset="0"/>
              </a:rPr>
            </a:br>
            <a:r>
              <a:rPr lang="ru-RU" sz="2000" b="1">
                <a:latin typeface="Calibri" pitchFamily="34" charset="0"/>
              </a:rPr>
              <a:t> </a:t>
            </a:r>
            <a:r>
              <a:rPr lang="ru-RU" sz="2000">
                <a:latin typeface="Calibri" pitchFamily="34" charset="0"/>
              </a:rPr>
              <a:t/>
            </a:r>
            <a:br>
              <a:rPr lang="ru-RU" sz="2000">
                <a:latin typeface="Calibri" pitchFamily="34" charset="0"/>
              </a:rPr>
            </a:br>
            <a:r>
              <a:rPr lang="ru-RU" sz="2000" b="1">
                <a:latin typeface="Calibri" pitchFamily="34" charset="0"/>
              </a:rPr>
              <a:t> </a:t>
            </a:r>
            <a:r>
              <a:rPr lang="ru-RU" sz="2000">
                <a:latin typeface="Calibri" pitchFamily="34" charset="0"/>
              </a:rPr>
              <a:t/>
            </a:r>
            <a:br>
              <a:rPr lang="ru-RU" sz="2000">
                <a:latin typeface="Calibri" pitchFamily="34" charset="0"/>
              </a:rPr>
            </a:br>
            <a:r>
              <a:rPr lang="ru-RU" sz="2000" b="1">
                <a:latin typeface="Calibri" pitchFamily="34" charset="0"/>
              </a:rPr>
              <a:t> </a:t>
            </a:r>
            <a:r>
              <a:rPr lang="ru-RU" sz="2000">
                <a:latin typeface="Calibri" pitchFamily="34" charset="0"/>
              </a:rPr>
              <a:t/>
            </a:r>
            <a:br>
              <a:rPr lang="ru-RU" sz="2000">
                <a:latin typeface="Calibri" pitchFamily="34" charset="0"/>
              </a:rPr>
            </a:br>
            <a:r>
              <a:rPr lang="ru-RU" sz="2000" b="1">
                <a:solidFill>
                  <a:srgbClr val="002060"/>
                </a:solidFill>
                <a:latin typeface="Calibri" pitchFamily="34" charset="0"/>
              </a:rPr>
              <a:t>воспитател</a:t>
            </a:r>
            <a:r>
              <a:rPr lang="ru-RU" sz="2000" b="1">
                <a:solidFill>
                  <a:srgbClr val="002060"/>
                </a:solidFill>
              </a:rPr>
              <a:t>и</a:t>
            </a:r>
            <a:r>
              <a:rPr lang="ru-RU" sz="2000">
                <a:solidFill>
                  <a:srgbClr val="002060"/>
                </a:solidFill>
                <a:latin typeface="Calibri" pitchFamily="34" charset="0"/>
              </a:rPr>
              <a:t/>
            </a:r>
            <a:br>
              <a:rPr lang="ru-RU" sz="2000">
                <a:solidFill>
                  <a:srgbClr val="002060"/>
                </a:solidFill>
                <a:latin typeface="Calibri" pitchFamily="34" charset="0"/>
              </a:rPr>
            </a:br>
            <a:r>
              <a:rPr lang="ru-RU" sz="2000" b="1">
                <a:solidFill>
                  <a:srgbClr val="002060"/>
                </a:solidFill>
              </a:rPr>
              <a:t>второй младшей группы</a:t>
            </a:r>
          </a:p>
          <a:p>
            <a:pPr algn="ctr"/>
            <a:r>
              <a:rPr lang="ru-RU" sz="2000" b="1">
                <a:solidFill>
                  <a:srgbClr val="002060"/>
                </a:solidFill>
                <a:latin typeface="Calibri" pitchFamily="34" charset="0"/>
              </a:rPr>
              <a:t>МАДОУ «№ 18» г. Салават</a:t>
            </a:r>
          </a:p>
          <a:p>
            <a:pPr algn="ctr"/>
            <a:r>
              <a:rPr lang="ru-RU" sz="2000" b="1">
                <a:solidFill>
                  <a:srgbClr val="002060"/>
                </a:solidFill>
                <a:latin typeface="Calibri" pitchFamily="34" charset="0"/>
              </a:rPr>
              <a:t>Шарыгин</a:t>
            </a:r>
            <a:r>
              <a:rPr lang="ru-RU" sz="2000" b="1">
                <a:solidFill>
                  <a:srgbClr val="002060"/>
                </a:solidFill>
              </a:rPr>
              <a:t>а</a:t>
            </a:r>
            <a:r>
              <a:rPr lang="ru-RU" sz="2000" b="1">
                <a:solidFill>
                  <a:srgbClr val="002060"/>
                </a:solidFill>
                <a:latin typeface="Calibri" pitchFamily="34" charset="0"/>
              </a:rPr>
              <a:t> Татьян</a:t>
            </a:r>
            <a:r>
              <a:rPr lang="ru-RU" sz="2000" b="1">
                <a:solidFill>
                  <a:srgbClr val="002060"/>
                </a:solidFill>
              </a:rPr>
              <a:t>а</a:t>
            </a:r>
            <a:r>
              <a:rPr lang="ru-RU" sz="2000" b="1">
                <a:solidFill>
                  <a:srgbClr val="002060"/>
                </a:solidFill>
                <a:latin typeface="Calibri" pitchFamily="34" charset="0"/>
              </a:rPr>
              <a:t> Ивановн</a:t>
            </a:r>
            <a:r>
              <a:rPr lang="ru-RU" sz="2000" b="1">
                <a:solidFill>
                  <a:srgbClr val="002060"/>
                </a:solidFill>
              </a:rPr>
              <a:t>а</a:t>
            </a:r>
            <a:r>
              <a:rPr lang="ru-RU" sz="2000">
                <a:latin typeface="Calibri" pitchFamily="34" charset="0"/>
              </a:rPr>
              <a:t/>
            </a:r>
            <a:br>
              <a:rPr lang="ru-RU" sz="2000">
                <a:latin typeface="Calibri" pitchFamily="34" charset="0"/>
              </a:rPr>
            </a:br>
            <a:r>
              <a:rPr lang="ru-RU" sz="2000" b="1">
                <a:solidFill>
                  <a:schemeClr val="tx2"/>
                </a:solidFill>
              </a:rPr>
              <a:t>Бартенева Любовь Николаевна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714375" y="4714875"/>
            <a:ext cx="7572375" cy="11430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2530" name="Picture 2" descr="C:\Users\Маруся\Desktop\рамки, фоны и картинки\126 фоны для презентаций\льдин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929188"/>
            <a:ext cx="6400800" cy="70961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2532" name="Прямоугольник 1"/>
          <p:cNvSpPr>
            <a:spLocks noChangeArrowheads="1"/>
          </p:cNvSpPr>
          <p:nvPr/>
        </p:nvSpPr>
        <p:spPr bwMode="auto">
          <a:xfrm>
            <a:off x="352425" y="407988"/>
            <a:ext cx="843915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>
                <a:latin typeface="Times New Roman" pitchFamily="18" charset="0"/>
                <a:cs typeface="Times New Roman" pitchFamily="18" charset="0"/>
              </a:rPr>
              <a:t>Подвижные и спортивные игры</a:t>
            </a:r>
          </a:p>
          <a:p>
            <a:pPr algn="just"/>
            <a:r>
              <a:rPr lang="ru-RU" b="1">
                <a:latin typeface="Times New Roman" pitchFamily="18" charset="0"/>
                <a:cs typeface="Times New Roman" pitchFamily="18" charset="0"/>
              </a:rPr>
              <a:t>	Как часть физкультурного занятия, на прогулке, в групповой комнате - малой и со средней степенью подвижности. Ежедневно проводятся подвижные игры. Игры подбираются в соответствии с возрастом ребенка, местом и временем ее проведения. </a:t>
            </a:r>
          </a:p>
        </p:txBody>
      </p:sp>
      <p:pic>
        <p:nvPicPr>
          <p:cNvPr id="22533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325" y="2005013"/>
            <a:ext cx="4032250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5313" y="3238500"/>
            <a:ext cx="4508500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714375" y="4714875"/>
            <a:ext cx="7572375" cy="11430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3554" name="Picture 2" descr="C:\Users\Маруся\Desktop\рамки, фоны и картинки\126 фоны для презентаций\льдин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22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929188"/>
            <a:ext cx="6400800" cy="70961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3556" name="Прямоугольник 1"/>
          <p:cNvSpPr>
            <a:spLocks noChangeArrowheads="1"/>
          </p:cNvSpPr>
          <p:nvPr/>
        </p:nvSpPr>
        <p:spPr bwMode="auto">
          <a:xfrm>
            <a:off x="0" y="404813"/>
            <a:ext cx="923925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>
                <a:latin typeface="Times New Roman" pitchFamily="18" charset="0"/>
                <a:cs typeface="Times New Roman" pitchFamily="18" charset="0"/>
              </a:rPr>
              <a:t>Релаксация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	В зависимости от состояния детей и целей, педагог определяет интенсивность технологии. Можно использовать спокойную классическую музыку (Чайковский, Рахманинов), звуки природы.</a:t>
            </a:r>
          </a:p>
          <a:p>
            <a:endParaRPr lang="ru-RU" b="1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>
                <a:latin typeface="Times New Roman" pitchFamily="18" charset="0"/>
                <a:cs typeface="Times New Roman" pitchFamily="18" charset="0"/>
              </a:rPr>
              <a:t>Гигиена</a:t>
            </a:r>
          </a:p>
        </p:txBody>
      </p:sp>
      <p:pic>
        <p:nvPicPr>
          <p:cNvPr id="23557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2159000"/>
            <a:ext cx="4465638" cy="334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3225" y="2179638"/>
            <a:ext cx="4787900" cy="332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113" y="4365625"/>
            <a:ext cx="3457575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714375" y="4714875"/>
            <a:ext cx="7572375" cy="11430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4578" name="Picture 2" descr="C:\Users\Маруся\Desktop\рамки, фоны и картинки\126 фоны для презентаций\льдин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929188"/>
            <a:ext cx="6400800" cy="70961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4580" name="Прямоугольник 1"/>
          <p:cNvSpPr>
            <a:spLocks noChangeArrowheads="1"/>
          </p:cNvSpPr>
          <p:nvPr/>
        </p:nvSpPr>
        <p:spPr bwMode="auto">
          <a:xfrm>
            <a:off x="179388" y="325438"/>
            <a:ext cx="8785225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>
                <a:latin typeface="Times New Roman" pitchFamily="18" charset="0"/>
                <a:cs typeface="Times New Roman" pitchFamily="18" charset="0"/>
              </a:rPr>
              <a:t>Технологии эстетической направленности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	Реализуются на занятиях художественно-эстетического цикла, 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при посещении музеев, театров, выставок и пр., оформлении помещений 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к праздникам и др. Осуществляется на занятиях по программе ДОУ, а также по специально запланированному графику мероприятий. 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Особое значение имеет работа с семьей, привитие детям эстетического вкуса</a:t>
            </a:r>
          </a:p>
        </p:txBody>
      </p:sp>
      <p:pic>
        <p:nvPicPr>
          <p:cNvPr id="24581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2073275"/>
            <a:ext cx="3983037" cy="298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59263" y="3133725"/>
            <a:ext cx="4787900" cy="35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714375" y="4714875"/>
            <a:ext cx="7572375" cy="11430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5602" name="Picture 2" descr="C:\Users\Маруся\Desktop\рамки, фоны и картинки\126 фоны для презентаций\льдин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929188"/>
            <a:ext cx="6400800" cy="70961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5604" name="Прямоугольник 1"/>
          <p:cNvSpPr>
            <a:spLocks noChangeArrowheads="1"/>
          </p:cNvSpPr>
          <p:nvPr/>
        </p:nvSpPr>
        <p:spPr bwMode="auto">
          <a:xfrm>
            <a:off x="358775" y="404813"/>
            <a:ext cx="860583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>
                <a:latin typeface="Times New Roman" pitchFamily="18" charset="0"/>
                <a:cs typeface="Times New Roman" pitchFamily="18" charset="0"/>
              </a:rPr>
              <a:t>Гимнастика пальчиковая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	Выполняется ежедневно индивидуально либо с подгруппой. Проводится в любой удобный отрезок времени.</a:t>
            </a:r>
          </a:p>
        </p:txBody>
      </p:sp>
      <p:pic>
        <p:nvPicPr>
          <p:cNvPr id="25605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627188"/>
            <a:ext cx="4176712" cy="313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1038" y="3036888"/>
            <a:ext cx="4473575" cy="335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714375" y="4714875"/>
            <a:ext cx="7572375" cy="11430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6626" name="Picture 2" descr="C:\Users\Маруся\Desktop\рамки, фоны и картинки\126 фоны для презентаций\льдин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929188"/>
            <a:ext cx="6400800" cy="70961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6628" name="Прямоугольник 1"/>
          <p:cNvSpPr>
            <a:spLocks noChangeArrowheads="1"/>
          </p:cNvSpPr>
          <p:nvPr/>
        </p:nvSpPr>
        <p:spPr bwMode="auto">
          <a:xfrm>
            <a:off x="250825" y="188913"/>
            <a:ext cx="86423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>
                <a:latin typeface="Times New Roman" pitchFamily="18" charset="0"/>
                <a:cs typeface="Times New Roman" pitchFamily="18" charset="0"/>
              </a:rPr>
              <a:t>Гимнастика для глаз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	Ежедневно по 3-5 мин. в любое свободное время;  в зависимости от интенсивности зрительной нагрузки.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	Рекомендуется использовать наглядный материал.</a:t>
            </a:r>
          </a:p>
        </p:txBody>
      </p:sp>
      <p:pic>
        <p:nvPicPr>
          <p:cNvPr id="26629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9738" y="2955925"/>
            <a:ext cx="4692650" cy="351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458913"/>
            <a:ext cx="3856038" cy="244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714375" y="4714875"/>
            <a:ext cx="7572375" cy="11430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7650" name="Picture 2" descr="C:\Users\Маруся\Desktop\рамки, фоны и картинки\126 фоны для презентаций\льдин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929188"/>
            <a:ext cx="6400800" cy="70961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7652" name="Прямоугольник 1"/>
          <p:cNvSpPr>
            <a:spLocks noChangeArrowheads="1"/>
          </p:cNvSpPr>
          <p:nvPr/>
        </p:nvSpPr>
        <p:spPr bwMode="auto">
          <a:xfrm>
            <a:off x="-198438" y="260350"/>
            <a:ext cx="9540876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>
                <a:latin typeface="Times New Roman" pitchFamily="18" charset="0"/>
                <a:cs typeface="Times New Roman" pitchFamily="18" charset="0"/>
              </a:rPr>
              <a:t>Гимнастика дыхательная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	Обеспечить проветривание помещения, педагогу дать детям инструкции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     об обязательной гигиене полости носа перед проведением процедуры</a:t>
            </a:r>
          </a:p>
        </p:txBody>
      </p:sp>
      <p:pic>
        <p:nvPicPr>
          <p:cNvPr id="27653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8900" y="1444625"/>
            <a:ext cx="6804025" cy="510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714375" y="4714875"/>
            <a:ext cx="7572375" cy="11430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8674" name="Picture 2" descr="C:\Users\Маруся\Desktop\рамки, фоны и картинки\126 фоны для презентаций\льдин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929188"/>
            <a:ext cx="6400800" cy="70961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8676" name="Прямоугольник 3"/>
          <p:cNvSpPr>
            <a:spLocks noChangeArrowheads="1"/>
          </p:cNvSpPr>
          <p:nvPr/>
        </p:nvSpPr>
        <p:spPr bwMode="auto">
          <a:xfrm>
            <a:off x="179388" y="152400"/>
            <a:ext cx="878522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>
                <a:latin typeface="Times New Roman" pitchFamily="18" charset="0"/>
                <a:cs typeface="Times New Roman" pitchFamily="18" charset="0"/>
              </a:rPr>
              <a:t>Гимнастика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>
                <a:latin typeface="Times New Roman" pitchFamily="18" charset="0"/>
                <a:cs typeface="Times New Roman" pitchFamily="18" charset="0"/>
              </a:rPr>
              <a:t>пробуждения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	Ежедневно после дневного сна, 5-10 мин. 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	Форма проведения различна: упражнения на кроватках, обширное умывание;  ходьба по ребристым дощечкам; легкий бег из спальни в группу с разницей температуры в помещениях и другие.</a:t>
            </a:r>
          </a:p>
        </p:txBody>
      </p:sp>
      <p:pic>
        <p:nvPicPr>
          <p:cNvPr id="28677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641475"/>
            <a:ext cx="4392612" cy="329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1388" y="2708275"/>
            <a:ext cx="4249737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714375" y="4714875"/>
            <a:ext cx="7572375" cy="11430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9698" name="Picture 2" descr="C:\Users\Маруся\Desktop\рамки, фоны и картинки\126 фоны для презентаций\льдин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929188"/>
            <a:ext cx="6400800" cy="70961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9700" name="Прямоугольник 3"/>
          <p:cNvSpPr>
            <a:spLocks noChangeArrowheads="1"/>
          </p:cNvSpPr>
          <p:nvPr/>
        </p:nvSpPr>
        <p:spPr bwMode="auto">
          <a:xfrm>
            <a:off x="179388" y="188913"/>
            <a:ext cx="8785225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>
                <a:latin typeface="Times New Roman" pitchFamily="18" charset="0"/>
                <a:cs typeface="Times New Roman" pitchFamily="18" charset="0"/>
              </a:rPr>
              <a:t>Гимнастика корригирующая, ортопедическая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	В различных формах физкультурно-оздоровительной работы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	Форма проведения зависит от поставленной задачи.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	Рекомендуется детям с плоскостопием и в качестве профилактики болезней опорного свода стопы и опорно-двигательного аппарата.</a:t>
            </a:r>
          </a:p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701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1773238"/>
            <a:ext cx="7921625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714375" y="4714875"/>
            <a:ext cx="7572375" cy="11430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0722" name="Picture 2" descr="C:\Users\Маруся\Desktop\рамки, фоны и картинки\126 фоны для презентаций\льдин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929188"/>
            <a:ext cx="6400800" cy="70961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0724" name="Прямоугольник 1"/>
          <p:cNvSpPr>
            <a:spLocks noChangeArrowheads="1"/>
          </p:cNvSpPr>
          <p:nvPr/>
        </p:nvSpPr>
        <p:spPr bwMode="auto">
          <a:xfrm>
            <a:off x="714375" y="1268413"/>
            <a:ext cx="774541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i="1">
                <a:latin typeface="Times New Roman" pitchFamily="18" charset="0"/>
                <a:cs typeface="Times New Roman" pitchFamily="18" charset="0"/>
              </a:rPr>
              <a:t>2. Технологии обучения здоровому образу жизни</a:t>
            </a:r>
            <a:endParaRPr lang="ru-RU" sz="4000" i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714375" y="4714875"/>
            <a:ext cx="7572375" cy="11430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1746" name="Picture 2" descr="C:\Users\Маруся\Desktop\рамки, фоны и картинки\126 фоны для презентаций\льдин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929188"/>
            <a:ext cx="6400800" cy="70961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1748" name="Прямоугольник 1"/>
          <p:cNvSpPr>
            <a:spLocks noChangeArrowheads="1"/>
          </p:cNvSpPr>
          <p:nvPr/>
        </p:nvSpPr>
        <p:spPr bwMode="auto">
          <a:xfrm>
            <a:off x="393700" y="333375"/>
            <a:ext cx="87503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>
                <a:latin typeface="Times New Roman" pitchFamily="18" charset="0"/>
                <a:cs typeface="Times New Roman" pitchFamily="18" charset="0"/>
              </a:rPr>
              <a:t>Физкультурное занятие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	2 раза в неделю в спортивном зале, 1 раз – на улице. 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	Младший возраст- 15-20 мин.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Занятия проводятся в соответствии с программой.  Перед занятием необходимо хорошо проветрить помещение</a:t>
            </a:r>
          </a:p>
          <a:p>
            <a:endParaRPr lang="ru-RU">
              <a:latin typeface="Calibri" pitchFamily="34" charset="0"/>
            </a:endParaRPr>
          </a:p>
        </p:txBody>
      </p:sp>
      <p:pic>
        <p:nvPicPr>
          <p:cNvPr id="31749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700" y="1790700"/>
            <a:ext cx="4184650" cy="313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188" y="3525838"/>
            <a:ext cx="4325937" cy="324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C:\Users\Маруся\Desktop\рамки, фоны и картинки\126 фоны для презентаций\льдин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225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28813" y="285750"/>
            <a:ext cx="5500687" cy="714375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endParaRPr lang="ru-RU" sz="3600" u="sng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339" name="Рисунок 106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217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714375" y="4714875"/>
            <a:ext cx="7572375" cy="11430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2770" name="Picture 2" descr="C:\Users\Маруся\Desktop\рамки, фоны и картинки\126 фоны для презентаций\льдин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0638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929188"/>
            <a:ext cx="6400800" cy="70961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2772" name="Прямоугольник 1"/>
          <p:cNvSpPr>
            <a:spLocks noChangeArrowheads="1"/>
          </p:cNvSpPr>
          <p:nvPr/>
        </p:nvSpPr>
        <p:spPr bwMode="auto">
          <a:xfrm>
            <a:off x="179388" y="333375"/>
            <a:ext cx="878522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>
                <a:latin typeface="Times New Roman" pitchFamily="18" charset="0"/>
                <a:cs typeface="Times New Roman" pitchFamily="18" charset="0"/>
              </a:rPr>
              <a:t>Самомассаж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	В зависимости от поставленных педагогом целей, сеансами либо в различных формах физкультурно-оздоровительной работы 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	Необходимо объяснить ребенку серьезность процедуры и дать детям </a:t>
            </a:r>
          </a:p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элементарные знания о том, как не нанести вред своему организму</a:t>
            </a:r>
          </a:p>
        </p:txBody>
      </p:sp>
      <p:pic>
        <p:nvPicPr>
          <p:cNvPr id="32773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1600" y="1809750"/>
            <a:ext cx="6156325" cy="461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714375" y="4714875"/>
            <a:ext cx="7572375" cy="11430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3794" name="Picture 2" descr="C:\Users\Маруся\Desktop\рамки, фоны и картинки\126 фоны для презентаций\льдин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929188"/>
            <a:ext cx="6400800" cy="70961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3796" name="Прямоугольник 1"/>
          <p:cNvSpPr>
            <a:spLocks noChangeArrowheads="1"/>
          </p:cNvSpPr>
          <p:nvPr/>
        </p:nvSpPr>
        <p:spPr bwMode="auto">
          <a:xfrm>
            <a:off x="1216025" y="1968500"/>
            <a:ext cx="70707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i="1">
                <a:latin typeface="Times New Roman" pitchFamily="18" charset="0"/>
                <a:cs typeface="Times New Roman" pitchFamily="18" charset="0"/>
              </a:rPr>
              <a:t>3. Коррекционные технологии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714375" y="4714875"/>
            <a:ext cx="7572375" cy="11430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4818" name="Picture 2" descr="C:\Users\Маруся\Desktop\рамки, фоны и картинки\126 фоны для презентаций\льдин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929188"/>
            <a:ext cx="6400800" cy="70961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4820" name="Прямоугольник 1"/>
          <p:cNvSpPr>
            <a:spLocks noChangeArrowheads="1"/>
          </p:cNvSpPr>
          <p:nvPr/>
        </p:nvSpPr>
        <p:spPr bwMode="auto">
          <a:xfrm>
            <a:off x="125413" y="333375"/>
            <a:ext cx="889317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>
                <a:latin typeface="Times New Roman" pitchFamily="18" charset="0"/>
                <a:cs typeface="Times New Roman" pitchFamily="18" charset="0"/>
              </a:rPr>
              <a:t>Технологии музыкального воздействия</a:t>
            </a:r>
          </a:p>
          <a:p>
            <a:pPr algn="just"/>
            <a:r>
              <a:rPr lang="ru-RU" b="1">
                <a:latin typeface="Times New Roman" pitchFamily="18" charset="0"/>
                <a:cs typeface="Times New Roman" pitchFamily="18" charset="0"/>
              </a:rPr>
              <a:t>	В различных формах физкультурно-оздоровительной работы; либо отдельные занятия 2-4 раза в месяц в зависимости от поставленных целей.</a:t>
            </a:r>
          </a:p>
          <a:p>
            <a:pPr algn="just"/>
            <a:r>
              <a:rPr lang="ru-RU" b="1">
                <a:latin typeface="Times New Roman" pitchFamily="18" charset="0"/>
                <a:cs typeface="Times New Roman" pitchFamily="18" charset="0"/>
              </a:rPr>
              <a:t>	Используются в качестве вспомогательного средства как часть других технологий; для снятия напряжения, повышения эмоционального настроя и пр.</a:t>
            </a:r>
          </a:p>
        </p:txBody>
      </p:sp>
      <p:pic>
        <p:nvPicPr>
          <p:cNvPr id="34821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6700" y="3071813"/>
            <a:ext cx="495300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2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1855788"/>
            <a:ext cx="4416425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714375" y="4714875"/>
            <a:ext cx="7572375" cy="11430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5842" name="Picture 2" descr="C:\Users\Маруся\Desktop\рамки, фоны и картинки\126 фоны для презентаций\льдин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929188"/>
            <a:ext cx="6400800" cy="70961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5844" name="Прямоугольник 1"/>
          <p:cNvSpPr>
            <a:spLocks noChangeArrowheads="1"/>
          </p:cNvSpPr>
          <p:nvPr/>
        </p:nvSpPr>
        <p:spPr bwMode="auto">
          <a:xfrm>
            <a:off x="382588" y="549275"/>
            <a:ext cx="8378825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>
                <a:latin typeface="Times New Roman" pitchFamily="18" charset="0"/>
                <a:cs typeface="Times New Roman" pitchFamily="18" charset="0"/>
              </a:rPr>
              <a:t>	Таким образом, физически правильно построенный режим имеет важнейшее значение для предупреждения утомления и охраны нервной системы детей, создает предпосылки для нормального протекания всех жизненно важных процессов в организме. Одна из главных условий правильного построения режима дня - обеспечение его соответствия возрастным психофизическим особенностям ребенка. Рациональный режим дня представляет собой оптимальное сочетание периодов бодрствования и сна в течении суток при реализации принципа рационального чередования разнообразных видов деятельности и активного отдыха в процессе бодрствования.</a:t>
            </a:r>
          </a:p>
        </p:txBody>
      </p:sp>
      <p:pic>
        <p:nvPicPr>
          <p:cNvPr id="35845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9325" y="3181350"/>
            <a:ext cx="4902200" cy="367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714375" y="4714875"/>
            <a:ext cx="7572375" cy="11430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6866" name="Picture 2" descr="C:\Users\Маруся\Desktop\рамки, фоны и картинки\126 фоны для презентаций\льдин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929188"/>
            <a:ext cx="6400800" cy="70961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6868" name="Прямоугольник 1"/>
          <p:cNvSpPr>
            <a:spLocks noChangeArrowheads="1"/>
          </p:cNvSpPr>
          <p:nvPr/>
        </p:nvSpPr>
        <p:spPr bwMode="auto">
          <a:xfrm>
            <a:off x="1979613" y="1649413"/>
            <a:ext cx="50419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0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714375" y="4714875"/>
            <a:ext cx="7572375" cy="11430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5362" name="Picture 2" descr="C:\Users\Маруся\Desktop\рамки, фоны и картинки\126 фоны для презентаций\льдин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50" y="285750"/>
            <a:ext cx="8572500" cy="79851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ru-RU" sz="3600" b="1" u="sng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929188"/>
            <a:ext cx="6400800" cy="70961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5365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C:\Users\Маруся\Desktop\рамки, фоны и картинки\126 фоны для презентаций\льдин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6387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763" y="-65088"/>
            <a:ext cx="9144001" cy="692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714375" y="4714875"/>
            <a:ext cx="7572375" cy="11430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7410" name="Picture 2" descr="C:\Users\Маруся\Desktop\рамки, фоны и картинки\126 фоны для презентаций\льдин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929188"/>
            <a:ext cx="6400800" cy="70961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7412" name="Рисунок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714375" y="4714875"/>
            <a:ext cx="7572375" cy="11430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8434" name="Picture 2" descr="C:\Users\Маруся\Desktop\рамки, фоны и картинки\126 фоны для презентаций\льдин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929188"/>
            <a:ext cx="6400800" cy="70961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8436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714375" y="4714875"/>
            <a:ext cx="7572375" cy="11430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9458" name="Picture 2" descr="C:\Users\Маруся\Desktop\рамки, фоны и картинки\126 фоны для презентаций\льдин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929188"/>
            <a:ext cx="6400800" cy="70961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9460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714375" y="4714875"/>
            <a:ext cx="7572375" cy="11430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0482" name="Picture 2" descr="C:\Users\Маруся\Desktop\рамки, фоны и картинки\126 фоны для презентаций\льдин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929188"/>
            <a:ext cx="6400800" cy="70961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484" name="Рисунок 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714375" y="4714875"/>
            <a:ext cx="7572375" cy="1143000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1506" name="Picture 2" descr="C:\Users\Маруся\Desktop\рамки, фоны и картинки\126 фоны для презентаций\льдин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929188"/>
            <a:ext cx="6400800" cy="70961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1508" name="Прямоугольник 1"/>
          <p:cNvSpPr>
            <a:spLocks noChangeArrowheads="1"/>
          </p:cNvSpPr>
          <p:nvPr/>
        </p:nvSpPr>
        <p:spPr bwMode="auto">
          <a:xfrm>
            <a:off x="725488" y="303213"/>
            <a:ext cx="7358062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b="1" i="1">
                <a:latin typeface="Times New Roman" pitchFamily="18" charset="0"/>
                <a:cs typeface="Times New Roman" pitchFamily="18" charset="0"/>
              </a:rPr>
              <a:t>Динамические паузы</a:t>
            </a:r>
          </a:p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	Во время занятий, 2-5 мин., по мере утомляемости детей.</a:t>
            </a:r>
          </a:p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Рекомендуется для всех детей в качестве профилактики утомления. </a:t>
            </a:r>
          </a:p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	Могут включать в себя элементы гимнастики для глаз, </a:t>
            </a:r>
          </a:p>
          <a:p>
            <a:pPr algn="ctr"/>
            <a:r>
              <a:rPr lang="ru-RU" b="1">
                <a:latin typeface="Times New Roman" pitchFamily="18" charset="0"/>
                <a:cs typeface="Times New Roman" pitchFamily="18" charset="0"/>
              </a:rPr>
              <a:t>дыхательной гимнастики и других в зависимости от вида занятия</a:t>
            </a:r>
          </a:p>
        </p:txBody>
      </p:sp>
      <p:pic>
        <p:nvPicPr>
          <p:cNvPr id="21509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225" y="1954213"/>
            <a:ext cx="4256088" cy="312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6438" y="3398838"/>
            <a:ext cx="4427537" cy="332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"/>
</p:tagLst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5028</TotalTime>
  <Words>65</Words>
  <Application>Microsoft Office PowerPoint</Application>
  <PresentationFormat>Экран (4:3)</PresentationFormat>
  <Paragraphs>72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                   Опыт работы на тему:   «Здоровьесберегающие технологии  во второй младшей группе»  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Опыт работы на тему:   «РАЗВИТИЕ ТВОРЧЕСКИХ СПОСОБНОСТЕЙ СТАРШИХ ДОШКОЛЬНИКОВ ПРИ РАБОТЕ НАД СВЯЗНОЙ РЕЧЬЮ И ЭКСПЕРИМЕНТИРОВАНИЕМ СО СЛОВОМ».           воспитателя высшей квалификационной категории Захаровой Елены Ильиничны</dc:title>
  <dc:creator>Маруся</dc:creator>
  <cp:lastModifiedBy>123</cp:lastModifiedBy>
  <cp:revision>265</cp:revision>
  <dcterms:created xsi:type="dcterms:W3CDTF">2011-10-21T17:22:55Z</dcterms:created>
  <dcterms:modified xsi:type="dcterms:W3CDTF">2018-02-06T19:28:34Z</dcterms:modified>
</cp:coreProperties>
</file>