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08" r:id="rId2"/>
  </p:sldMasterIdLst>
  <p:notesMasterIdLst>
    <p:notesMasterId r:id="rId9"/>
  </p:notesMasterIdLst>
  <p:sldIdLst>
    <p:sldId id="261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325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44A7D8A-D6E6-4260-B7D2-E91D936BECBF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4FD0BA-DE18-4F14-80CB-CF1A6BDDE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566597-DB85-4570-AC31-A196A10A4E7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DCD43B-970D-4628-836A-3C2E95EE948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8FC104-5A9E-4121-9EDE-351755850BC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5B9D33-51A5-4664-934A-52CCEB90F5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C86EB3-9D84-4BD5-A843-F5F20E7EBE0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632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632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63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A59530A8-7302-42E4-AC49-2833A87D8EE7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1474E6BF-2F85-40F0-9C7A-454DE2EDD6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1B539B-A1BD-4B6F-AA2B-4F22B35A404F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0C303-B2F2-4FD4-9699-236FA16DEF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B422CF-DEBE-4FD4-B9C4-0EDF24DC0170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EC64B-EEAC-41AE-BCE0-15DFF172E8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48F104-7B80-4C5B-929F-22A7416A95CB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DD90CB-EFB0-449F-BD15-B14B71BCF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0115B5-C2E3-4731-8F04-C07D38AF5BAD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5A3B3F-71CC-4A0A-8316-CBEE9C52E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D868AF-461B-441F-B6CD-EA2692BCAEE6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D068EC-F89E-41E3-8085-A8D6C63FC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15A229-6D3E-4CFF-8E4A-5F47AB1B09F2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3151EB-8E97-4765-9570-559EF2230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AE0480-4A40-4EE0-AE3D-DC7E36959B7C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CCDF33-8E0C-4697-AFB2-DB7947D07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79BFF-DE09-483A-B369-06EEA37AAA8B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F0B4F-EDE5-4DE3-8578-CDC7537E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95BC2A-0240-44EB-B06A-505712FA61A9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5B662-7529-4AA3-B140-BDD7CBE249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F23808-8846-4E31-A95E-A259A81D0C33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6BA06-4305-4A88-AB47-08045FF8EC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5DA7E-16F4-4790-82D7-083AA4D8689C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7F095-6256-4B40-8C7C-B734B8E1CC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712A5F-E8B0-41A8-AE86-CB6F032CE736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9BB27-3D8F-44CF-8464-C4B2B02B19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A616D9-E731-4D4A-83DB-B46F1B23F1E4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A4E6A-A678-4BA0-BA4B-9D979E6220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9CD16A-71FC-4DFE-8330-40BBD3785E32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94EB9-570F-40C5-ACC4-A26792158B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25E3CB-969D-4DB5-8D8C-C5800EB8B477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8ADD7-C9F9-4243-ADD3-A04E18C75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52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53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53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53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6DCC047D-0CAF-4A46-A75F-E5CDCB294EA1}" type="datetimeFigureOut">
              <a:rPr lang="ru-RU"/>
              <a:pPr/>
              <a:t>24.01.2012</a:t>
            </a:fld>
            <a:endParaRPr lang="ru-RU"/>
          </a:p>
        </p:txBody>
      </p:sp>
      <p:sp>
        <p:nvSpPr>
          <p:cNvPr id="553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553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241A7A3-A9CE-4E45-8B57-CC7F65DA122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4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Дата 4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6C81912-8153-4B1B-9553-0222E1446290}" type="datetimeFigureOut">
              <a:rPr lang="ru-RU"/>
              <a:pPr>
                <a:defRPr/>
              </a:pPr>
              <a:t>24.01.2012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A9A48AD-F35C-4BE3-AA5F-C476C7775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E%D0%BF%D0%B5%D1%80%D0%B5%D0%BD%D0%B8%D0%B5_(%D0%B1%D0%B8%D0%BE%D0%BB%D0%BE%D0%B3%D0%B8%D1%8F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800" b="1">
                <a:solidFill>
                  <a:srgbClr val="FF0000"/>
                </a:solidFill>
                <a:latin typeface="Calibri" pitchFamily="34" charset="0"/>
              </a:rPr>
              <a:t>Красная книга</a:t>
            </a:r>
            <a:br>
              <a:rPr lang="ru-RU" sz="3800" b="1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800" b="1">
                <a:solidFill>
                  <a:srgbClr val="FF0000"/>
                </a:solidFill>
                <a:latin typeface="Calibri" pitchFamily="34" charset="0"/>
              </a:rPr>
              <a:t>Московской области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Автор проекта:</a:t>
            </a:r>
          </a:p>
          <a:p>
            <a:pPr>
              <a:buFont typeface="Wingdings" pitchFamily="2" charset="2"/>
              <a:buNone/>
            </a:pPr>
            <a:r>
              <a:rPr lang="ru-RU"/>
              <a:t>Пацукова Анастасия</a:t>
            </a:r>
          </a:p>
          <a:p>
            <a:pPr>
              <a:buFont typeface="Wingdings" pitchFamily="2" charset="2"/>
              <a:buNone/>
            </a:pPr>
            <a:r>
              <a:rPr lang="ru-RU"/>
              <a:t>ученица  </a:t>
            </a:r>
            <a:r>
              <a:rPr lang="ru-RU">
                <a:latin typeface="Times New Roman" pitchFamily="18" charset="0"/>
              </a:rPr>
              <a:t>3</a:t>
            </a:r>
            <a:r>
              <a:rPr lang="ru-RU"/>
              <a:t>-б класса МОУ гимназии №</a:t>
            </a:r>
            <a:r>
              <a:rPr lang="ru-RU">
                <a:latin typeface="Times New Roman" pitchFamily="18" charset="0"/>
              </a:rPr>
              <a:t>2</a:t>
            </a: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города Чехова Московской области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Руководитель проекта:</a:t>
            </a:r>
          </a:p>
          <a:p>
            <a:pPr>
              <a:buFont typeface="Wingdings" pitchFamily="2" charset="2"/>
              <a:buNone/>
            </a:pPr>
            <a:r>
              <a:rPr lang="ru-RU"/>
              <a:t>Тимофеева Вера Ивановна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31925" y="142875"/>
            <a:ext cx="7407275" cy="1428750"/>
          </a:xfrm>
        </p:spPr>
        <p:txBody>
          <a:bodyPr anchor="b">
            <a:normAutofit/>
          </a:bodyPr>
          <a:lstStyle/>
          <a:p>
            <a:pPr algn="ctr"/>
            <a:r>
              <a:rPr lang="ru-RU" sz="4300" b="1" i="1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Arial" charset="0"/>
              </a:rPr>
              <a:t/>
            </a:r>
            <a:br>
              <a:rPr lang="ru-RU" sz="4300" b="1" i="1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Arial" charset="0"/>
              </a:rPr>
            </a:br>
            <a:r>
              <a:rPr lang="ru-RU" sz="1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Arial" charset="0"/>
              </a:rPr>
              <a:t> </a:t>
            </a:r>
            <a:r>
              <a:rPr lang="ru-RU" sz="27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Arial" charset="0"/>
              </a:rPr>
              <a:t>Прострел раскрытый </a:t>
            </a:r>
            <a:br>
              <a:rPr lang="ru-RU" sz="27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Arial" charset="0"/>
              </a:rPr>
            </a:br>
            <a:r>
              <a:rPr lang="ru-RU" sz="27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Arial" charset="0"/>
              </a:rPr>
              <a:t>или сон-трава</a:t>
            </a:r>
            <a:r>
              <a:rPr lang="ru-RU" sz="27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Arial" charset="0"/>
              </a:rPr>
              <a:t/>
            </a:r>
            <a:br>
              <a:rPr lang="ru-RU" sz="27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Calibri" pitchFamily="34" charset="0"/>
                <a:cs typeface="Arial" charset="0"/>
              </a:rPr>
            </a:br>
            <a:endParaRPr lang="ru-RU" sz="27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Calibri" pitchFamily="34" charset="0"/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55650" y="1125538"/>
            <a:ext cx="8080375" cy="2311400"/>
          </a:xfrm>
        </p:spPr>
        <p:txBody>
          <a:bodyPr tIns="0">
            <a:normAutofit/>
          </a:bodyPr>
          <a:lstStyle/>
          <a:p>
            <a:pPr marL="26988" indent="0">
              <a:lnSpc>
                <a:spcPct val="80000"/>
              </a:lnSpc>
              <a:buFont typeface="Wingdings" pitchFamily="2" charset="2"/>
              <a:buNone/>
            </a:pPr>
            <a:endParaRPr lang="ru-RU" sz="800">
              <a:solidFill>
                <a:srgbClr val="320E04"/>
              </a:solidFill>
            </a:endParaRPr>
          </a:p>
          <a:p>
            <a:pPr marL="26988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solidFill>
                  <a:srgbClr val="320E04"/>
                </a:solidFill>
                <a:latin typeface="Corbel" pitchFamily="34" charset="0"/>
              </a:rPr>
              <a:t>В Московской области известен с середины 19 века. В наше время встречается в Серебряно-Прудском, Красногорском, Раменском, Серпуховском, Чеховсом,Каширском, Егорьевском и Луховицком районах.Растет на лугах, на открытых сухих склонах, в сосновых и березовых лесах, на опушках.Используют в народной медицине многих стран. </a:t>
            </a:r>
            <a:r>
              <a:rPr lang="ru-RU" sz="2400" i="1">
                <a:latin typeface="Corbel" pitchFamily="34" charset="0"/>
              </a:rPr>
              <a:t>Растение занесёно в Красную книгу Московской области.</a:t>
            </a:r>
          </a:p>
          <a:p>
            <a:pPr marL="26988" indent="0">
              <a:lnSpc>
                <a:spcPct val="80000"/>
              </a:lnSpc>
              <a:buFont typeface="Wingdings" pitchFamily="2" charset="2"/>
              <a:buNone/>
            </a:pPr>
            <a:endParaRPr lang="ru-RU" sz="2400">
              <a:solidFill>
                <a:srgbClr val="320E04"/>
              </a:solidFill>
              <a:latin typeface="Corbel" pitchFamily="34" charset="0"/>
            </a:endParaRPr>
          </a:p>
        </p:txBody>
      </p:sp>
      <p:pic>
        <p:nvPicPr>
          <p:cNvPr id="14339" name="Picture 2" descr="C:\Documents and Settings\Администратор\Мои документы\Мои рисунки\img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429000"/>
            <a:ext cx="7715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14341" name="Picture 2" descr="C:\Documents and Settings\Администратор\Мои документы\Мои рисунки\img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429000"/>
            <a:ext cx="7715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Documents and Settings\Администратор\Мои документы\Мои рисунки\img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3429000"/>
            <a:ext cx="77152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300" b="1" i="1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Arial" charset="0"/>
              </a:rPr>
              <a:t>Шпажник , </a:t>
            </a:r>
            <a:br>
              <a:rPr lang="ru-RU" sz="2300" b="1" i="1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Arial" charset="0"/>
              </a:rPr>
            </a:br>
            <a:r>
              <a:rPr lang="ru-RU" sz="2300" b="1" i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charset="0"/>
              </a:rPr>
              <a:t> </a:t>
            </a:r>
            <a:r>
              <a:rPr lang="ru-RU" sz="2300" b="1" i="1">
                <a:solidFill>
                  <a:srgbClr val="FF0000"/>
                </a:solidFill>
                <a:latin typeface="Cambria" pitchFamily="18" charset="0"/>
                <a:ea typeface="Calibri" pitchFamily="34" charset="0"/>
                <a:cs typeface="Arial" charset="0"/>
              </a:rPr>
              <a:t>Гладиолус черепитчатый</a:t>
            </a:r>
            <a:endParaRPr lang="ru-RU" sz="2300"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Arial" charset="0"/>
            </a:endParaRPr>
          </a:p>
        </p:txBody>
      </p:sp>
      <p:pic>
        <p:nvPicPr>
          <p:cNvPr id="16386" name="Picture 3" descr="C:\Documents and Settings\Администратор\Мои документы\Мои рисунки\img00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71688" y="3786188"/>
            <a:ext cx="5857875" cy="2786062"/>
          </a:xfrm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1403350" y="1628775"/>
            <a:ext cx="72723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Corbel" pitchFamily="34" charset="0"/>
              </a:rPr>
              <a:t>В Московской области встречается в Дмитровском, Можайском, Одинцовском, Солнечногорском, Истринском, Рузском, Чеховском районах.</a:t>
            </a:r>
            <a:endParaRPr lang="ru-RU" sz="2400">
              <a:latin typeface="Corbel" pitchFamily="34" charset="0"/>
            </a:endParaRPr>
          </a:p>
          <a:p>
            <a:r>
              <a:rPr lang="ru-RU" sz="2400" i="1">
                <a:latin typeface="Corbel" pitchFamily="34" charset="0"/>
              </a:rPr>
              <a:t>Растёт на влажных лугах, в зарослях, на полянах и опушках.</a:t>
            </a:r>
            <a:endParaRPr lang="ru-RU" sz="2400">
              <a:latin typeface="Corbel" pitchFamily="34" charset="0"/>
            </a:endParaRPr>
          </a:p>
          <a:p>
            <a:r>
              <a:rPr lang="ru-RU" sz="2400" i="1">
                <a:latin typeface="Corbel" pitchFamily="34" charset="0"/>
              </a:rPr>
              <a:t>Используется в народной медицине. </a:t>
            </a:r>
          </a:p>
          <a:p>
            <a:r>
              <a:rPr lang="ru-RU" sz="2400" i="1">
                <a:latin typeface="Corbel" pitchFamily="34" charset="0"/>
              </a:rPr>
              <a:t>Садовые гладиолусы выращивают в цветниках, как декоративные растения.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z="53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Подалирий</a:t>
            </a:r>
            <a:r>
              <a:rPr lang="ru-RU" sz="3100">
                <a:latin typeface="Calibri" pitchFamily="34" charset="0"/>
              </a:rPr>
              <a:t> </a:t>
            </a:r>
          </a:p>
        </p:txBody>
      </p:sp>
      <p:pic>
        <p:nvPicPr>
          <p:cNvPr id="18434" name="Picture 2" descr="C:\Documents and Settings\Администратор\Мои документы\Мои рисунки\img01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627313" y="4221163"/>
            <a:ext cx="3313112" cy="2376487"/>
          </a:xfrm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403350" y="1341438"/>
            <a:ext cx="712946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latin typeface="Corbel" pitchFamily="34" charset="0"/>
              </a:rPr>
              <a:t>Вид, находящийся под угрозой  исчезновения.</a:t>
            </a:r>
          </a:p>
          <a:p>
            <a:r>
              <a:rPr lang="ru-RU" sz="2400" i="1">
                <a:latin typeface="Corbel" pitchFamily="34" charset="0"/>
              </a:rPr>
              <a:t>Размах крыльев 68—72 мм. Самки крупнее самцов. Основной цвет крыльев светло-жёлтый  с чёрным рисунком из 7 вертикальных полос. Задние крылья с хвостиками длиной до 15 мм. В Московской области встречается с начала 19 века в Одинцовском, Балашихинском, Раменском, Ступинском, Шатурском, Домодедовском районах</a:t>
            </a:r>
            <a:r>
              <a:rPr lang="ru-RU" i="1"/>
              <a:t>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5263" y="228600"/>
            <a:ext cx="8015287" cy="622300"/>
          </a:xfrm>
        </p:spPr>
        <p:txBody>
          <a:bodyPr/>
          <a:lstStyle/>
          <a:p>
            <a:pPr algn="ctr"/>
            <a:r>
              <a:rPr lang="ru-RU" sz="3800"/>
              <a:t> </a:t>
            </a:r>
            <a:r>
              <a:rPr lang="ru-RU" sz="3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Обыкновенная летяга</a:t>
            </a:r>
            <a:r>
              <a:rPr lang="ru-RU" sz="3800"/>
              <a:t> </a:t>
            </a:r>
          </a:p>
        </p:txBody>
      </p:sp>
      <p:pic>
        <p:nvPicPr>
          <p:cNvPr id="20482" name="Picture 2" descr="C:\Documents and Settings\Администратор\Мои документы\Мои рисунки\img01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312988" y="3930650"/>
            <a:ext cx="3049587" cy="2925763"/>
          </a:xfrm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692275" y="1773238"/>
            <a:ext cx="6335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763713" y="1268413"/>
            <a:ext cx="621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042988" y="1252538"/>
            <a:ext cx="77771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i="1">
                <a:latin typeface="Corbel" pitchFamily="34" charset="0"/>
              </a:rPr>
              <a:t>Вид, находящийся под угрозой исчезновения.Обыкно-венная летя́га или летучая белка -небольшой грызун.</a:t>
            </a:r>
            <a:r>
              <a:rPr lang="ru-RU" sz="2400">
                <a:latin typeface="Corbel" pitchFamily="34" charset="0"/>
              </a:rPr>
              <a:t> </a:t>
            </a:r>
            <a:r>
              <a:rPr lang="ru-RU" sz="2400" i="1">
                <a:latin typeface="Corbel" pitchFamily="34" charset="0"/>
              </a:rPr>
              <a:t>Между передними и задними ногами у неё  широкая кожная складка, покрытая шерстью -летательная перепонка, которая служит парашютом.</a:t>
            </a:r>
            <a:r>
              <a:rPr lang="ru-RU" sz="2400">
                <a:latin typeface="Corbel" pitchFamily="34" charset="0"/>
              </a:rPr>
              <a:t> </a:t>
            </a:r>
            <a:r>
              <a:rPr lang="ru-RU" sz="2400" i="1">
                <a:latin typeface="Corbel" pitchFamily="34" charset="0"/>
              </a:rPr>
              <a:t>В Московской области обитает в Талдомском и Орехово-Зуевском районах. Летяга живёт в лиственных и смешанных лесах. Гнёздо зверёк делает в дуплах деревьев. Ведёт ночной образ жизни.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5263" y="228600"/>
            <a:ext cx="8015287" cy="681038"/>
          </a:xfrm>
        </p:spPr>
        <p:txBody>
          <a:bodyPr/>
          <a:lstStyle/>
          <a:p>
            <a:pPr algn="ctr"/>
            <a:r>
              <a:rPr lang="ru-RU" sz="470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47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Сизоворонка</a:t>
            </a:r>
          </a:p>
        </p:txBody>
      </p:sp>
      <p:pic>
        <p:nvPicPr>
          <p:cNvPr id="22530" name="Picture 2" descr="C:\Documents and Settings\Администратор\Мои документы\Мои рисунки\img01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843213" y="3860800"/>
            <a:ext cx="4897437" cy="2997200"/>
          </a:xfrm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31913" y="1341438"/>
            <a:ext cx="72009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i="1">
                <a:latin typeface="Corbel" pitchFamily="34" charset="0"/>
              </a:rPr>
              <a:t>Вид ,возможно исчезнувший на гнездовье из Московской области.Длина сизоворонки около 34 см, весит до 200 гр.  </a:t>
            </a:r>
            <a:r>
              <a:rPr lang="ru-RU" sz="2400" i="1">
                <a:latin typeface="Corbel" pitchFamily="34" charset="0"/>
                <a:hlinkClick r:id="rId4" tooltip="Оперение (биология)"/>
              </a:rPr>
              <a:t>Оперение</a:t>
            </a:r>
            <a:r>
              <a:rPr lang="ru-RU" sz="2400" i="1">
                <a:latin typeface="Corbel" pitchFamily="34" charset="0"/>
              </a:rPr>
              <a:t> жёсткое, зеленовато-голубое с переливами, спина и верх крыльев ржаво-коричневого цвета. В Московской области встречалась до середины 20 века в Дмитровском, Орехово-Зуевском, Егорьевском, Шатурском, Подольском и Луховицком районах.</a:t>
            </a:r>
            <a:r>
              <a:rPr lang="ru-RU" sz="2400">
                <a:latin typeface="Corbel" pitchFamily="34" charset="0"/>
              </a:rPr>
              <a:t>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</TotalTime>
  <Words>266</Words>
  <Application>Microsoft Office PowerPoint</Application>
  <PresentationFormat>Экран (4:3)</PresentationFormat>
  <Paragraphs>28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22" baseType="lpstr">
      <vt:lpstr>Corbel</vt:lpstr>
      <vt:lpstr>Arial</vt:lpstr>
      <vt:lpstr>Wingdings 2</vt:lpstr>
      <vt:lpstr>Verdana</vt:lpstr>
      <vt:lpstr>Calibri</vt:lpstr>
      <vt:lpstr>Times New Roman</vt:lpstr>
      <vt:lpstr>Wingdings</vt:lpstr>
      <vt:lpstr>Gill Sans MT</vt:lpstr>
      <vt:lpstr>Arial Black</vt:lpstr>
      <vt:lpstr>Cambria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Скругленный</vt:lpstr>
      <vt:lpstr>Красная книга Московской области</vt:lpstr>
      <vt:lpstr>  Прострел раскрытый  или сон-трава </vt:lpstr>
      <vt:lpstr>Шпажник ,   Гладиолус черепитчатый</vt:lpstr>
      <vt:lpstr>Подалирий </vt:lpstr>
      <vt:lpstr> Обыкновенная летяга </vt:lpstr>
      <vt:lpstr> Сизоворонка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Шпажник ,   Гладиолус черепитчатый</dc:title>
  <dc:creator>USER</dc:creator>
  <cp:lastModifiedBy>Admin</cp:lastModifiedBy>
  <cp:revision>3</cp:revision>
  <dcterms:created xsi:type="dcterms:W3CDTF">2012-01-20T15:50:00Z</dcterms:created>
  <dcterms:modified xsi:type="dcterms:W3CDTF">2012-01-23T20:36:52Z</dcterms:modified>
</cp:coreProperties>
</file>