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2" r:id="rId3"/>
    <p:sldId id="269" r:id="rId4"/>
    <p:sldId id="303" r:id="rId5"/>
    <p:sldId id="272" r:id="rId6"/>
    <p:sldId id="274" r:id="rId7"/>
    <p:sldId id="276" r:id="rId8"/>
    <p:sldId id="268" r:id="rId9"/>
    <p:sldId id="271" r:id="rId10"/>
    <p:sldId id="279" r:id="rId11"/>
    <p:sldId id="280" r:id="rId12"/>
    <p:sldId id="304" r:id="rId13"/>
    <p:sldId id="306" r:id="rId14"/>
    <p:sldId id="307" r:id="rId15"/>
    <p:sldId id="308" r:id="rId16"/>
    <p:sldId id="282" r:id="rId17"/>
    <p:sldId id="283" r:id="rId18"/>
    <p:sldId id="287" r:id="rId19"/>
    <p:sldId id="290" r:id="rId20"/>
    <p:sldId id="296" r:id="rId21"/>
    <p:sldId id="299" r:id="rId22"/>
    <p:sldId id="298" r:id="rId23"/>
    <p:sldId id="286" r:id="rId24"/>
    <p:sldId id="27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B8590-1C80-4E94-B950-CD0A2D4371B6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19463-3AEF-4374-A7C0-16D9126CD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5A148-13A9-4AEB-AE03-BEDCB5EDBAF8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24792-E57C-49D1-927F-E5F11BED9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2BF32-033A-4822-B835-F14663542796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CB52E-4CE1-40CB-82FC-63A94448A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B841C-CD4A-4853-84C8-D25B8B89CF85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1F307-D165-42B4-B745-35217A723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D2AB0-F63F-4CA7-9668-A2EC944D644A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100EC-4B5E-4801-BBB5-A4C834D0E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A94F6-AC24-4EF4-B41B-CFF3137E7760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28CED-232F-4507-A269-8BFA2A09A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226C8-2984-43A9-BF78-A98822C2C8C2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3382C-CB5E-49F2-8813-049593925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A0CCC-3F34-43DB-A61A-335635FF7F82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22674-F90D-4095-9EA1-5482C871B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AD4A-EF0D-4B6A-9BC7-AB650850073E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9D53D-C2FC-4868-9415-BFE93C937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B716C-5634-45FD-8796-7B28B0C20EB5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FA287-456F-4B21-8565-B71AB0454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5ABA-AAC3-437F-B09C-D80B946389A9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ACA9B-CDA1-4E78-8DCC-0A35B7DDA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38EB95-95E6-4D57-AD52-B3F5E1ED0965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29205F-0943-496C-89AF-8729D60EC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1" name="Picture 2" descr="F:\фото зон\Фокина Л. П. Шаблоны с Гномами, часть 2\Фокина Л. П Шаблон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22225" y="-25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0825" y="0"/>
            <a:ext cx="832167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ПРЕЗЕНТАЦИЯ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ПРОЕКТА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i="1" dirty="0">
              <a:solidFill>
                <a:srgbClr val="7030A0"/>
              </a:solidFill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i="1" dirty="0">
                <a:solidFill>
                  <a:srgbClr val="7030A0"/>
                </a:solidFill>
                <a:latin typeface="Monotype Corsiva" pitchFamily="66" charset="0"/>
                <a:cs typeface="+mn-cs"/>
              </a:rPr>
              <a:t>«Лабиринты сказок» </a:t>
            </a:r>
            <a:endParaRPr lang="ru-RU" sz="7200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522413" y="4071938"/>
            <a:ext cx="6143625" cy="2000250"/>
          </a:xfrm>
          <a:prstGeom prst="rect">
            <a:avLst/>
          </a:prstGeom>
        </p:spPr>
        <p:txBody>
          <a:bodyPr/>
          <a:lstStyle/>
          <a:p>
            <a:pPr algn="r">
              <a:spcBef>
                <a:spcPct val="20000"/>
              </a:spcBef>
              <a:defRPr/>
            </a:pPr>
            <a:endParaRPr lang="ru-RU" sz="2400" b="1" u="sng" dirty="0">
              <a:latin typeface="Monotype Corsiva" pitchFamily="66" charset="0"/>
              <a:cs typeface="+mn-cs"/>
            </a:endParaRPr>
          </a:p>
          <a:p>
            <a:pPr algn="r">
              <a:spcBef>
                <a:spcPct val="20000"/>
              </a:spcBef>
              <a:defRPr/>
            </a:pPr>
            <a:r>
              <a:rPr lang="ru-RU" sz="2400" b="1" u="sng" dirty="0">
                <a:latin typeface="Monotype Corsiva" pitchFamily="66" charset="0"/>
                <a:cs typeface="+mn-cs"/>
              </a:rPr>
              <a:t>Воспитатели: </a:t>
            </a:r>
            <a:r>
              <a:rPr lang="ru-RU" sz="2400" b="1" u="sng" dirty="0" err="1">
                <a:latin typeface="Monotype Corsiva" pitchFamily="66" charset="0"/>
                <a:cs typeface="+mn-cs"/>
              </a:rPr>
              <a:t>Батыргова</a:t>
            </a:r>
            <a:r>
              <a:rPr lang="ru-RU" sz="2400" b="1" u="sng" dirty="0">
                <a:latin typeface="Monotype Corsiva" pitchFamily="66" charset="0"/>
                <a:cs typeface="+mn-cs"/>
              </a:rPr>
              <a:t> А.С.</a:t>
            </a:r>
          </a:p>
          <a:p>
            <a:pPr algn="r">
              <a:spcBef>
                <a:spcPct val="20000"/>
              </a:spcBef>
              <a:defRPr/>
            </a:pPr>
            <a:r>
              <a:rPr lang="ru-RU" sz="2400" b="1" u="sng" dirty="0" err="1">
                <a:latin typeface="Monotype Corsiva" pitchFamily="66" charset="0"/>
                <a:cs typeface="+mn-cs"/>
              </a:rPr>
              <a:t>Карданова</a:t>
            </a:r>
            <a:r>
              <a:rPr lang="ru-RU" sz="2400" b="1" u="sng">
                <a:latin typeface="Monotype Corsiva" pitchFamily="66" charset="0"/>
                <a:cs typeface="+mn-cs"/>
              </a:rPr>
              <a:t> Ф.М.</a:t>
            </a:r>
            <a:endParaRPr lang="ru-RU" sz="2400" dirty="0"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7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C:\Users\home\Desktop\ДСАД\КАРТИНКИ\МУЛЬТИКИ\буратино\c364a06ba2b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43250"/>
            <a:ext cx="31432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Прямоугольник 3"/>
          <p:cNvSpPr>
            <a:spLocks noChangeArrowheads="1"/>
          </p:cNvSpPr>
          <p:nvPr/>
        </p:nvSpPr>
        <p:spPr bwMode="auto">
          <a:xfrm>
            <a:off x="630238" y="603250"/>
            <a:ext cx="7923212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III</a:t>
            </a:r>
            <a:r>
              <a:rPr lang="ru-RU" b="1"/>
              <a:t> Заключительный этап (2017г. май)  </a:t>
            </a:r>
            <a:endParaRPr lang="ru-RU"/>
          </a:p>
          <a:p>
            <a:r>
              <a:rPr lang="ru-RU" b="1"/>
              <a:t>     Аналитический</a:t>
            </a:r>
            <a:endParaRPr lang="ru-RU"/>
          </a:p>
          <a:p>
            <a:r>
              <a:rPr lang="ru-RU"/>
              <a:t> </a:t>
            </a:r>
          </a:p>
          <a:p>
            <a:r>
              <a:rPr lang="ru-RU"/>
              <a:t>Сравнить полученный результат с ожидаемым результатом.</a:t>
            </a:r>
          </a:p>
          <a:p>
            <a:r>
              <a:rPr lang="ru-RU"/>
              <a:t>Обобщить опыт работы по проекту.</a:t>
            </a:r>
          </a:p>
          <a:p>
            <a:r>
              <a:rPr lang="ru-RU"/>
              <a:t>Открытое мероприятие по итогам проекта.</a:t>
            </a:r>
          </a:p>
          <a:p>
            <a:endParaRPr lang="ru-RU">
              <a:latin typeface="Calibri" charset="0"/>
            </a:endParaRPr>
          </a:p>
        </p:txBody>
      </p:sp>
      <p:pic>
        <p:nvPicPr>
          <p:cNvPr id="11270" name="Рисунок 7" descr="DSC_111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8" y="2286000"/>
            <a:ext cx="42862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1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468313" y="404813"/>
            <a:ext cx="5399087" cy="357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u="sng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результат.</a:t>
            </a:r>
          </a:p>
          <a:p>
            <a:pPr algn="ctr"/>
            <a:endParaRPr lang="ru-RU" sz="2400" b="1" i="1" u="sng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Дети должны: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- проявлять любовь к сказкам и театральной  деятельности;                                                                                                                                                                                                - знать и называть прочитанные сказочные произведения, их авторов, тексты, персонажей, мораль ; </a:t>
            </a:r>
          </a:p>
          <a:p>
            <a:pPr>
              <a:buFontTx/>
              <a:buChar char="-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уметь самостоятельно сочинять сказки </a:t>
            </a:r>
          </a:p>
          <a:p>
            <a:pPr>
              <a:buFontTx/>
              <a:buChar char="-"/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 с использованием карт Проппа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3" name="Picture 2" descr="C:\Users\home\Desktop\ДСАД\КАРТИНКИ\МУЛЬТИКИ\др.персонажи сказок\f6e679f2b76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3714750"/>
            <a:ext cx="2286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5" descr="DSC_115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0" y="2714625"/>
            <a:ext cx="350043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5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C:\Users\home\Desktop\ДСАД\КАРТИНКИ\МУЛЬТИКИ\др.персонажи сказок\skazka-princess-fro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5429250"/>
            <a:ext cx="131921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Users\Татьяна\Desktop\Карты Пропа\propp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8625"/>
            <a:ext cx="35718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Прямоугольник 6"/>
          <p:cNvSpPr>
            <a:spLocks noChangeArrowheads="1"/>
          </p:cNvSpPr>
          <p:nvPr/>
        </p:nvSpPr>
        <p:spPr bwMode="auto">
          <a:xfrm>
            <a:off x="3714750" y="857250"/>
            <a:ext cx="45720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Владимир Яковлевич Пропп был известным филологом.</a:t>
            </a:r>
          </a:p>
          <a:p>
            <a:r>
              <a:rPr lang="ru-RU"/>
              <a:t>Он занимался изучением народных сказок.</a:t>
            </a:r>
          </a:p>
          <a:p>
            <a:r>
              <a:rPr lang="ru-RU"/>
              <a:t> В ходе своей работы Пропп разделил сказку на набор, состоящий из 28 функций. Эти функции можно представить в виде схем (карт). При помощи карт ребенок легко усваивает содержание сказки, что облегчит ее пересказ, а в дальнейшем будет способствовать созданию собственной сказки.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 descr="Карты Пропп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341438"/>
            <a:ext cx="14303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ы Пропп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1052513"/>
            <a:ext cx="14303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ы Пропп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765175"/>
            <a:ext cx="14303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ы Пропп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981075"/>
            <a:ext cx="1431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ы Пропп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1725" y="1268413"/>
            <a:ext cx="1431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ы Пропп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4221163"/>
            <a:ext cx="1431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ы Пропп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8175" y="3860800"/>
            <a:ext cx="143033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ы Пропп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838" y="3500438"/>
            <a:ext cx="14303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ы Проппа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51500" y="3789363"/>
            <a:ext cx="1431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арты Пропп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51725" y="4221163"/>
            <a:ext cx="1431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Карты Пропп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052513"/>
            <a:ext cx="14303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ы Пропп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692150"/>
            <a:ext cx="1431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ы Пропп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1052513"/>
            <a:ext cx="143033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ы Пропп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063" y="836613"/>
            <a:ext cx="14303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ы Пропп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288" y="1125538"/>
            <a:ext cx="14303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ы Пропп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4221163"/>
            <a:ext cx="1431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ы Пропп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51050" y="3500438"/>
            <a:ext cx="1431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ы Пропп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275" y="4292600"/>
            <a:ext cx="1431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ы Проппа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80063" y="3500438"/>
            <a:ext cx="14303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арты Пропп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51725" y="4221163"/>
            <a:ext cx="1431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" descr="Карты Пропп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052513"/>
            <a:ext cx="143033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ы Пропп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908050"/>
            <a:ext cx="1431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ы Пропп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1196975"/>
            <a:ext cx="143033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ы Пропп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5825" y="1052513"/>
            <a:ext cx="143033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ы Пропп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4076700"/>
            <a:ext cx="143033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ы Пропп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213" y="3789363"/>
            <a:ext cx="1431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ы Пропп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825" y="4005263"/>
            <a:ext cx="143033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ы Пропп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08850" y="3716338"/>
            <a:ext cx="143033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388" y="476250"/>
            <a:ext cx="8893175" cy="46164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 работы с детьми.</a:t>
            </a:r>
            <a:r>
              <a:rPr lang="ru-RU" sz="2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Беседы «Сказки -добрые друзья», «Мои любимые сказки» , «какие сказки вам читают дома»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Чтение разных сказок 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Разучивание присказок, поговорок, пословиц о сказках, сказочных героях.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Пересказ прочитанных сказок, их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инсценированние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Самостоятельное составление сказок.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Рассказывание сказок собственного сочинения.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Иллюстрирование прочитанных сказок, сказок собственного сочинения. Сопровождение рассматривания готовых работ словесными рассказами и пояснениями.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Рассматривание иллюстраций разных художников к сказкам.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Загадки о сказках, героях сказок.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</a:t>
            </a:r>
          </a:p>
        </p:txBody>
      </p:sp>
      <p:pic>
        <p:nvPicPr>
          <p:cNvPr id="17413" name="Picture 2" descr="C:\Users\home\Desktop\ДСАД\КАРТИНКИ\МУЛЬТИКИ\др.персонажи сказок\emely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3746500"/>
            <a:ext cx="2754313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3" descr="C:\Users\home\Desktop\ДСАД\КАРТИНКИ\МУЛЬТИКИ\др.персонажи сказок\c4918933b8d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254500"/>
            <a:ext cx="14287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8313" y="336550"/>
            <a:ext cx="849630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 работы с родителями</a:t>
            </a:r>
            <a:r>
              <a:rPr lang="ru-RU" b="1" u="sng" dirty="0">
                <a:latin typeface="+mn-lt"/>
                <a:cs typeface="+mn-cs"/>
              </a:rPr>
              <a:t>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u="sng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Опрос - анкетирование «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Сказки в жизни вашего ребенка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Беседа с родителями «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Знакомство с проектом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Домашние задания для родителей и детей (изготовление поделок, рисование иллюстраций к сказкам).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Помощь в пополнении книжного уголка сказками.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«Какие сказки читать ребёнку на ночь»,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Информация для родителей в папке - передвижке: «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Читаем детям сказки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»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Совместная творческая работа с детьми: Изготовить атрибуты для театрального уголка (маски, шляпы)</a:t>
            </a:r>
          </a:p>
        </p:txBody>
      </p:sp>
      <p:pic>
        <p:nvPicPr>
          <p:cNvPr id="18437" name="Picture 2" descr="C:\Users\home\Desktop\ДСАД\КАРТИНКИ\МУЛЬТИКИ\золотая рыбка\skazka_0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38975" y="3952875"/>
            <a:ext cx="2071688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7543800" cy="10001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latin typeface="+mj-lt"/>
                <a:ea typeface="+mj-ea"/>
                <a:cs typeface="+mj-cs"/>
              </a:rPr>
              <a:t>           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28813" y="0"/>
            <a:ext cx="5924550" cy="1071563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Выставка поделок и рисунков                                            «Наши любимые сказки»</a:t>
            </a:r>
          </a:p>
        </p:txBody>
      </p:sp>
      <p:pic>
        <p:nvPicPr>
          <p:cNvPr id="19462" name="Picture 6" descr="F:\c akti\проект\100D3100\DSC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500188"/>
            <a:ext cx="42672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F:\c akti\проект\100D3100\DSC_0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5" y="3643313"/>
            <a:ext cx="42672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7543800" cy="10001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latin typeface="+mj-lt"/>
                <a:ea typeface="+mj-ea"/>
                <a:cs typeface="+mj-cs"/>
              </a:rPr>
              <a:t>            </a:t>
            </a:r>
          </a:p>
        </p:txBody>
      </p:sp>
      <p:pic>
        <p:nvPicPr>
          <p:cNvPr id="20485" name="Picture 6" descr="F:\c akti\проект\100D3100\DSC_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0"/>
            <a:ext cx="42672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F:\c akti\проект\100D3100\DSC_0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3357563"/>
            <a:ext cx="42672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ятно 1 7"/>
          <p:cNvSpPr/>
          <p:nvPr/>
        </p:nvSpPr>
        <p:spPr>
          <a:xfrm>
            <a:off x="714375" y="357188"/>
            <a:ext cx="3500438" cy="2857500"/>
          </a:xfrm>
          <a:prstGeom prst="irregularSeal1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/>
              <a:t>Кодзокова</a:t>
            </a:r>
            <a:r>
              <a:rPr lang="ru-RU" dirty="0"/>
              <a:t> Ася и мама </a:t>
            </a:r>
            <a:r>
              <a:rPr lang="ru-RU" dirty="0" err="1"/>
              <a:t>Залина</a:t>
            </a:r>
            <a:r>
              <a:rPr lang="ru-RU" dirty="0"/>
              <a:t> Мухамедовна</a:t>
            </a:r>
          </a:p>
        </p:txBody>
      </p:sp>
      <p:sp>
        <p:nvSpPr>
          <p:cNvPr id="9" name="Пятно 1 8"/>
          <p:cNvSpPr/>
          <p:nvPr/>
        </p:nvSpPr>
        <p:spPr>
          <a:xfrm>
            <a:off x="5357813" y="3286125"/>
            <a:ext cx="3500437" cy="2857500"/>
          </a:xfrm>
          <a:prstGeom prst="irregularSeal1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/>
              <a:t>Малухов</a:t>
            </a:r>
            <a:r>
              <a:rPr lang="ru-RU" dirty="0"/>
              <a:t>  Беслан и мама Ларина </a:t>
            </a:r>
            <a:r>
              <a:rPr lang="ru-RU" dirty="0" err="1"/>
              <a:t>Мусаевна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Picture 2" descr="F:\фото зон\Фокина Л. П. Шаблоны с Гномами, часть 2\Фокина Л. П Шаблон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92275" y="428625"/>
            <a:ext cx="5665788" cy="5448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Для  чего  нужны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нам  сказки?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latin typeface="Monotype Corsiva" pitchFamily="66" charset="0"/>
                <a:cs typeface="+mn-cs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Monotype Corsiva" pitchFamily="66" charset="0"/>
                <a:cs typeface="+mn-cs"/>
              </a:rPr>
            </a:br>
            <a:r>
              <a:rPr lang="ru-RU" sz="3600" b="1" dirty="0">
                <a:latin typeface="Monotype Corsiva" pitchFamily="66" charset="0"/>
                <a:cs typeface="+mn-cs"/>
              </a:rPr>
              <a:t>Для чего нужны нам сказки?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Monotype Corsiva" pitchFamily="66" charset="0"/>
                <a:cs typeface="+mn-cs"/>
              </a:rPr>
              <a:t>Что в них ищет человек?</a:t>
            </a:r>
            <a:br>
              <a:rPr lang="ru-RU" sz="3600" b="1" dirty="0">
                <a:latin typeface="Monotype Corsiva" pitchFamily="66" charset="0"/>
                <a:cs typeface="+mn-cs"/>
              </a:rPr>
            </a:br>
            <a:r>
              <a:rPr lang="ru-RU" sz="3600" b="1" dirty="0">
                <a:latin typeface="Monotype Corsiva" pitchFamily="66" charset="0"/>
                <a:cs typeface="+mn-cs"/>
              </a:rPr>
              <a:t>Может быть, добро и ласку.</a:t>
            </a:r>
            <a:br>
              <a:rPr lang="ru-RU" sz="3600" b="1" dirty="0">
                <a:latin typeface="Monotype Corsiva" pitchFamily="66" charset="0"/>
                <a:cs typeface="+mn-cs"/>
              </a:rPr>
            </a:br>
            <a:r>
              <a:rPr lang="ru-RU" sz="3600" b="1" dirty="0">
                <a:latin typeface="Monotype Corsiva" pitchFamily="66" charset="0"/>
                <a:cs typeface="+mn-cs"/>
              </a:rPr>
              <a:t>Может быть, вчерашний снег.</a:t>
            </a:r>
            <a:br>
              <a:rPr lang="ru-RU" sz="3600" b="1" dirty="0">
                <a:latin typeface="Monotype Corsiva" pitchFamily="66" charset="0"/>
                <a:cs typeface="+mn-cs"/>
              </a:rPr>
            </a:br>
            <a:r>
              <a:rPr lang="ru-RU" sz="3600" b="1" dirty="0">
                <a:latin typeface="Monotype Corsiva" pitchFamily="66" charset="0"/>
                <a:cs typeface="+mn-cs"/>
              </a:rPr>
              <a:t>В сказке радость побеждает,</a:t>
            </a:r>
            <a:br>
              <a:rPr lang="ru-RU" sz="3600" b="1" dirty="0">
                <a:latin typeface="Monotype Corsiva" pitchFamily="66" charset="0"/>
                <a:cs typeface="+mn-cs"/>
              </a:rPr>
            </a:br>
            <a:r>
              <a:rPr lang="ru-RU" sz="3600" b="1" dirty="0">
                <a:latin typeface="Monotype Corsiva" pitchFamily="66" charset="0"/>
                <a:cs typeface="+mn-cs"/>
              </a:rPr>
              <a:t>Сказка учит нас любить…</a:t>
            </a:r>
            <a:endParaRPr lang="ru-RU" sz="3600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7543800" cy="10001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latin typeface="+mj-lt"/>
                <a:ea typeface="+mj-ea"/>
                <a:cs typeface="+mj-cs"/>
              </a:rPr>
              <a:t>            </a:t>
            </a:r>
          </a:p>
        </p:txBody>
      </p:sp>
      <p:pic>
        <p:nvPicPr>
          <p:cNvPr id="21509" name="Picture 2" descr="F:\c akti\проект\100D3100\DSC_0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479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3" descr="F:\c akti\проект\100D3100\DSC_0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96025" y="2590800"/>
            <a:ext cx="28479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ятно 1 6"/>
          <p:cNvSpPr/>
          <p:nvPr/>
        </p:nvSpPr>
        <p:spPr>
          <a:xfrm>
            <a:off x="1423988" y="3789363"/>
            <a:ext cx="3500437" cy="2857500"/>
          </a:xfrm>
          <a:prstGeom prst="irregularSeal1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/>
              <a:t>Шинахов</a:t>
            </a:r>
            <a:r>
              <a:rPr lang="ru-RU" dirty="0"/>
              <a:t> </a:t>
            </a:r>
            <a:r>
              <a:rPr lang="ru-RU" dirty="0" err="1"/>
              <a:t>Самир</a:t>
            </a:r>
            <a:r>
              <a:rPr lang="ru-RU" dirty="0"/>
              <a:t> и мама  Марина  </a:t>
            </a:r>
            <a:r>
              <a:rPr lang="ru-RU" dirty="0" err="1"/>
              <a:t>Хажсуфовна</a:t>
            </a:r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>
            <a:off x="5643563" y="-17463"/>
            <a:ext cx="3500437" cy="2857501"/>
          </a:xfrm>
          <a:prstGeom prst="irregularSeal1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/>
              <a:t>Раянова</a:t>
            </a:r>
            <a:r>
              <a:rPr lang="ru-RU" dirty="0"/>
              <a:t> Алина и мама </a:t>
            </a:r>
            <a:r>
              <a:rPr lang="ru-RU" dirty="0" err="1"/>
              <a:t>Наина</a:t>
            </a:r>
            <a:endParaRPr lang="ru-RU" dirty="0"/>
          </a:p>
          <a:p>
            <a:pPr algn="ctr">
              <a:defRPr/>
            </a:pPr>
            <a:r>
              <a:rPr lang="ru-RU" dirty="0" err="1"/>
              <a:t>Владимровна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7543800" cy="10001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latin typeface="+mj-lt"/>
                <a:ea typeface="+mj-ea"/>
                <a:cs typeface="+mj-cs"/>
              </a:rPr>
              <a:t>            </a:t>
            </a:r>
          </a:p>
        </p:txBody>
      </p:sp>
      <p:pic>
        <p:nvPicPr>
          <p:cNvPr id="22533" name="Picture 2" descr="F:\c akti\проект\100D3100\DSC_0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3143250"/>
            <a:ext cx="48577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3" descr="F:\c akti\проект\100D3100\DSC_0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357188"/>
            <a:ext cx="45529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ятно 1 6"/>
          <p:cNvSpPr/>
          <p:nvPr/>
        </p:nvSpPr>
        <p:spPr>
          <a:xfrm>
            <a:off x="5643563" y="3357563"/>
            <a:ext cx="3500437" cy="2857500"/>
          </a:xfrm>
          <a:prstGeom prst="irregularSeal1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/>
              <a:t>Бугова</a:t>
            </a:r>
            <a:r>
              <a:rPr lang="ru-RU" dirty="0"/>
              <a:t> </a:t>
            </a:r>
            <a:r>
              <a:rPr lang="ru-RU" dirty="0" err="1"/>
              <a:t>Элина</a:t>
            </a:r>
            <a:r>
              <a:rPr lang="ru-RU" dirty="0"/>
              <a:t> </a:t>
            </a:r>
          </a:p>
          <a:p>
            <a:pPr algn="ctr">
              <a:defRPr/>
            </a:pPr>
            <a:r>
              <a:rPr lang="ru-RU" dirty="0"/>
              <a:t>и сестра Ларина.</a:t>
            </a:r>
          </a:p>
        </p:txBody>
      </p:sp>
      <p:sp>
        <p:nvSpPr>
          <p:cNvPr id="8" name="Пятно 1 7"/>
          <p:cNvSpPr/>
          <p:nvPr/>
        </p:nvSpPr>
        <p:spPr>
          <a:xfrm>
            <a:off x="900113" y="277813"/>
            <a:ext cx="3500437" cy="2857500"/>
          </a:xfrm>
          <a:prstGeom prst="irregularSeal1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/>
              <a:t>Тербулатова</a:t>
            </a:r>
            <a:r>
              <a:rPr lang="ru-RU" dirty="0"/>
              <a:t> София и сестра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5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0"/>
            <a:ext cx="7543800" cy="10001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latin typeface="+mj-lt"/>
                <a:ea typeface="+mj-ea"/>
                <a:cs typeface="+mj-cs"/>
              </a:rPr>
              <a:t>            </a:t>
            </a:r>
          </a:p>
        </p:txBody>
      </p:sp>
      <p:pic>
        <p:nvPicPr>
          <p:cNvPr id="23557" name="Picture 2" descr="F:\c akti\проект\100D3100\DSC_0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357188"/>
            <a:ext cx="42672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ятно 1 5"/>
          <p:cNvSpPr/>
          <p:nvPr/>
        </p:nvSpPr>
        <p:spPr>
          <a:xfrm>
            <a:off x="285750" y="-214313"/>
            <a:ext cx="3786188" cy="3071813"/>
          </a:xfrm>
          <a:prstGeom prst="irregularSeal1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Издательский дом «Любимая мама» Марьяна </a:t>
            </a:r>
            <a:r>
              <a:rPr lang="ru-RU" dirty="0" err="1"/>
              <a:t>Мухтаровна</a:t>
            </a:r>
            <a:endParaRPr lang="ru-RU" dirty="0"/>
          </a:p>
        </p:txBody>
      </p:sp>
      <p:pic>
        <p:nvPicPr>
          <p:cNvPr id="23559" name="Picture 3" descr="F:\c akti\проект\100D3100\DSC_0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10025"/>
            <a:ext cx="3910013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4" descr="F:\c akti\проект\100D3100\DSC_00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3643313"/>
            <a:ext cx="42672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0" y="0"/>
            <a:ext cx="1841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428625" y="0"/>
            <a:ext cx="7500938" cy="5072063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</a:p>
          <a:p>
            <a:pPr algn="ctr" eaLnBrk="0" hangingPunct="0">
              <a:defRPr/>
            </a:pPr>
            <a:endParaRPr lang="ru-RU" sz="12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 typeface="Calibri" pitchFamily="34" charset="0"/>
              <a:buAutoNum type="arabicPeriod"/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Дерягина Л.Б. Театральная деятельность в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ДОУ.,Детство-Пресс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2014 г.</a:t>
            </a:r>
          </a:p>
          <a:p>
            <a:pPr eaLnBrk="0" hangingPunct="0">
              <a:buFont typeface="Calibri" pitchFamily="34" charset="0"/>
              <a:buAutoNum type="arabicPeriod"/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Примерная образовательная программа дошкольного образования</a:t>
            </a:r>
            <a:r>
              <a:rPr lang="ru-RU" sz="2000" dirty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«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ОткрытиЯ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»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 редакцией Е.Г. Юдиной, Москва 2013г.</a:t>
            </a:r>
            <a:endParaRPr lang="ru-RU" sz="20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pPr eaLnBrk="0" hangingPunct="0">
              <a:buFont typeface="Calibri" pitchFamily="34" charset="0"/>
              <a:buAutoNum type="arabicPeriod"/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в детском саду: наука и педагогическая практика., под редакцией Полянской Л.И., Школьная пресса, 2010 г </a:t>
            </a:r>
          </a:p>
          <a:p>
            <a:pPr eaLnBrk="0" hangingPunct="0">
              <a:buFont typeface="Calibri" pitchFamily="34" charset="0"/>
              <a:buAutoNum type="arabicPeriod"/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Русские </a:t>
            </a:r>
            <a:r>
              <a:rPr 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народные сказки под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редакцией Волковой Т.С. , Лабиринт, 2015 г</a:t>
            </a:r>
          </a:p>
        </p:txBody>
      </p:sp>
      <p:pic>
        <p:nvPicPr>
          <p:cNvPr id="26630" name="Picture 2" descr="C:\Users\home\Desktop\ДСАД\КАРТИНКИ\МУЛЬТИКИ\репка\481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88" y="4357688"/>
            <a:ext cx="364331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F:\фото зон\831697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ердце 3"/>
          <p:cNvSpPr/>
          <p:nvPr/>
        </p:nvSpPr>
        <p:spPr>
          <a:xfrm>
            <a:off x="1500188" y="1143000"/>
            <a:ext cx="5715000" cy="4357688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C00000"/>
                </a:solidFill>
                <a:latin typeface="Monotype Corsiva" pitchFamily="66" charset="0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C00000"/>
                </a:solidFill>
                <a:latin typeface="Monotype Corsiva" pitchFamily="66" charset="0"/>
              </a:rPr>
              <a:t>за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C00000"/>
                </a:solidFill>
                <a:latin typeface="Monotype Corsiva" pitchFamily="66" charset="0"/>
              </a:rPr>
              <a:t>внимание!!!!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9" name="Picture 2" descr="F:\фото зон\Фокина Л. П. Шаблоны с Гномами, часть 2\Фокина Л. П Шаблон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ертикальный свиток 4"/>
          <p:cNvSpPr/>
          <p:nvPr/>
        </p:nvSpPr>
        <p:spPr>
          <a:xfrm>
            <a:off x="1000125" y="0"/>
            <a:ext cx="7000875" cy="650081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Monotype Corsiva" pitchFamily="66" charset="0"/>
            </a:endParaRPr>
          </a:p>
        </p:txBody>
      </p:sp>
      <p:sp>
        <p:nvSpPr>
          <p:cNvPr id="4101" name="Прямоугольник 5"/>
          <p:cNvSpPr>
            <a:spLocks noChangeArrowheads="1"/>
          </p:cNvSpPr>
          <p:nvPr/>
        </p:nvSpPr>
        <p:spPr bwMode="auto">
          <a:xfrm>
            <a:off x="1785938" y="1000125"/>
            <a:ext cx="528637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Дети перестали читать. Телевизор, видео, компьютер поглощают ребенка, завоевывая заповедные уголки его сознания и души. В. Сухомлинский говорил: «</a:t>
            </a:r>
            <a:r>
              <a:rPr lang="ru-RU" sz="1600" b="1" i="1">
                <a:latin typeface="Times New Roman" pitchFamily="18" charset="0"/>
                <a:cs typeface="Times New Roman" pitchFamily="18" charset="0"/>
              </a:rPr>
              <a:t>Чтение в годы детства — это прежде воспитание сердца, прикосновение человеческого благородства к сокровенным уголкам детской души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».  </a:t>
            </a:r>
          </a:p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Развитие речи становится все более актуальной проблемой в нашем обществе. </a:t>
            </a:r>
          </a:p>
          <a:p>
            <a:r>
              <a:rPr lang="ru-RU" sz="1600" b="1">
                <a:latin typeface="Times New Roman" pitchFamily="18" charset="0"/>
                <a:cs typeface="Times New Roman" pitchFamily="18" charset="0"/>
              </a:rPr>
              <a:t>На современном этапе поиск новых форм и методов обучения и воспитания детей – один из актуальных вопросов педагогики. С повышением внимания к развитию личности ребенка связывается возможность обновления и качественного улучшения его речевого развития. Поэтому показатели речи и свойства личности, их взаимовлияние должны быть в центре внимания взрослых, заботящихся о своевременном и гармоничном развитии ребенка. </a:t>
            </a:r>
            <a:r>
              <a:rPr lang="ru-RU" sz="1600" b="1">
                <a:latin typeface="Calibri" charset="0"/>
              </a:rPr>
              <a:t/>
            </a:r>
            <a:br>
              <a:rPr lang="ru-RU" sz="1600" b="1">
                <a:latin typeface="Calibri" charset="0"/>
              </a:rPr>
            </a:br>
            <a:r>
              <a:rPr lang="ru-RU" sz="1600" b="1">
                <a:latin typeface="Times New Roman" pitchFamily="18" charset="0"/>
                <a:cs typeface="Times New Roman" pitchFamily="18" charset="0"/>
              </a:rPr>
              <a:t>А сказка как сокровищница народа находит применение в различных областях работы с детьми дошкольного возраста.  </a:t>
            </a:r>
          </a:p>
        </p:txBody>
      </p:sp>
      <p:sp>
        <p:nvSpPr>
          <p:cNvPr id="4102" name="Прямоугольник 6"/>
          <p:cNvSpPr>
            <a:spLocks noChangeArrowheads="1"/>
          </p:cNvSpPr>
          <p:nvPr/>
        </p:nvSpPr>
        <p:spPr bwMode="auto">
          <a:xfrm>
            <a:off x="1857375" y="285750"/>
            <a:ext cx="5214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</a:rPr>
              <a:t>Актуальность  проекта: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3" name="Picture 2" descr="F:\фото зон\Фокина Л. П. Шаблоны с Гномами, часть 2\Фокина Л. П Шаблон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ертикальный свиток 4"/>
          <p:cNvSpPr/>
          <p:nvPr/>
        </p:nvSpPr>
        <p:spPr>
          <a:xfrm>
            <a:off x="928688" y="142875"/>
            <a:ext cx="7000875" cy="6500813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Monotype Corsiva" pitchFamily="66" charset="0"/>
            </a:endParaRPr>
          </a:p>
        </p:txBody>
      </p:sp>
      <p:sp>
        <p:nvSpPr>
          <p:cNvPr id="5125" name="Прямоугольник 5"/>
          <p:cNvSpPr>
            <a:spLocks noChangeArrowheads="1"/>
          </p:cNvSpPr>
          <p:nvPr/>
        </p:nvSpPr>
        <p:spPr bwMode="auto">
          <a:xfrm>
            <a:off x="1785938" y="1000125"/>
            <a:ext cx="52863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Детские сказки расширяют словарный запас малыша, помогают правильно строить диалог, развивать связную логическую речь, развитие связной речи является центральной задачей речевого воспитания детей. Театрализованная деятельность вносит разнообразие в жизнь ребенка в детском саду, дарит ему радость и является одним из самых эффективных способов воздействия на ребенка, в котором наиболее ярко проявляется принцип обучения: учить играя.</a:t>
            </a:r>
          </a:p>
        </p:txBody>
      </p:sp>
      <p:sp>
        <p:nvSpPr>
          <p:cNvPr id="5126" name="Прямоугольник 6"/>
          <p:cNvSpPr>
            <a:spLocks noChangeArrowheads="1"/>
          </p:cNvSpPr>
          <p:nvPr/>
        </p:nvSpPr>
        <p:spPr bwMode="auto">
          <a:xfrm>
            <a:off x="1643063" y="285750"/>
            <a:ext cx="5429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</a:rPr>
              <a:t>Актуальность  проекта:</a:t>
            </a:r>
          </a:p>
        </p:txBody>
      </p:sp>
      <p:pic>
        <p:nvPicPr>
          <p:cNvPr id="5127" name="Рисунок 6" descr="DSC_115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63" y="4214813"/>
            <a:ext cx="41116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7" name="Picture 2" descr="F:\фото зон\Фокина Л. П. Шаблоны с Гномами, часть 2\Фокина Л. П Шаблон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684213" y="398463"/>
            <a:ext cx="6530975" cy="5602287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связную монологическую речь старших дошкольников через интеграцию речевых задач, охватывающих разные стороны речевого развития, связную речь, словарь, грамматику, звуковую культуру речи, с использованием конструктора сказок "Карты Проппа".</a:t>
            </a:r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1000125" y="214313"/>
            <a:ext cx="4786313" cy="79216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400" b="1" u="sng" dirty="0">
                <a:solidFill>
                  <a:srgbClr val="0000FF"/>
                </a:soli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1400" b="1" u="sng" dirty="0">
                <a:solidFill>
                  <a:srgbClr val="0000FF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000" b="1" u="sng" dirty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Цель проекта:</a:t>
            </a: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  </a:t>
            </a:r>
            <a:r>
              <a:rPr lang="ru-RU" sz="1400" b="1" dirty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1400" b="1" dirty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</a:br>
            <a:endParaRPr lang="ru-RU" sz="1400" b="1" dirty="0">
              <a:solidFill>
                <a:srgbClr val="FF0000"/>
              </a:solidFill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1" name="Picture 2" descr="F:\фото зон\Фокина Л. П. Шаблоны с Гномами, часть 2\Фокина Л. П Шаблон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ертикальный свиток 3"/>
          <p:cNvSpPr/>
          <p:nvPr/>
        </p:nvSpPr>
        <p:spPr>
          <a:xfrm>
            <a:off x="857250" y="214313"/>
            <a:ext cx="7572375" cy="6024562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Знакомить с жанровыми особенностями сказок, малых фольклорных форм, с принципами композиции.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Способствовать возникновению интереса к языковым средствам выразительности.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Использовать средства лексической выразительности при создании связных высказываний.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Учить придумывать сказки с использованием конструктора сказок "Карты Проппа"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Формировать навыки самостоятельного творческого рассказывания.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развивать логическое мышление, зрительную память, смекалку;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развивать конструктивные навыки и воображение;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развивать внимание, связную речь.</a:t>
            </a:r>
          </a:p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Воспитывающие: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воспитывать у детей любознательность, взаимопомощь и навыки самооценки;</a:t>
            </a:r>
          </a:p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воспитывать инициативность, самостоятельность.</a:t>
            </a:r>
          </a:p>
          <a:p>
            <a:pPr>
              <a:defRPr/>
            </a:pPr>
            <a:r>
              <a:rPr lang="ru-RU" dirty="0"/>
              <a:t> </a:t>
            </a:r>
          </a:p>
          <a:p>
            <a:pPr marL="285750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Текст 4"/>
          <p:cNvSpPr txBox="1">
            <a:spLocks/>
          </p:cNvSpPr>
          <p:nvPr/>
        </p:nvSpPr>
        <p:spPr bwMode="auto">
          <a:xfrm>
            <a:off x="928688" y="214313"/>
            <a:ext cx="60277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3600" b="1" u="sng">
                <a:solidFill>
                  <a:srgbClr val="FF0000"/>
                </a:solidFill>
                <a:latin typeface="Monotype Corsiva" pitchFamily="66" charset="0"/>
              </a:rPr>
              <a:t>Задачи </a:t>
            </a:r>
            <a:r>
              <a:rPr lang="ru-RU" sz="4000" b="1" u="sng">
                <a:solidFill>
                  <a:srgbClr val="FF0000"/>
                </a:solidFill>
                <a:latin typeface="Monotype Corsiva" pitchFamily="66" charset="0"/>
              </a:rPr>
              <a:t>проекта</a:t>
            </a:r>
            <a:r>
              <a:rPr lang="ru-RU" sz="3600" b="1" u="sng">
                <a:solidFill>
                  <a:srgbClr val="FF0000"/>
                </a:solidFill>
                <a:latin typeface="Monotype Corsiva" pitchFamily="66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Picture 2" descr="F:\фото зон\Фокина Л. П. Шаблоны с Гномами, часть 2\Фокина Л. П Шаблон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96" name="Группа 9"/>
          <p:cNvGrpSpPr>
            <a:grpSpLocks/>
          </p:cNvGrpSpPr>
          <p:nvPr/>
        </p:nvGrpSpPr>
        <p:grpSpPr bwMode="auto">
          <a:xfrm>
            <a:off x="285750" y="214313"/>
            <a:ext cx="5143500" cy="857250"/>
            <a:chOff x="0" y="921"/>
            <a:chExt cx="7467600" cy="1981650"/>
          </a:xfrm>
        </p:grpSpPr>
        <p:sp>
          <p:nvSpPr>
            <p:cNvPr id="11" name="Выноска со стрелкой вверх 10"/>
            <p:cNvSpPr/>
            <p:nvPr/>
          </p:nvSpPr>
          <p:spPr>
            <a:xfrm rot="10800000">
              <a:off x="0" y="921"/>
              <a:ext cx="7467600" cy="1981650"/>
            </a:xfrm>
            <a:prstGeom prst="upArrowCallou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2" name="Выноска со стрелкой вверх 4"/>
            <p:cNvSpPr/>
            <p:nvPr/>
          </p:nvSpPr>
          <p:spPr>
            <a:xfrm>
              <a:off x="0" y="921"/>
              <a:ext cx="7467600" cy="6972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0688" tIns="170688" rIns="170688" bIns="170688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Участники проекта</a:t>
              </a:r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214313" y="1000125"/>
            <a:ext cx="7072312" cy="26431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старшей группы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участвуют в разных видах деятельности (познавательной, игровой, практической). </a:t>
            </a:r>
          </a:p>
          <a:p>
            <a:pPr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осуществляет педагогическое просвещение родителей по проблеме; организует деятельность детей и родителей.</a:t>
            </a:r>
          </a:p>
          <a:p>
            <a:pPr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участвуют в совместной деятельности; делятся опытом с другими.</a:t>
            </a:r>
          </a:p>
          <a:p>
            <a:pPr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Музыкальный работник: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организует музыкальное сопровождение театрализованных представлений, постановок</a:t>
            </a:r>
            <a:r>
              <a:rPr lang="ru-RU" sz="2000" dirty="0">
                <a:solidFill>
                  <a:srgbClr val="0000FF"/>
                </a:solidFill>
              </a:rPr>
              <a:t>.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dirty="0">
              <a:solidFill>
                <a:srgbClr val="0000FF"/>
              </a:solidFill>
            </a:endParaRP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endParaRPr lang="ru-RU" dirty="0">
              <a:solidFill>
                <a:srgbClr val="0000FF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</a:p>
        </p:txBody>
      </p:sp>
      <p:grpSp>
        <p:nvGrpSpPr>
          <p:cNvPr id="8198" name="Группа 17"/>
          <p:cNvGrpSpPr>
            <a:grpSpLocks/>
          </p:cNvGrpSpPr>
          <p:nvPr/>
        </p:nvGrpSpPr>
        <p:grpSpPr bwMode="auto">
          <a:xfrm>
            <a:off x="428625" y="3714750"/>
            <a:ext cx="5000625" cy="714375"/>
            <a:chOff x="0" y="921"/>
            <a:chExt cx="7467600" cy="1981650"/>
          </a:xfrm>
        </p:grpSpPr>
        <p:sp>
          <p:nvSpPr>
            <p:cNvPr id="19" name="Выноска со стрелкой вверх 18"/>
            <p:cNvSpPr/>
            <p:nvPr/>
          </p:nvSpPr>
          <p:spPr>
            <a:xfrm rot="10800000">
              <a:off x="0" y="921"/>
              <a:ext cx="7467600" cy="1981650"/>
            </a:xfrm>
            <a:prstGeom prst="upArrowCallou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20" name="Выноска со стрелкой вверх 4"/>
            <p:cNvSpPr/>
            <p:nvPr/>
          </p:nvSpPr>
          <p:spPr>
            <a:xfrm>
              <a:off x="0" y="921"/>
              <a:ext cx="7467600" cy="69577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170688" tIns="170688" rIns="170688" bIns="170688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Тип проекта:</a:t>
              </a: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1214438" y="4357688"/>
            <a:ext cx="5000625" cy="5000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Творческий, игровой.</a:t>
            </a:r>
          </a:p>
        </p:txBody>
      </p:sp>
      <p:grpSp>
        <p:nvGrpSpPr>
          <p:cNvPr id="8200" name="Группа 25"/>
          <p:cNvGrpSpPr>
            <a:grpSpLocks/>
          </p:cNvGrpSpPr>
          <p:nvPr/>
        </p:nvGrpSpPr>
        <p:grpSpPr bwMode="auto">
          <a:xfrm>
            <a:off x="1785938" y="4929188"/>
            <a:ext cx="5143500" cy="785812"/>
            <a:chOff x="0" y="921"/>
            <a:chExt cx="7467600" cy="1981650"/>
          </a:xfrm>
        </p:grpSpPr>
        <p:sp>
          <p:nvSpPr>
            <p:cNvPr id="27" name="Выноска со стрелкой вверх 26"/>
            <p:cNvSpPr/>
            <p:nvPr/>
          </p:nvSpPr>
          <p:spPr>
            <a:xfrm rot="10800000">
              <a:off x="0" y="921"/>
              <a:ext cx="7467600" cy="1981650"/>
            </a:xfrm>
            <a:prstGeom prst="upArrowCallou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28" name="Выноска со стрелкой вверх 4"/>
            <p:cNvSpPr/>
            <p:nvPr/>
          </p:nvSpPr>
          <p:spPr>
            <a:xfrm>
              <a:off x="0" y="921"/>
              <a:ext cx="7467600" cy="6965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0688" tIns="170688" rIns="170688" bIns="170688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201" name="Прямоугольник 28"/>
          <p:cNvSpPr>
            <a:spLocks noChangeArrowheads="1"/>
          </p:cNvSpPr>
          <p:nvPr/>
        </p:nvSpPr>
        <p:spPr bwMode="auto">
          <a:xfrm>
            <a:off x="2714625" y="4857750"/>
            <a:ext cx="4292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Продолжительность проекта</a:t>
            </a:r>
            <a:r>
              <a:rPr lang="ru-RU" b="1" u="sng">
                <a:solidFill>
                  <a:srgbClr val="0000FF"/>
                </a:solidFill>
                <a:latin typeface="Calibri" charset="0"/>
              </a:rPr>
              <a:t>:</a:t>
            </a:r>
            <a:endParaRPr lang="ru-RU">
              <a:latin typeface="Calibri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786063" y="5715000"/>
            <a:ext cx="3643312" cy="8572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долгосрочный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(2016-2017 учебный год)</a:t>
            </a:r>
            <a:r>
              <a:rPr lang="ru-RU" sz="2400" dirty="0"/>
              <a:t> 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571500" y="214313"/>
            <a:ext cx="8229600" cy="714375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u="sng" dirty="0">
                <a:solidFill>
                  <a:srgbClr val="7030A0"/>
                </a:solidFill>
                <a:latin typeface="Monotype Corsiva" pitchFamily="66" charset="0"/>
                <a:ea typeface="+mj-ea"/>
                <a:cs typeface="Times New Roman" pitchFamily="18" charset="0"/>
              </a:rPr>
              <a:t>Проект осуществлялся  через:</a:t>
            </a:r>
          </a:p>
        </p:txBody>
      </p:sp>
      <p:pic>
        <p:nvPicPr>
          <p:cNvPr id="9221" name="Схема 1"/>
          <p:cNvPicPr>
            <a:picLocks noChangeArrowheads="1"/>
          </p:cNvPicPr>
          <p:nvPr/>
        </p:nvPicPr>
        <p:blipFill>
          <a:blip r:embed="rId3" cstate="print"/>
          <a:srcRect r="-31"/>
          <a:stretch>
            <a:fillRect/>
          </a:stretch>
        </p:blipFill>
        <p:spPr bwMode="auto">
          <a:xfrm>
            <a:off x="857250" y="1000125"/>
            <a:ext cx="7643813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3" name="Picture 2" descr="F:\фото зон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71500" y="0"/>
            <a:ext cx="8286750" cy="1000125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7030A0"/>
                </a:solidFill>
                <a:latin typeface="Monotype Corsiva" pitchFamily="66" charset="0"/>
                <a:ea typeface="+mj-ea"/>
                <a:cs typeface="+mj-cs"/>
              </a:rPr>
              <a:t>          </a:t>
            </a:r>
            <a:r>
              <a:rPr lang="ru-RU" sz="3200" b="1" u="sng" dirty="0">
                <a:solidFill>
                  <a:srgbClr val="7030A0"/>
                </a:solidFill>
                <a:latin typeface="Monotype Corsiva" pitchFamily="66" charset="0"/>
                <a:ea typeface="+mj-ea"/>
                <a:cs typeface="+mj-cs"/>
              </a:rPr>
              <a:t>Этапы  работы  над  проектом </a:t>
            </a:r>
          </a:p>
        </p:txBody>
      </p:sp>
      <p:sp>
        <p:nvSpPr>
          <p:cNvPr id="10245" name="Прямоугольник 15"/>
          <p:cNvSpPr>
            <a:spLocks noChangeArrowheads="1"/>
          </p:cNvSpPr>
          <p:nvPr/>
        </p:nvSpPr>
        <p:spPr bwMode="auto">
          <a:xfrm>
            <a:off x="1150938" y="785813"/>
            <a:ext cx="7707312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 </a:t>
            </a:r>
            <a:endParaRPr lang="ru-RU" sz="2000"/>
          </a:p>
          <a:p>
            <a:r>
              <a:rPr lang="en-US" sz="2000" b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 Вводный этап  (2016г май – сентябрь) </a:t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1. Изучить методическую литературу;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2. Разработать учебно - тематический план на год обучения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Подобрать  диагностический инструментарий.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4. Оформить игры и пособия.</a:t>
            </a: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Основной этап (2016 – 2017г октябрь – май)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Учить детей умению понимать скрытые мотивы поведения героев произведения.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Развивать у детей сочувствие, отзывчивость, умение проявлять заботу о младших, защищать тех, кто слабее.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Формировать умение детей оценивать свои поступки и поступки сверстников.</a:t>
            </a:r>
          </a:p>
          <a:p>
            <a:r>
              <a:rPr lang="ru-RU" sz="2000"/>
              <a:t> </a:t>
            </a:r>
          </a:p>
        </p:txBody>
      </p:sp>
      <p:pic>
        <p:nvPicPr>
          <p:cNvPr id="10246" name="Picture 2" descr="C:\Users\home\Desktop\ДСАД\КАРТИНКИ\МУЛЬТИКИ\7 ГНОМИКОВ\Bashful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86313"/>
            <a:ext cx="1428750" cy="183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3" descr="C:\Users\home\Desktop\ДСАД\КАРТИНКИ\МУЛЬТИКИ\7 ГНОМИКОВ\mult_0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7FDCC"/>
              </a:clrFrom>
              <a:clrTo>
                <a:srgbClr val="E7FDC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6125" y="4548188"/>
            <a:ext cx="2047875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-коллаж">
  <a:themeElements>
    <a:clrScheme name="Другая 1">
      <a:dk1>
        <a:sysClr val="windowText" lastClr="000000"/>
      </a:dk1>
      <a:lt1>
        <a:srgbClr val="00B0F0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шаблон-коллаж</Template>
  <TotalTime>445</TotalTime>
  <Words>720</Words>
  <Application>Microsoft Office PowerPoint</Application>
  <PresentationFormat>Экран (4:3)</PresentationFormat>
  <Paragraphs>128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шаблон-коллаж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дорогам  сказок</dc:title>
  <dc:creator>1</dc:creator>
  <cp:lastModifiedBy>IRONMANN (AKA SHAMAN)</cp:lastModifiedBy>
  <cp:revision>48</cp:revision>
  <dcterms:created xsi:type="dcterms:W3CDTF">2012-02-24T09:40:32Z</dcterms:created>
  <dcterms:modified xsi:type="dcterms:W3CDTF">2018-02-06T07:27:50Z</dcterms:modified>
</cp:coreProperties>
</file>