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4" r:id="rId1"/>
  </p:sldMasterIdLst>
  <p:notesMasterIdLst>
    <p:notesMasterId r:id="rId22"/>
  </p:notesMasterIdLst>
  <p:sldIdLst>
    <p:sldId id="257" r:id="rId2"/>
    <p:sldId id="283" r:id="rId3"/>
    <p:sldId id="258" r:id="rId4"/>
    <p:sldId id="265" r:id="rId5"/>
    <p:sldId id="278" r:id="rId6"/>
    <p:sldId id="271" r:id="rId7"/>
    <p:sldId id="280" r:id="rId8"/>
    <p:sldId id="279" r:id="rId9"/>
    <p:sldId id="282" r:id="rId10"/>
    <p:sldId id="281" r:id="rId11"/>
    <p:sldId id="287" r:id="rId12"/>
    <p:sldId id="269" r:id="rId13"/>
    <p:sldId id="285" r:id="rId14"/>
    <p:sldId id="286" r:id="rId15"/>
    <p:sldId id="263" r:id="rId16"/>
    <p:sldId id="262" r:id="rId17"/>
    <p:sldId id="261" r:id="rId18"/>
    <p:sldId id="267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920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0D9E6-E291-468C-BABD-09B6D3645124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00DD-13D3-4885-8DDC-A6AFB19273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813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400DD-13D3-4885-8DDC-A6AFB19273C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8926898-1A6E-4648-A89B-8229BEF807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B08D7-28BA-48A6-B62F-3FC5A2362F36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C7082-B21B-445D-A32C-CFBDBC1CF3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3.jpeg"/><Relationship Id="rId3" Type="http://schemas.openxmlformats.org/officeDocument/2006/relationships/image" Target="../media/image2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image" Target="../media/image4.png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image" Target="../media/image13.png"/><Relationship Id="rId9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image" Target="../media/image4.png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16.jpeg"/><Relationship Id="rId4" Type="http://schemas.openxmlformats.org/officeDocument/2006/relationships/image" Target="../media/image13.png"/><Relationship Id="rId9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3" Type="http://schemas.openxmlformats.org/officeDocument/2006/relationships/image" Target="../media/image4.png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5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1.bin"/><Relationship Id="rId5" Type="http://schemas.openxmlformats.org/officeDocument/2006/relationships/oleObject" Target="../embeddings/oleObject50.bin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png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pn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65" y="0"/>
            <a:ext cx="9144000" cy="6858000"/>
          </a:xfrm>
          <a:prstGeom prst="rect">
            <a:avLst/>
          </a:prstGeom>
          <a:noFill/>
        </p:spPr>
      </p:pic>
      <p:sp>
        <p:nvSpPr>
          <p:cNvPr id="4109" name="Rectangle 13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06760" cy="3286148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Century Schoolbook" pitchFamily="18" charset="0"/>
              </a:rPr>
              <a:t>  </a:t>
            </a:r>
            <a:r>
              <a:rPr lang="ru-RU" sz="18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</a:t>
            </a:r>
            <a:br>
              <a:rPr lang="ru-RU" sz="18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1800" b="1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«ЦРР- детский </a:t>
            </a:r>
            <a:r>
              <a:rPr lang="ru-RU" sz="18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№1»</a:t>
            </a: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«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ПРОЕКТНО –ИССЛЕДОВАТЕЛЬСКОЙ ДЕЯТЕЛЬНОСТИ В УСЛОВИЯХ РЕАЛИЗАЦИИ ФГОС ДО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»</a:t>
            </a:r>
            <a:r>
              <a:rPr lang="ru-RU" sz="2800" b="1" dirty="0" smtClean="0">
                <a:latin typeface="Century Schoolbook" pitchFamily="18" charset="0"/>
              </a:rPr>
              <a:t/>
            </a:r>
            <a:br>
              <a:rPr lang="ru-RU" sz="2800" b="1" dirty="0" smtClean="0">
                <a:latin typeface="Century Schoolbook" pitchFamily="18" charset="0"/>
              </a:rPr>
            </a:br>
            <a:endParaRPr lang="ru-RU" sz="2800" b="1" dirty="0">
              <a:latin typeface="Century Schoolbook" pitchFamily="18" charset="0"/>
            </a:endParaRPr>
          </a:p>
        </p:txBody>
      </p:sp>
      <p:graphicFrame>
        <p:nvGraphicFramePr>
          <p:cNvPr id="4110" name="Object 14"/>
          <p:cNvGraphicFramePr>
            <a:graphicFrameLocks noGrp="1" noChangeAspect="1"/>
          </p:cNvGraphicFramePr>
          <p:nvPr>
            <p:ph idx="1"/>
          </p:nvPr>
        </p:nvGraphicFramePr>
        <p:xfrm>
          <a:off x="7839075" y="2997200"/>
          <a:ext cx="1303338" cy="1304925"/>
        </p:xfrm>
        <a:graphic>
          <a:graphicData uri="http://schemas.openxmlformats.org/presentationml/2006/ole">
            <p:oleObj spid="_x0000_s1073" name="Document" r:id="rId4" imgW="1298520" imgH="1300680" progId="">
              <p:embed/>
            </p:oleObj>
          </a:graphicData>
        </a:graphic>
      </p:graphicFrame>
      <p:graphicFrame>
        <p:nvGraphicFramePr>
          <p:cNvPr id="4112" name="Object 16"/>
          <p:cNvGraphicFramePr>
            <a:graphicFrameLocks noChangeAspect="1"/>
          </p:cNvGraphicFramePr>
          <p:nvPr/>
        </p:nvGraphicFramePr>
        <p:xfrm>
          <a:off x="7164388" y="3068638"/>
          <a:ext cx="800100" cy="800100"/>
        </p:xfrm>
        <a:graphic>
          <a:graphicData uri="http://schemas.openxmlformats.org/presentationml/2006/ole">
            <p:oleObj spid="_x0000_s1074" name="Document" r:id="rId5" imgW="1298520" imgH="1300680" progId="">
              <p:embed/>
            </p:oleObj>
          </a:graphicData>
        </a:graphic>
      </p:graphicFrame>
      <p:graphicFrame>
        <p:nvGraphicFramePr>
          <p:cNvPr id="4113" name="Object 17"/>
          <p:cNvGraphicFramePr>
            <a:graphicFrameLocks noChangeAspect="1"/>
          </p:cNvGraphicFramePr>
          <p:nvPr/>
        </p:nvGraphicFramePr>
        <p:xfrm>
          <a:off x="6300788" y="3068638"/>
          <a:ext cx="655637" cy="655637"/>
        </p:xfrm>
        <a:graphic>
          <a:graphicData uri="http://schemas.openxmlformats.org/presentationml/2006/ole">
            <p:oleObj spid="_x0000_s1075" name="Document" r:id="rId6" imgW="1298520" imgH="1300680" progId="">
              <p:embed/>
            </p:oleObj>
          </a:graphicData>
        </a:graphic>
      </p:graphicFrame>
      <p:graphicFrame>
        <p:nvGraphicFramePr>
          <p:cNvPr id="4114" name="Object 18"/>
          <p:cNvGraphicFramePr>
            <a:graphicFrameLocks noChangeAspect="1"/>
          </p:cNvGraphicFramePr>
          <p:nvPr/>
        </p:nvGraphicFramePr>
        <p:xfrm>
          <a:off x="5651500" y="3141663"/>
          <a:ext cx="439738" cy="439737"/>
        </p:xfrm>
        <a:graphic>
          <a:graphicData uri="http://schemas.openxmlformats.org/presentationml/2006/ole">
            <p:oleObj spid="_x0000_s1076" name="Document" r:id="rId7" imgW="1298520" imgH="1300680" progId="">
              <p:embed/>
            </p:oleObj>
          </a:graphicData>
        </a:graphic>
      </p:graphicFrame>
      <p:graphicFrame>
        <p:nvGraphicFramePr>
          <p:cNvPr id="4117" name="Object 21"/>
          <p:cNvGraphicFramePr>
            <a:graphicFrameLocks noChangeAspect="1"/>
          </p:cNvGraphicFramePr>
          <p:nvPr/>
        </p:nvGraphicFramePr>
        <p:xfrm>
          <a:off x="5148263" y="3213100"/>
          <a:ext cx="296862" cy="296863"/>
        </p:xfrm>
        <a:graphic>
          <a:graphicData uri="http://schemas.openxmlformats.org/presentationml/2006/ole">
            <p:oleObj spid="_x0000_s1077" name="Document" r:id="rId8" imgW="1298520" imgH="1300680" progId="">
              <p:embed/>
            </p:oleObj>
          </a:graphicData>
        </a:graphic>
      </p:graphicFrame>
      <p:graphicFrame>
        <p:nvGraphicFramePr>
          <p:cNvPr id="4118" name="Object 22"/>
          <p:cNvGraphicFramePr>
            <a:graphicFrameLocks noChangeAspect="1"/>
          </p:cNvGraphicFramePr>
          <p:nvPr/>
        </p:nvGraphicFramePr>
        <p:xfrm>
          <a:off x="4643438" y="3357563"/>
          <a:ext cx="225425" cy="225425"/>
        </p:xfrm>
        <a:graphic>
          <a:graphicData uri="http://schemas.openxmlformats.org/presentationml/2006/ole">
            <p:oleObj spid="_x0000_s1078" name="Document" r:id="rId9" imgW="1298520" imgH="1300680" progId="">
              <p:embed/>
            </p:oleObj>
          </a:graphicData>
        </a:graphic>
      </p:graphicFrame>
      <p:graphicFrame>
        <p:nvGraphicFramePr>
          <p:cNvPr id="4119" name="Object 23"/>
          <p:cNvGraphicFramePr>
            <a:graphicFrameLocks noChangeAspect="1"/>
          </p:cNvGraphicFramePr>
          <p:nvPr/>
        </p:nvGraphicFramePr>
        <p:xfrm>
          <a:off x="4211638" y="3429000"/>
          <a:ext cx="225425" cy="225425"/>
        </p:xfrm>
        <a:graphic>
          <a:graphicData uri="http://schemas.openxmlformats.org/presentationml/2006/ole">
            <p:oleObj spid="_x0000_s1079" name="Document" r:id="rId10" imgW="1298520" imgH="1300680" progId="">
              <p:embed/>
            </p:oleObj>
          </a:graphicData>
        </a:graphic>
      </p:graphicFrame>
      <p:graphicFrame>
        <p:nvGraphicFramePr>
          <p:cNvPr id="4120" name="Object 24"/>
          <p:cNvGraphicFramePr>
            <a:graphicFrameLocks noChangeAspect="1"/>
          </p:cNvGraphicFramePr>
          <p:nvPr/>
        </p:nvGraphicFramePr>
        <p:xfrm>
          <a:off x="3708400" y="3573463"/>
          <a:ext cx="225425" cy="225425"/>
        </p:xfrm>
        <a:graphic>
          <a:graphicData uri="http://schemas.openxmlformats.org/presentationml/2006/ole">
            <p:oleObj spid="_x0000_s1080" name="Document" r:id="rId11" imgW="1298520" imgH="1300680" progId="">
              <p:embed/>
            </p:oleObj>
          </a:graphicData>
        </a:graphic>
      </p:graphicFrame>
      <p:graphicFrame>
        <p:nvGraphicFramePr>
          <p:cNvPr id="4121" name="Object 25"/>
          <p:cNvGraphicFramePr>
            <a:graphicFrameLocks noChangeAspect="1"/>
          </p:cNvGraphicFramePr>
          <p:nvPr/>
        </p:nvGraphicFramePr>
        <p:xfrm>
          <a:off x="3276600" y="3716338"/>
          <a:ext cx="225425" cy="225425"/>
        </p:xfrm>
        <a:graphic>
          <a:graphicData uri="http://schemas.openxmlformats.org/presentationml/2006/ole">
            <p:oleObj spid="_x0000_s1081" name="Document" r:id="rId12" imgW="1298520" imgH="1300680" progId="">
              <p:embed/>
            </p:oleObj>
          </a:graphicData>
        </a:graphic>
      </p:graphicFrame>
      <p:pic>
        <p:nvPicPr>
          <p:cNvPr id="13" name="Picture 2" descr="http://sch687uv.mskobr.ru/images/kruzhki_i_sekcii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71736" y="3643314"/>
            <a:ext cx="457203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bigslide.ru/images/2/1515/960/img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4203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исследовательской деятельности специфичны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для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каждого возраста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7544" y="1412776"/>
            <a:ext cx="3528392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Младший дошкольный возраст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7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вхождение детей в проблемную игровую ситуацию (ведущая роль        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педагога);</a:t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активизация желания искать пути разрешения проблемной ситуации 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(вместе с педагогом);</a:t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формирование начальных предпосылок поисковой деятельности </a:t>
            </a:r>
            <a:endParaRPr lang="ru-RU" sz="17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(практические опыты).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283968" y="1340768"/>
            <a:ext cx="4464497" cy="51125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Старший дошкольный возраст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предпосылок поисковой деятельности, интеллектуальной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инициативы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развитие умения определять возможные методы решения проблемы с 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помощью взрослого, а затем и самостоятельно;</a:t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формирование умения применять данные методы, способствующие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решению поставленной задачи, с использованием различных вариантов;</a:t>
            </a:r>
            <a:b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желания пользоваться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специальной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терминологией, ведение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конструктивной беседы в процессе </a:t>
            </a: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совместной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исследовательской </a:t>
            </a:r>
          </a:p>
          <a:p>
            <a:pPr>
              <a:buNone/>
            </a:pPr>
            <a:r>
              <a:rPr lang="ru-RU" sz="17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15888"/>
            <a:ext cx="7056437" cy="1009650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entury Schoolbook" pitchFamily="18" charset="0"/>
              </a:rPr>
              <a:t>  </a:t>
            </a:r>
            <a:r>
              <a:rPr lang="ru-RU" sz="27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последовательность детского исследования</a:t>
            </a:r>
            <a:endParaRPr lang="ru-RU" sz="2700" b="1" dirty="0">
              <a:solidFill>
                <a:srgbClr val="0086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95736" y="1916832"/>
            <a:ext cx="6697439" cy="381721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                 </a:t>
            </a:r>
          </a:p>
          <a:p>
            <a:pPr lvl="0">
              <a:buNone/>
            </a:pPr>
            <a:r>
              <a:rPr lang="ru-RU" sz="9600" dirty="0" smtClean="0"/>
              <a:t>  </a:t>
            </a: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1. Проблемная ситуация.</a:t>
            </a:r>
          </a:p>
          <a:p>
            <a:pPr lvl="0"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2. Целеполагание.</a:t>
            </a:r>
          </a:p>
          <a:p>
            <a:pPr lvl="0"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3. Выдвижение гипотез.</a:t>
            </a:r>
          </a:p>
          <a:p>
            <a:pPr lvl="0"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4. Проверка предположения.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5. Если предположение подтвердилось:       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    формулировка вывода.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6. Если предположение не подтвердилось:                                             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    возникновение  новой гипотезы</a:t>
            </a:r>
          </a:p>
          <a:p>
            <a:pPr>
              <a:buNone/>
            </a:pPr>
            <a:r>
              <a:rPr lang="ru-RU" sz="80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8000" b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29722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9723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9724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9725" name="Document" r:id="rId7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9d5/0003edec-33daf586/img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19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95/294635/2/img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88640"/>
            <a:ext cx="8496945" cy="626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15888"/>
            <a:ext cx="7056437" cy="1009650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Century Schoolbook" pitchFamily="18" charset="0"/>
              </a:rPr>
              <a:t/>
            </a:r>
            <a:br>
              <a:rPr lang="ru-RU" sz="3100" b="1" dirty="0" smtClean="0">
                <a:latin typeface="Century Schoolbook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работы в специально подготовленной среде, дети: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Century Schoolbook" pitchFamily="18" charset="0"/>
              </a:rPr>
              <a:t> 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2132856"/>
            <a:ext cx="7488831" cy="4104456"/>
          </a:xfrm>
        </p:spPr>
        <p:txBody>
          <a:bodyPr>
            <a:normAutofit/>
          </a:bodyPr>
          <a:lstStyle/>
          <a:p>
            <a:pPr>
              <a:buFontTx/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Проявляют активный интерес к предметам и явлениям, лежащим за пределами конкретной ситуации.</a:t>
            </a:r>
            <a:endParaRPr lang="ru-RU" sz="1900" b="1" dirty="0">
              <a:solidFill>
                <a:srgbClr val="00863D"/>
              </a:solidFill>
              <a:latin typeface="Arial" pitchFamily="34" charset="0"/>
              <a:cs typeface="Arial" pitchFamily="34" charset="0"/>
            </a:endParaRP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Задают вопросы: почему? Зачем? Как?</a:t>
            </a: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Стремятся объяснить факты, связи, используя в речи обороты «потому что…».</a:t>
            </a: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Проявляют интерес к познавательной литературе.</a:t>
            </a: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Умеют выражать свои мысли, формулировать представления об окружающем мире, событиях.</a:t>
            </a: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Пробуют самостоятельно составлять </a:t>
            </a:r>
          </a:p>
          <a:p>
            <a:pPr lvl="0">
              <a:buNone/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      схемы и зарисовывать опыты.</a:t>
            </a:r>
          </a:p>
          <a:p>
            <a:pPr lvl="0">
              <a:buBlip>
                <a:blip r:embed="rId4"/>
              </a:buBlip>
            </a:pPr>
            <a:r>
              <a:rPr lang="ru-RU" sz="1900" b="1" dirty="0" smtClean="0">
                <a:solidFill>
                  <a:srgbClr val="00863D"/>
                </a:solidFill>
                <a:latin typeface="Arial" pitchFamily="34" charset="0"/>
                <a:cs typeface="Arial" pitchFamily="34" charset="0"/>
              </a:rPr>
              <a:t>Применяют свои знания в жизни.</a:t>
            </a:r>
          </a:p>
          <a:p>
            <a:pPr>
              <a:buNone/>
            </a:pPr>
            <a:endParaRPr lang="ru-RU" sz="2800" dirty="0">
              <a:latin typeface="Century Schoolbook" pitchFamily="18" charset="0"/>
            </a:endParaRPr>
          </a:p>
          <a:p>
            <a:pPr lvl="1">
              <a:buNone/>
            </a:pPr>
            <a:endParaRPr lang="ru-RU" sz="2400" dirty="0">
              <a:latin typeface="Century Schoolbook" pitchFamily="18" charset="0"/>
            </a:endParaRPr>
          </a:p>
          <a:p>
            <a:pPr lvl="1">
              <a:buNone/>
            </a:pPr>
            <a:endParaRPr lang="ru-RU" sz="2400" dirty="0">
              <a:latin typeface="Century Schoolbook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125538"/>
          <a:ext cx="871538" cy="873125"/>
        </p:xfrm>
        <a:graphic>
          <a:graphicData uri="http://schemas.openxmlformats.org/presentationml/2006/ole">
            <p:oleObj spid="_x0000_s22550" name="Document" r:id="rId5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2551" name="Document" r:id="rId6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2552" name="Document" r:id="rId7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2553" name="Document" r:id="rId8" imgW="1298520" imgH="1300680" progId="">
              <p:embed/>
            </p:oleObj>
          </a:graphicData>
        </a:graphic>
      </p:graphicFrame>
      <p:pic>
        <p:nvPicPr>
          <p:cNvPr id="9" name="Picture 3" descr="E:\ch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015908" y="4725144"/>
            <a:ext cx="1876572" cy="1935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835697" y="115888"/>
            <a:ext cx="7200354" cy="1009650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863D"/>
                </a:solidFill>
                <a:latin typeface="Century Schoolbook" pitchFamily="18" charset="0"/>
              </a:rPr>
              <a:t>Компоненты   центра экспериментирования</a:t>
            </a:r>
            <a:endParaRPr lang="ru-RU" sz="2400" b="1" dirty="0">
              <a:solidFill>
                <a:srgbClr val="00863D"/>
              </a:solidFill>
              <a:latin typeface="Century Schoolbook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619250" y="1988840"/>
            <a:ext cx="7273925" cy="3528392"/>
          </a:xfrm>
        </p:spPr>
        <p:txBody>
          <a:bodyPr>
            <a:normAutofit lnSpcReduction="10000"/>
          </a:bodyPr>
          <a:lstStyle/>
          <a:p>
            <a:pPr marL="360363" indent="-360363">
              <a:buFontTx/>
              <a:buBlip>
                <a:blip r:embed="rId4"/>
              </a:buBlip>
            </a:pP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(познавательные книги, альбомы, коллекции и т.д.)</a:t>
            </a:r>
            <a:endParaRPr lang="ru-RU" sz="2000" b="1" dirty="0">
              <a:solidFill>
                <a:srgbClr val="0086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(приборы, приспособления, красители, некоторые пищевые продукты, сосуды для воды, зеркала и т.д.)</a:t>
            </a:r>
            <a:endParaRPr lang="ru-RU" sz="2000" b="1" dirty="0">
              <a:solidFill>
                <a:srgbClr val="0086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Стимулирующий (правила работы с материалами;   персонажи, наделенные определенными чертами</a:t>
            </a:r>
            <a:b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(Почемучка) от имени которого моделируется проблемная ситуация; карточки-схемы проведения экспериментов  и т.д.)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21526" name="Document" r:id="rId5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1527" name="Document" r:id="rId6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1528" name="Document" r:id="rId7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1529" name="Document" r:id="rId8" imgW="1298520" imgH="1300680" progId="">
              <p:embed/>
            </p:oleObj>
          </a:graphicData>
        </a:graphic>
      </p:graphicFrame>
      <p:pic>
        <p:nvPicPr>
          <p:cNvPr id="9" name="Picture 2" descr="C:\Users\user\Pictures\дсад\school2225.gif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012160" y="4941168"/>
            <a:ext cx="1701798" cy="1512168"/>
          </a:xfrm>
          <a:prstGeom prst="rect">
            <a:avLst/>
          </a:prstGeom>
          <a:noFill/>
        </p:spPr>
      </p:pic>
      <p:pic>
        <p:nvPicPr>
          <p:cNvPr id="21510" name="Picture 6" descr="D:\Мои документы\КРУЖКОВАЯ РАБОТА\воздух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760" y="5013176"/>
            <a:ext cx="2320024" cy="1607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835695" y="115888"/>
            <a:ext cx="7200355" cy="1080864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науки (экспериментирования)</a:t>
            </a:r>
            <a:endParaRPr lang="ru-RU" sz="2000" b="1" dirty="0">
              <a:solidFill>
                <a:srgbClr val="0086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95736" y="1844824"/>
            <a:ext cx="6192688" cy="3888432"/>
          </a:xfrm>
        </p:spPr>
        <p:txBody>
          <a:bodyPr>
            <a:normAutofit/>
          </a:bodyPr>
          <a:lstStyle/>
          <a:p>
            <a:pPr marL="360363" indent="-360363">
              <a:buFontTx/>
              <a:buBlip>
                <a:blip r:embed="rId4"/>
              </a:buBlip>
            </a:pPr>
            <a:r>
              <a:rPr lang="ru-RU" sz="22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Место для постоянной выставки, где размещают музей, различные коллекции, экспонаты, редкие предметы (раковины, камни, кристаллы и т.п.)   </a:t>
            </a:r>
            <a:endParaRPr lang="ru-RU" sz="2200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2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Место для приборов.</a:t>
            </a:r>
            <a:endParaRPr lang="ru-RU" sz="2200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2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Место для хранения материалов ( природного, «бросового»). </a:t>
            </a:r>
            <a:endParaRPr lang="ru-RU" sz="2200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2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Место для проведения опытов.   </a:t>
            </a:r>
          </a:p>
          <a:p>
            <a:pPr marL="360363" indent="-360363">
              <a:buFontTx/>
              <a:buBlip>
                <a:blip r:embed="rId4"/>
              </a:buBlip>
            </a:pPr>
            <a:r>
              <a:rPr lang="ru-RU" sz="22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Место для неструктурированных материалов  (песок,  вода и др.)  </a:t>
            </a:r>
          </a:p>
          <a:p>
            <a:pPr>
              <a:buNone/>
            </a:pPr>
            <a:endParaRPr lang="ru-RU" sz="2200" b="1" dirty="0" smtClean="0">
              <a:latin typeface="Arial" pitchFamily="34" charset="0"/>
              <a:cs typeface="Arial" pitchFamily="34" charset="0"/>
            </a:endParaRPr>
          </a:p>
          <a:p>
            <a:pPr>
              <a:buFontTx/>
              <a:buBlip>
                <a:blip r:embed="rId4"/>
              </a:buBlip>
            </a:pPr>
            <a:endParaRPr lang="ru-RU" sz="2800" dirty="0" smtClean="0">
              <a:latin typeface="Century Schoolbook" pitchFamily="18" charset="0"/>
            </a:endParaRPr>
          </a:p>
          <a:p>
            <a:pPr>
              <a:buFontTx/>
              <a:buBlip>
                <a:blip r:embed="rId4"/>
              </a:buBlip>
            </a:pPr>
            <a:endParaRPr lang="ru-RU" sz="2800" dirty="0" smtClean="0">
              <a:latin typeface="Century Schoolbook" pitchFamily="18" charset="0"/>
            </a:endParaRPr>
          </a:p>
          <a:p>
            <a:pPr>
              <a:buFontTx/>
              <a:buBlip>
                <a:blip r:embed="rId4"/>
              </a:buBlip>
            </a:pPr>
            <a:endParaRPr lang="ru-RU" sz="2800" dirty="0">
              <a:latin typeface="Century Schoolbook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20506" name="Document" r:id="rId5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0507" name="Document" r:id="rId6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0508" name="Document" r:id="rId7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0509" name="Document" r:id="rId8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15888"/>
            <a:ext cx="7056437" cy="1080864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0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Какие интегративные качества личности развиваются у ребенка в процессе проектно –исследовательской деятельности</a:t>
            </a:r>
            <a:r>
              <a:rPr lang="ru-RU" sz="2200" dirty="0" smtClean="0">
                <a:solidFill>
                  <a:srgbClr val="00863D"/>
                </a:solidFill>
              </a:rPr>
              <a:t/>
            </a:r>
            <a:br>
              <a:rPr lang="ru-RU" sz="2200" dirty="0" smtClean="0">
                <a:solidFill>
                  <a:srgbClr val="00863D"/>
                </a:solidFill>
              </a:rPr>
            </a:br>
            <a:r>
              <a:rPr lang="ru-RU" dirty="0" smtClean="0">
                <a:latin typeface="Century Schoolbook" pitchFamily="18" charset="0"/>
              </a:rPr>
              <a:t>  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051720" y="1844824"/>
            <a:ext cx="5904656" cy="381642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                 </a:t>
            </a:r>
          </a:p>
          <a:p>
            <a:pPr>
              <a:buNone/>
            </a:pPr>
            <a:endParaRPr lang="ru-RU" sz="2800" dirty="0" smtClean="0">
              <a:latin typeface="Century Schoolbook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Любознательный-активный, способный решать интеллектуальные задачи (проблемы) адекватные возрасту, способный управлять своим поведением, овладевший средствами общения и способами взаимодействия со взрослыми и сверстниками</a:t>
            </a:r>
            <a:endParaRPr lang="ru-RU" sz="3600" dirty="0" smtClean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27670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7671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7672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7673" name="Document" r:id="rId7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79512" y="115888"/>
            <a:ext cx="8856539" cy="1152872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Century Schoolbook" pitchFamily="18" charset="0"/>
              </a:rPr>
              <a:t/>
            </a:r>
            <a:br>
              <a:rPr lang="ru-RU" sz="2700" dirty="0" smtClean="0">
                <a:latin typeface="Century Schoolbook" pitchFamily="18" charset="0"/>
              </a:rPr>
            </a:br>
            <a:r>
              <a:rPr lang="ru-RU" sz="2700" dirty="0" smtClean="0">
                <a:latin typeface="Century Schoolbook" pitchFamily="18" charset="0"/>
              </a:rPr>
              <a:t/>
            </a:r>
            <a:br>
              <a:rPr lang="ru-RU" sz="2700" dirty="0" smtClean="0">
                <a:latin typeface="Century Schoolbook" pitchFamily="18" charset="0"/>
              </a:rPr>
            </a:br>
            <a:r>
              <a:rPr lang="ru-RU" sz="2700" dirty="0" smtClean="0">
                <a:latin typeface="Century Schoolbook" pitchFamily="18" charset="0"/>
              </a:rPr>
              <a:t/>
            </a:r>
            <a:br>
              <a:rPr lang="ru-RU" sz="2700" dirty="0" smtClean="0">
                <a:latin typeface="Century Schoolbook" pitchFamily="18" charset="0"/>
              </a:rPr>
            </a:br>
            <a:r>
              <a:rPr lang="ru-RU" sz="2200" b="1" dirty="0" smtClean="0">
                <a:latin typeface="Century Schoolbook" pitchFamily="18" charset="0"/>
              </a:rPr>
              <a:t>«</a:t>
            </a:r>
            <a:r>
              <a:rPr lang="ru-RU" sz="2200" b="1" dirty="0" smtClean="0">
                <a:solidFill>
                  <a:srgbClr val="FF0000"/>
                </a:solidFill>
                <a:latin typeface="Century Schoolbook" pitchFamily="18" charset="0"/>
              </a:rPr>
              <a:t>Самое лучшее открытие – то, которое ребенок делает сам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    Ральф У. Эмерсон</a:t>
            </a:r>
            <a:b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Century Schoolbook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67744" y="1988840"/>
            <a:ext cx="6264696" cy="316835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Эксперимент рождается не просто: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Порой – с наивного вопроса.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Порой – со странного ответа.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Он долго зреет в тайне где-то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Когда сомнений нет уж боле –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Он вырывается на волю,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Нам отдаёт себя на милость: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Смотрите! Что-то получилось.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35866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35867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35868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35869" name="Document" r:id="rId7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15616" y="1325858"/>
            <a:ext cx="698477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Выступление - презентация «Технология проектно –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исследовательской деятельности»  (руководитель РМО)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23050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Презентация планов по  познавательно - исследовательской деятельности с детьми группы на учебный год (педагоги)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3.Результаты муниципальной конференции исследовательских работ и творческих проектов детей старшего дошкольного возраста «Наука маленького роста» (руководитель РМО)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Ознакомление с Положением смотра  -конкурса уголков по  познавательно  – исследовательской деятельности «Лаборатория почемучек»  (руководитель РМО)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05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Обсуждение задания и темы следующего РМО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200800" cy="79208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Повестка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665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539551" y="115888"/>
            <a:ext cx="8496499" cy="1728936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47664" y="2133600"/>
            <a:ext cx="7128793" cy="388768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"Умейте открыть перед ребёнком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ребёнку захотелось ещё и ещё раз возвратиться к тому, что он узнал".        </a:t>
            </a:r>
            <a:r>
              <a:rPr lang="ru-RU" sz="2400" b="1" i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Сухомлинский В.А.</a:t>
            </a:r>
          </a:p>
          <a:p>
            <a:pPr>
              <a:buNone/>
            </a:pPr>
            <a:endParaRPr lang="ru-RU" sz="2800" dirty="0">
              <a:latin typeface="Century Schoolbook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36890" name="Document" r:id="rId5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36891" name="Document" r:id="rId6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36892" name="Document" r:id="rId7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36893" name="Document" r:id="rId8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15616" y="1707253"/>
            <a:ext cx="7920435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"Люди, научившиеся наблюдениям и опытам,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Приобретают способность сами ставить вопросы,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И получать на них фактические ответы, оказываясь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На более высоком умственном и нравственном уровне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В сравнении с теми, кто такой школы не прошел"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00863D"/>
              </a:solidFill>
              <a:effectLst/>
              <a:latin typeface="Century Schoolbook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К. А. Тимирязев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3094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3095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3096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3097" name="Document" r:id="rId7" imgW="1298520" imgH="1300680" progId="">
              <p:embed/>
            </p:oleObj>
          </a:graphicData>
        </a:graphic>
      </p:graphicFrame>
      <p:pic>
        <p:nvPicPr>
          <p:cNvPr id="8" name="Picture 6" descr="C:\Users\Елена\Downloads\deti_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4149080"/>
            <a:ext cx="2005588" cy="21610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15888"/>
            <a:ext cx="7056437" cy="1009650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Century Schoolbook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исследование?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619672" y="1988840"/>
            <a:ext cx="7200800" cy="40324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               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b="1" dirty="0">
                <a:solidFill>
                  <a:srgbClr val="00863D"/>
                </a:solidFill>
                <a:latin typeface="Times New Roman"/>
                <a:ea typeface="Times New Roman"/>
              </a:rPr>
              <a:t>Исследовательская деятельность</a:t>
            </a:r>
            <a:r>
              <a:rPr lang="ru-RU" sz="2800" dirty="0">
                <a:solidFill>
                  <a:srgbClr val="00863D"/>
                </a:solidFill>
                <a:latin typeface="Times New Roman"/>
                <a:ea typeface="Times New Roman"/>
              </a:rPr>
              <a:t> - это особый вид </a:t>
            </a:r>
            <a:r>
              <a:rPr lang="ru-RU" sz="2800" dirty="0" smtClean="0">
                <a:solidFill>
                  <a:srgbClr val="00863D"/>
                </a:solidFill>
                <a:latin typeface="Times New Roman"/>
                <a:ea typeface="Times New Roman"/>
              </a:rPr>
              <a:t>интеллектуально - творческой </a:t>
            </a:r>
            <a:r>
              <a:rPr lang="ru-RU" sz="2800" dirty="0">
                <a:solidFill>
                  <a:srgbClr val="00863D"/>
                </a:solidFill>
                <a:latin typeface="Times New Roman"/>
                <a:ea typeface="Times New Roman"/>
              </a:rPr>
              <a:t>деятельности на  основе  поисковой  активности и на  базе исследовательского  поведения;</a:t>
            </a:r>
            <a:endParaRPr lang="ru-RU" sz="2400" dirty="0">
              <a:solidFill>
                <a:srgbClr val="00863D"/>
              </a:solidFill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>
                <a:solidFill>
                  <a:srgbClr val="00863D"/>
                </a:solidFill>
                <a:latin typeface="Times New Roman"/>
                <a:ea typeface="Times New Roman"/>
              </a:rPr>
              <a:t>- это активность ребенка,  направленная на постижение устройства вещей, связей между явлениями окружающего мира, их упорядочение и систематизацию</a:t>
            </a:r>
            <a:r>
              <a:rPr lang="ru-RU" sz="2800" dirty="0" smtClean="0">
                <a:solidFill>
                  <a:srgbClr val="00863D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863D"/>
                </a:solidFill>
                <a:latin typeface="Times New Roman"/>
              </a:rPr>
              <a:t>Исследования дают ребенку возможность самому найти ответы на вопросы «как?» и «почему?».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2800" dirty="0" smtClean="0">
              <a:solidFill>
                <a:srgbClr val="00863D"/>
              </a:solidFill>
              <a:latin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863D"/>
                </a:solidFill>
                <a:latin typeface="Times New Roman"/>
              </a:rPr>
              <a:t>Знания, полученные во время проведения опытов и экспериментов запоминаются надолго.</a:t>
            </a:r>
            <a:endParaRPr lang="ru-RU" sz="2800" dirty="0" smtClean="0">
              <a:solidFill>
                <a:srgbClr val="00863D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863D"/>
                </a:solidFill>
                <a:latin typeface="Century Schoolbook" pitchFamily="18" charset="0"/>
              </a:rPr>
              <a:t>    </a:t>
            </a:r>
            <a:endParaRPr lang="ru-RU" sz="3600" b="1" dirty="0">
              <a:solidFill>
                <a:srgbClr val="00863D"/>
              </a:solidFill>
              <a:latin typeface="Century Schoolbook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25630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25631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25632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25633" name="Document" r:id="rId7" imgW="1298520" imgH="13006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71604" y="214290"/>
            <a:ext cx="6215106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63D"/>
                </a:solidFill>
                <a:effectLst/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Детское исследование- необходимое условие развития личности ребенка</a:t>
            </a:r>
            <a:r>
              <a:rPr lang="ru-RU" sz="20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Детское исследование  это замечательное и универсальное средство интеллектуального развития. Его можно использовать в различных видах деятельности детей, на занятиях по ознакомлению с окружающим миром, развитию речи, экологии и др.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Элементарное экспериментирование начинается с группы раннего возраста. Оно вызывает у малышей живой интерес и восторг</a:t>
            </a:r>
            <a:r>
              <a:rPr lang="ru-RU" sz="1800" b="1" dirty="0" smtClean="0">
                <a:solidFill>
                  <a:srgbClr val="00863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38938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38939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38940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38941" name="Document" r:id="rId7" imgW="1298520" imgH="1300680" progId="">
              <p:embed/>
            </p:oleObj>
          </a:graphicData>
        </a:graphic>
      </p:graphicFrame>
      <p:pic>
        <p:nvPicPr>
          <p:cNvPr id="9" name="Picture 7" descr="E:\j023206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90278" y="4572008"/>
            <a:ext cx="1766173" cy="149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712522" cy="864890"/>
          </a:xfrm>
          <a:solidFill>
            <a:srgbClr val="FFFF99"/>
          </a:solidFill>
          <a:ln>
            <a:solidFill>
              <a:schemeClr val="bg2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entury Schoolbook" pitchFamily="18" charset="0"/>
              </a:rPr>
              <a:t> </a:t>
            </a:r>
            <a:r>
              <a:rPr lang="ru-RU" sz="2200" b="1" dirty="0">
                <a:latin typeface="Century Schoolbook" pitchFamily="18" charset="0"/>
              </a:rPr>
              <a:t>Ч</a:t>
            </a:r>
            <a:r>
              <a:rPr lang="ru-RU" sz="2200" b="1" dirty="0" smtClean="0">
                <a:latin typeface="Century Schoolbook" pitchFamily="18" charset="0"/>
              </a:rPr>
              <a:t>то  </a:t>
            </a:r>
            <a:r>
              <a:rPr lang="ru-RU" sz="2200" b="1" dirty="0" smtClean="0">
                <a:latin typeface="Century Schoolbook" pitchFamily="18" charset="0"/>
                <a:cs typeface="Arial" charset="0"/>
              </a:rPr>
              <a:t>является объектом познания детей дошкольного возраста?</a:t>
            </a:r>
            <a:endParaRPr lang="ru-RU" sz="2200" b="1" dirty="0">
              <a:latin typeface="Century Schoolbook" pitchFamily="18" charset="0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95735" y="2060848"/>
            <a:ext cx="6264697" cy="792088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2800" dirty="0" smtClean="0">
                <a:latin typeface="Century Schoolbook" pitchFamily="18" charset="0"/>
              </a:rPr>
              <a:t>    </a:t>
            </a:r>
            <a:r>
              <a:rPr lang="ru-RU" sz="11200" b="1" dirty="0" smtClean="0">
                <a:solidFill>
                  <a:srgbClr val="00863D"/>
                </a:solidFill>
                <a:latin typeface="Century Schoolbook" pitchFamily="18" charset="0"/>
              </a:rPr>
              <a:t>мир живой природы</a:t>
            </a:r>
          </a:p>
          <a:p>
            <a:pPr>
              <a:buNone/>
            </a:pPr>
            <a:r>
              <a:rPr lang="ru-RU" sz="3900" b="1" dirty="0" smtClean="0">
                <a:latin typeface="Century Schoolbook" pitchFamily="18" charset="0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863D"/>
                </a:solidFill>
                <a:latin typeface="Century Schoolbook" pitchFamily="18" charset="0"/>
              </a:rPr>
              <a:t> </a:t>
            </a:r>
          </a:p>
          <a:p>
            <a:pPr>
              <a:buNone/>
            </a:pPr>
            <a:endParaRPr lang="ru-RU" sz="28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Century Schoolbook" pitchFamily="18" charset="0"/>
              </a:rPr>
              <a:t>    </a:t>
            </a:r>
            <a:r>
              <a:rPr lang="ru-RU" sz="3600" b="1" dirty="0" smtClean="0">
                <a:solidFill>
                  <a:srgbClr val="00B050"/>
                </a:solidFill>
                <a:latin typeface="Century Schoolbook" pitchFamily="18" charset="0"/>
              </a:rPr>
              <a:t> </a:t>
            </a:r>
            <a:endParaRPr lang="ru-RU" sz="3600" b="1" dirty="0">
              <a:solidFill>
                <a:srgbClr val="00B050"/>
              </a:solidFill>
              <a:latin typeface="Century Schoolbook" pitchFamily="18" charset="0"/>
            </a:endParaRPr>
          </a:p>
        </p:txBody>
      </p:sp>
      <p:graphicFrame>
        <p:nvGraphicFramePr>
          <p:cNvPr id="7174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476375" y="1268413"/>
          <a:ext cx="871538" cy="873125"/>
        </p:xfrm>
        <a:graphic>
          <a:graphicData uri="http://schemas.openxmlformats.org/presentationml/2006/ole">
            <p:oleObj spid="_x0000_s31766" name="Document" r:id="rId4" imgW="1298520" imgH="1300680" progId="">
              <p:embed/>
            </p:oleObj>
          </a:graphicData>
        </a:graphic>
      </p:graphicFrame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2268538" y="1268413"/>
          <a:ext cx="584200" cy="584200"/>
        </p:xfrm>
        <a:graphic>
          <a:graphicData uri="http://schemas.openxmlformats.org/presentationml/2006/ole">
            <p:oleObj spid="_x0000_s31767" name="Document" r:id="rId5" imgW="1298520" imgH="1300680" progId="">
              <p:embed/>
            </p:oleObj>
          </a:graphicData>
        </a:graphic>
      </p:graphicFrame>
      <p:graphicFrame>
        <p:nvGraphicFramePr>
          <p:cNvPr id="7177" name="Object 9"/>
          <p:cNvGraphicFramePr>
            <a:graphicFrameLocks noChangeAspect="1"/>
          </p:cNvGraphicFramePr>
          <p:nvPr/>
        </p:nvGraphicFramePr>
        <p:xfrm>
          <a:off x="2916238" y="1268413"/>
          <a:ext cx="368300" cy="368300"/>
        </p:xfrm>
        <a:graphic>
          <a:graphicData uri="http://schemas.openxmlformats.org/presentationml/2006/ole">
            <p:oleObj spid="_x0000_s31768" name="Document" r:id="rId6" imgW="1298520" imgH="1300680" progId="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419475" y="1268413"/>
          <a:ext cx="223838" cy="223837"/>
        </p:xfrm>
        <a:graphic>
          <a:graphicData uri="http://schemas.openxmlformats.org/presentationml/2006/ole">
            <p:oleObj spid="_x0000_s31769" name="Document" r:id="rId7" imgW="1298520" imgH="1300680" progId="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286000" y="3105835"/>
            <a:ext cx="6030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863D"/>
                </a:solidFill>
                <a:latin typeface="Century Schoolbook" pitchFamily="18" charset="0"/>
              </a:rPr>
              <a:t> мир неживой природы</a:t>
            </a:r>
          </a:p>
          <a:p>
            <a:r>
              <a:rPr lang="ru-RU" sz="2800" b="1" dirty="0" smtClean="0">
                <a:latin typeface="Century Schoolbook" pitchFamily="18" charset="0"/>
              </a:rPr>
              <a:t>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863D"/>
                </a:solidFill>
                <a:latin typeface="Century Schoolbook" pitchFamily="18" charset="0"/>
              </a:rPr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863D"/>
                </a:solidFill>
                <a:latin typeface="Century Schoolbook" pitchFamily="18" charset="0"/>
              </a:rPr>
              <a:t>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3105834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63D"/>
                </a:solidFill>
                <a:latin typeface="Century Schoolbook" pitchFamily="18" charset="0"/>
              </a:rPr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982998"/>
            <a:ext cx="64807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rgbClr val="00863D"/>
              </a:solidFill>
              <a:latin typeface="Century Schoolbook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863D"/>
                </a:solidFill>
                <a:latin typeface="Century Schoolbook" pitchFamily="18" charset="0"/>
              </a:rPr>
              <a:t>человек и рукотворный мир </a:t>
            </a:r>
          </a:p>
          <a:p>
            <a:r>
              <a:rPr lang="ru-RU" b="1" dirty="0" smtClean="0">
                <a:solidFill>
                  <a:srgbClr val="00863D"/>
                </a:solidFill>
                <a:latin typeface="Century Schoolbook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052513"/>
            <a:ext cx="6264275" cy="5184775"/>
          </a:xfrm>
        </p:spPr>
        <p:txBody>
          <a:bodyPr>
            <a:normAutofit fontScale="47500" lnSpcReduction="2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 этап: Выявление проблемы (нахождение /определение объекта (предмета) исследования). Дети должны ясно представлять, что они будут исследовать, что будут искать;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 этап: Определение цели исследования (нахождение ответа на вопрос, о том, зачем проводится исследование);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 этап: Определение задач исследования (основных шагов направления исследования);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 этап: Выдвижение гипотезы (предложения, догадки). Гипотеза – это попытка предвидения событий.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 этап: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Составление предварительного плана исследования. Ответ на вопрос: «Как мы можем узнать что-то новое о том, что исследуем?». Список возможных путей и методов исследования: подумать самому, прочитать книги, посмотреть фильм, спросить у других людей, понаблюдать….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6 этап: Провести эксперимент (опыт), наблюдение, проверить гипотезы, сделать выводы;</a:t>
            </a:r>
            <a:endParaRPr lang="ru-RU" dirty="0">
              <a:ea typeface="Calibri"/>
              <a:cs typeface="Times New Roman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7 этап:</a:t>
            </a:r>
            <a:r>
              <a:rPr lang="ru-RU" dirty="0"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Указать возможные пути дальнейшего изучения проблемы</a:t>
            </a:r>
            <a:endParaRPr lang="ru-RU" dirty="0">
              <a:ea typeface="Calibri"/>
              <a:cs typeface="Times New Roman"/>
            </a:endParaRPr>
          </a:p>
          <a:p>
            <a:pPr algn="l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8064500" cy="936625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СТРУКТУРА ИССЛЕДОВАНИЯ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8476" y="1484784"/>
            <a:ext cx="1999012" cy="397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2634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https://fs00.infourok.ru/images/doc/142/165258/img16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784976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8522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ciesp.md/uploads/posts/2016-04/1461958959_img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12968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5642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1111</TotalTime>
  <Words>726</Words>
  <Application>Microsoft Office PowerPoint</Application>
  <PresentationFormat>Экран (4:3)</PresentationFormat>
  <Paragraphs>107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Document</vt:lpstr>
      <vt:lpstr>  Консультация для педагогов МБДОУ «ЦРР- детский сад №1»  «ТЕХНОЛОГИЯ ПРОЕКТНО –ИССЛЕДОВАТЕЛЬСКОЙ ДЕЯТЕЛЬНОСТИ В УСЛОВИЯХ РЕАЛИЗАЦИИ ФГОС ДО» </vt:lpstr>
      <vt:lpstr>Повестка</vt:lpstr>
      <vt:lpstr> "Люди, научившиеся наблюдениям и опытам, Приобретают способность сами ставить вопросы, И получать на них фактические ответы, оказываясь На более высоком умственном и нравственном уровне В сравнении с теми, кто такой школы не прошел"  К. А. Тимирязев. </vt:lpstr>
      <vt:lpstr> Что такое исследование?</vt:lpstr>
      <vt:lpstr> Детское исследование- необходимое условие развития личности ребенка     Детское исследование  это замечательное и универсальное средство интеллектуального развития. Его можно использовать в различных видах деятельности детей, на занятиях по ознакомлению с окружающим миром, развитию речи, экологии и др. Элементарное экспериментирование начинается с группы раннего возраста. Оно вызывает у малышей живой интерес и восторг  </vt:lpstr>
      <vt:lpstr> Что  является объектом познания детей дошкольного возраста?</vt:lpstr>
      <vt:lpstr>СТРУКТУРА ИССЛЕДОВАНИЯ </vt:lpstr>
      <vt:lpstr>Слайд 8</vt:lpstr>
      <vt:lpstr>Слайд 9</vt:lpstr>
      <vt:lpstr>Слайд 10</vt:lpstr>
      <vt:lpstr>Задачи исследовательской деятельности специфичны                                      для каждого возраста</vt:lpstr>
      <vt:lpstr>  Правильная последовательность детского исследования</vt:lpstr>
      <vt:lpstr>Слайд 13</vt:lpstr>
      <vt:lpstr>Слайд 14</vt:lpstr>
      <vt:lpstr> В ходе работы в специально подготовленной среде, дети:  </vt:lpstr>
      <vt:lpstr>Компоненты   центра экспериментирования</vt:lpstr>
      <vt:lpstr> Центр науки (экспериментирования)</vt:lpstr>
      <vt:lpstr>  Какие интегративные качества личности развиваются у ребенка в процессе проектно –исследовательской деятельности   </vt:lpstr>
      <vt:lpstr>   «Самое лучшее открытие – то, которое ребенок делает сам!»    Ральф У. Эмерсон  </vt:lpstr>
      <vt:lpstr>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у дошкольников  познавательной активности, любознательности, стремления к самостоятельному познанию и размышлению через детское экспериментирование»</dc:title>
  <dc:creator>Елена</dc:creator>
  <cp:lastModifiedBy>Home</cp:lastModifiedBy>
  <cp:revision>108</cp:revision>
  <dcterms:created xsi:type="dcterms:W3CDTF">2016-02-22T11:16:01Z</dcterms:created>
  <dcterms:modified xsi:type="dcterms:W3CDTF">2018-02-06T09:09:43Z</dcterms:modified>
</cp:coreProperties>
</file>