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  <p:sldMasterId id="2147483867" r:id="rId2"/>
    <p:sldMasterId id="2147483880" r:id="rId3"/>
    <p:sldMasterId id="2147483893" r:id="rId4"/>
    <p:sldMasterId id="2147483906" r:id="rId5"/>
    <p:sldMasterId id="2147483919" r:id="rId6"/>
    <p:sldMasterId id="2147483932" r:id="rId7"/>
    <p:sldMasterId id="2147483945" r:id="rId8"/>
    <p:sldMasterId id="2147483958" r:id="rId9"/>
    <p:sldMasterId id="2147483971" r:id="rId10"/>
    <p:sldMasterId id="2147483984" r:id="rId11"/>
    <p:sldMasterId id="2147483997" r:id="rId12"/>
    <p:sldMasterId id="2147484010" r:id="rId13"/>
    <p:sldMasterId id="2147484023" r:id="rId14"/>
    <p:sldMasterId id="2147484036" r:id="rId15"/>
  </p:sldMasterIdLst>
  <p:sldIdLst>
    <p:sldId id="256" r:id="rId16"/>
    <p:sldId id="266" r:id="rId17"/>
    <p:sldId id="296" r:id="rId18"/>
    <p:sldId id="268" r:id="rId19"/>
    <p:sldId id="271" r:id="rId20"/>
    <p:sldId id="270" r:id="rId21"/>
    <p:sldId id="273" r:id="rId22"/>
    <p:sldId id="276" r:id="rId23"/>
    <p:sldId id="297" r:id="rId24"/>
    <p:sldId id="301" r:id="rId25"/>
    <p:sldId id="302" r:id="rId26"/>
    <p:sldId id="307" r:id="rId27"/>
    <p:sldId id="308" r:id="rId28"/>
    <p:sldId id="310" r:id="rId29"/>
    <p:sldId id="311" r:id="rId30"/>
    <p:sldId id="312" r:id="rId31"/>
    <p:sldId id="315" r:id="rId32"/>
    <p:sldId id="316" r:id="rId33"/>
    <p:sldId id="318" r:id="rId34"/>
    <p:sldId id="320" r:id="rId35"/>
    <p:sldId id="322" r:id="rId36"/>
    <p:sldId id="324" r:id="rId37"/>
    <p:sldId id="326" r:id="rId38"/>
    <p:sldId id="328" r:id="rId39"/>
    <p:sldId id="294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87231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59442"/>
      </p:ext>
    </p:extLst>
  </p:cSld>
  <p:clrMapOvr>
    <a:masterClrMapping/>
  </p:clrMapOvr>
  <p:transition>
    <p:random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088219"/>
      </p:ext>
    </p:extLst>
  </p:cSld>
  <p:clrMapOvr>
    <a:masterClrMapping/>
  </p:clrMapOvr>
  <p:transition>
    <p:rand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28837"/>
      </p:ext>
    </p:extLst>
  </p:cSld>
  <p:clrMapOvr>
    <a:masterClrMapping/>
  </p:clrMapOvr>
  <p:transition>
    <p:random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112049"/>
      </p:ext>
    </p:extLst>
  </p:cSld>
  <p:clrMapOvr>
    <a:masterClrMapping/>
  </p:clrMapOvr>
  <p:transition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324584"/>
      </p:ext>
    </p:extLst>
  </p:cSld>
  <p:clrMapOvr>
    <a:masterClrMapping/>
  </p:clrMapOvr>
  <p:transition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06640"/>
      </p:ext>
    </p:extLst>
  </p:cSld>
  <p:clrMapOvr>
    <a:masterClrMapping/>
  </p:clrMapOvr>
  <p:transition>
    <p:random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59043"/>
      </p:ext>
    </p:extLst>
  </p:cSld>
  <p:clrMapOvr>
    <a:masterClrMapping/>
  </p:clrMapOvr>
  <p:transition>
    <p:random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542927"/>
      </p:ext>
    </p:extLst>
  </p:cSld>
  <p:clrMapOvr>
    <a:masterClrMapping/>
  </p:clrMapOvr>
  <p:transition>
    <p:random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138923"/>
      </p:ext>
    </p:extLst>
  </p:cSld>
  <p:clrMapOvr>
    <a:masterClrMapping/>
  </p:clrMapOvr>
  <p:transition>
    <p:random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368641"/>
      </p:ext>
    </p:extLst>
  </p:cSld>
  <p:clrMapOvr>
    <a:masterClrMapping/>
  </p:clrMapOvr>
  <p:transition>
    <p:random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07672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99224"/>
      </p:ext>
    </p:extLst>
  </p:cSld>
  <p:clrMapOvr>
    <a:masterClrMapping/>
  </p:clrMapOvr>
  <p:transition>
    <p:random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7089"/>
      </p:ext>
    </p:extLst>
  </p:cSld>
  <p:clrMapOvr>
    <a:masterClrMapping/>
  </p:clrMapOvr>
  <p:transition>
    <p:random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7509"/>
      </p:ext>
    </p:extLst>
  </p:cSld>
  <p:clrMapOvr>
    <a:masterClrMapping/>
  </p:clrMapOvr>
  <p:transition>
    <p:random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183073"/>
      </p:ext>
    </p:extLst>
  </p:cSld>
  <p:clrMapOvr>
    <a:masterClrMapping/>
  </p:clrMapOvr>
  <p:transition>
    <p:random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689222"/>
      </p:ext>
    </p:extLst>
  </p:cSld>
  <p:clrMapOvr>
    <a:masterClrMapping/>
  </p:clrMapOvr>
  <p:transition>
    <p:random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37789"/>
      </p:ext>
    </p:extLst>
  </p:cSld>
  <p:clrMapOvr>
    <a:masterClrMapping/>
  </p:clrMapOvr>
  <p:transition>
    <p:random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645111"/>
      </p:ext>
    </p:extLst>
  </p:cSld>
  <p:clrMapOvr>
    <a:masterClrMapping/>
  </p:clrMapOvr>
  <p:transition>
    <p:random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210557"/>
      </p:ext>
    </p:extLst>
  </p:cSld>
  <p:clrMapOvr>
    <a:masterClrMapping/>
  </p:clrMapOvr>
  <p:transition>
    <p:random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057168"/>
      </p:ext>
    </p:extLst>
  </p:cSld>
  <p:clrMapOvr>
    <a:masterClrMapping/>
  </p:clrMapOvr>
  <p:transition>
    <p:random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60876"/>
      </p:ext>
    </p:extLst>
  </p:cSld>
  <p:clrMapOvr>
    <a:masterClrMapping/>
  </p:clrMapOvr>
  <p:transition>
    <p:random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66021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90493"/>
      </p:ext>
    </p:extLst>
  </p:cSld>
  <p:clrMapOvr>
    <a:masterClrMapping/>
  </p:clrMapOvr>
  <p:transition>
    <p:random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9315"/>
      </p:ext>
    </p:extLst>
  </p:cSld>
  <p:clrMapOvr>
    <a:masterClrMapping/>
  </p:clrMapOvr>
  <p:transition>
    <p:random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82616"/>
      </p:ext>
    </p:extLst>
  </p:cSld>
  <p:clrMapOvr>
    <a:masterClrMapping/>
  </p:clrMapOvr>
  <p:transition>
    <p:random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59603"/>
      </p:ext>
    </p:extLst>
  </p:cSld>
  <p:clrMapOvr>
    <a:masterClrMapping/>
  </p:clrMapOvr>
  <p:transition>
    <p:random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73306"/>
      </p:ext>
    </p:extLst>
  </p:cSld>
  <p:clrMapOvr>
    <a:masterClrMapping/>
  </p:clrMapOvr>
  <p:transition>
    <p:random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80985"/>
      </p:ext>
    </p:extLst>
  </p:cSld>
  <p:clrMapOvr>
    <a:masterClrMapping/>
  </p:clrMapOvr>
  <p:transition>
    <p:random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88961"/>
      </p:ext>
    </p:extLst>
  </p:cSld>
  <p:clrMapOvr>
    <a:masterClrMapping/>
  </p:clrMapOvr>
  <p:transition>
    <p:random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84344"/>
      </p:ext>
    </p:extLst>
  </p:cSld>
  <p:clrMapOvr>
    <a:masterClrMapping/>
  </p:clrMapOvr>
  <p:transition>
    <p:random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16707"/>
      </p:ext>
    </p:extLst>
  </p:cSld>
  <p:clrMapOvr>
    <a:masterClrMapping/>
  </p:clrMapOvr>
  <p:transition>
    <p:random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298365"/>
      </p:ext>
    </p:extLst>
  </p:cSld>
  <p:clrMapOvr>
    <a:masterClrMapping/>
  </p:clrMapOvr>
  <p:transition>
    <p:random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129512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86012"/>
      </p:ext>
    </p:extLst>
  </p:cSld>
  <p:clrMapOvr>
    <a:masterClrMapping/>
  </p:clrMapOvr>
  <p:transition>
    <p:random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7129"/>
      </p:ext>
    </p:extLst>
  </p:cSld>
  <p:clrMapOvr>
    <a:masterClrMapping/>
  </p:clrMapOvr>
  <p:transition>
    <p:random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83404"/>
      </p:ext>
    </p:extLst>
  </p:cSld>
  <p:clrMapOvr>
    <a:masterClrMapping/>
  </p:clrMapOvr>
  <p:transition>
    <p:random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2761"/>
      </p:ext>
    </p:extLst>
  </p:cSld>
  <p:clrMapOvr>
    <a:masterClrMapping/>
  </p:clrMapOvr>
  <p:transition>
    <p:random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533506"/>
      </p:ext>
    </p:extLst>
  </p:cSld>
  <p:clrMapOvr>
    <a:masterClrMapping/>
  </p:clrMapOvr>
  <p:transition>
    <p:random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478751"/>
      </p:ext>
    </p:extLst>
  </p:cSld>
  <p:clrMapOvr>
    <a:masterClrMapping/>
  </p:clrMapOvr>
  <p:transition>
    <p:random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388941"/>
      </p:ext>
    </p:extLst>
  </p:cSld>
  <p:clrMapOvr>
    <a:masterClrMapping/>
  </p:clrMapOvr>
  <p:transition>
    <p:random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09017"/>
      </p:ext>
    </p:extLst>
  </p:cSld>
  <p:clrMapOvr>
    <a:masterClrMapping/>
  </p:clrMapOvr>
  <p:transition>
    <p:random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93089"/>
      </p:ext>
    </p:extLst>
  </p:cSld>
  <p:clrMapOvr>
    <a:masterClrMapping/>
  </p:clrMapOvr>
  <p:transition>
    <p:random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52973"/>
      </p:ext>
    </p:extLst>
  </p:cSld>
  <p:clrMapOvr>
    <a:masterClrMapping/>
  </p:clrMapOvr>
  <p:transition>
    <p:random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52474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536262"/>
      </p:ext>
    </p:extLst>
  </p:cSld>
  <p:clrMapOvr>
    <a:masterClrMapping/>
  </p:clrMapOvr>
  <p:transition>
    <p:random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12409"/>
      </p:ext>
    </p:extLst>
  </p:cSld>
  <p:clrMapOvr>
    <a:masterClrMapping/>
  </p:clrMapOvr>
  <p:transition>
    <p:random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03532"/>
      </p:ext>
    </p:extLst>
  </p:cSld>
  <p:clrMapOvr>
    <a:masterClrMapping/>
  </p:clrMapOvr>
  <p:transition>
    <p:random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16468"/>
      </p:ext>
    </p:extLst>
  </p:cSld>
  <p:clrMapOvr>
    <a:masterClrMapping/>
  </p:clrMapOvr>
  <p:transition>
    <p:random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39649"/>
      </p:ext>
    </p:extLst>
  </p:cSld>
  <p:clrMapOvr>
    <a:masterClrMapping/>
  </p:clrMapOvr>
  <p:transition>
    <p:random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58616"/>
      </p:ext>
    </p:extLst>
  </p:cSld>
  <p:clrMapOvr>
    <a:masterClrMapping/>
  </p:clrMapOvr>
  <p:transition>
    <p:random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463399"/>
      </p:ext>
    </p:extLst>
  </p:cSld>
  <p:clrMapOvr>
    <a:masterClrMapping/>
  </p:clrMapOvr>
  <p:transition>
    <p:random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88767"/>
      </p:ext>
    </p:extLst>
  </p:cSld>
  <p:clrMapOvr>
    <a:masterClrMapping/>
  </p:clrMapOvr>
  <p:transition>
    <p:random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519641"/>
      </p:ext>
    </p:extLst>
  </p:cSld>
  <p:clrMapOvr>
    <a:masterClrMapping/>
  </p:clrMapOvr>
  <p:transition>
    <p:random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0305"/>
      </p:ext>
    </p:extLst>
  </p:cSld>
  <p:clrMapOvr>
    <a:masterClrMapping/>
  </p:clrMapOvr>
  <p:transition>
    <p:random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88464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36505"/>
      </p:ext>
    </p:extLst>
  </p:cSld>
  <p:clrMapOvr>
    <a:masterClrMapping/>
  </p:clrMapOvr>
  <p:transition>
    <p:random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3783"/>
      </p:ext>
    </p:extLst>
  </p:cSld>
  <p:clrMapOvr>
    <a:masterClrMapping/>
  </p:clrMapOvr>
  <p:transition>
    <p:random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681127"/>
      </p:ext>
    </p:extLst>
  </p:cSld>
  <p:clrMapOvr>
    <a:masterClrMapping/>
  </p:clrMapOvr>
  <p:transition>
    <p:random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6642"/>
      </p:ext>
    </p:extLst>
  </p:cSld>
  <p:clrMapOvr>
    <a:masterClrMapping/>
  </p:clrMapOvr>
  <p:transition>
    <p:random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11361"/>
      </p:ext>
    </p:extLst>
  </p:cSld>
  <p:clrMapOvr>
    <a:masterClrMapping/>
  </p:clrMapOvr>
  <p:transition>
    <p:random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30235"/>
      </p:ext>
    </p:extLst>
  </p:cSld>
  <p:clrMapOvr>
    <a:masterClrMapping/>
  </p:clrMapOvr>
  <p:transition>
    <p:random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10859"/>
      </p:ext>
    </p:extLst>
  </p:cSld>
  <p:clrMapOvr>
    <a:masterClrMapping/>
  </p:clrMapOvr>
  <p:transition>
    <p:random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92199"/>
      </p:ext>
    </p:extLst>
  </p:cSld>
  <p:clrMapOvr>
    <a:masterClrMapping/>
  </p:clrMapOvr>
  <p:transition>
    <p:random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651818"/>
      </p:ext>
    </p:extLst>
  </p:cSld>
  <p:clrMapOvr>
    <a:masterClrMapping/>
  </p:clrMapOvr>
  <p:transition>
    <p:random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23256"/>
      </p:ext>
    </p:extLst>
  </p:cSld>
  <p:clrMapOvr>
    <a:masterClrMapping/>
  </p:clrMapOvr>
  <p:transition>
    <p:random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61966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6694"/>
      </p:ext>
    </p:extLst>
  </p:cSld>
  <p:clrMapOvr>
    <a:masterClrMapping/>
  </p:clrMapOvr>
  <p:transition>
    <p:random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768356"/>
      </p:ext>
    </p:extLst>
  </p:cSld>
  <p:clrMapOvr>
    <a:masterClrMapping/>
  </p:clrMapOvr>
  <p:transition>
    <p:random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23480"/>
      </p:ext>
    </p:extLst>
  </p:cSld>
  <p:clrMapOvr>
    <a:masterClrMapping/>
  </p:clrMapOvr>
  <p:transition>
    <p:random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97226"/>
      </p:ext>
    </p:extLst>
  </p:cSld>
  <p:clrMapOvr>
    <a:masterClrMapping/>
  </p:clrMapOvr>
  <p:transition>
    <p:random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76737"/>
      </p:ext>
    </p:extLst>
  </p:cSld>
  <p:clrMapOvr>
    <a:masterClrMapping/>
  </p:clrMapOvr>
  <p:transition>
    <p:random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07530"/>
      </p:ext>
    </p:extLst>
  </p:cSld>
  <p:clrMapOvr>
    <a:masterClrMapping/>
  </p:clrMapOvr>
  <p:transition>
    <p:random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263375"/>
      </p:ext>
    </p:extLst>
  </p:cSld>
  <p:clrMapOvr>
    <a:masterClrMapping/>
  </p:clrMapOvr>
  <p:transition>
    <p:random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5831"/>
      </p:ext>
    </p:extLst>
  </p:cSld>
  <p:clrMapOvr>
    <a:masterClrMapping/>
  </p:clrMapOvr>
  <p:transition>
    <p:random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39123"/>
      </p:ext>
    </p:extLst>
  </p:cSld>
  <p:clrMapOvr>
    <a:masterClrMapping/>
  </p:clrMapOvr>
  <p:transition>
    <p:random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4407"/>
      </p:ext>
    </p:extLst>
  </p:cSld>
  <p:clrMapOvr>
    <a:masterClrMapping/>
  </p:clrMapOvr>
  <p:transition>
    <p:random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696446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08266"/>
      </p:ext>
    </p:extLst>
  </p:cSld>
  <p:clrMapOvr>
    <a:masterClrMapping/>
  </p:clrMapOvr>
  <p:transition>
    <p:random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419759"/>
      </p:ext>
    </p:extLst>
  </p:cSld>
  <p:clrMapOvr>
    <a:masterClrMapping/>
  </p:clrMapOvr>
  <p:transition>
    <p:random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67782"/>
      </p:ext>
    </p:extLst>
  </p:cSld>
  <p:clrMapOvr>
    <a:masterClrMapping/>
  </p:clrMapOvr>
  <p:transition>
    <p:random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05269"/>
      </p:ext>
    </p:extLst>
  </p:cSld>
  <p:clrMapOvr>
    <a:masterClrMapping/>
  </p:clrMapOvr>
  <p:transition>
    <p:random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49175"/>
      </p:ext>
    </p:extLst>
  </p:cSld>
  <p:clrMapOvr>
    <a:masterClrMapping/>
  </p:clrMapOvr>
  <p:transition>
    <p:random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89182"/>
      </p:ext>
    </p:extLst>
  </p:cSld>
  <p:clrMapOvr>
    <a:masterClrMapping/>
  </p:clrMapOvr>
  <p:transition>
    <p:random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810274"/>
      </p:ext>
    </p:extLst>
  </p:cSld>
  <p:clrMapOvr>
    <a:masterClrMapping/>
  </p:clrMapOvr>
  <p:transition>
    <p:random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077250"/>
      </p:ext>
    </p:extLst>
  </p:cSld>
  <p:clrMapOvr>
    <a:masterClrMapping/>
  </p:clrMapOvr>
  <p:transition>
    <p:random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9540"/>
      </p:ext>
    </p:extLst>
  </p:cSld>
  <p:clrMapOvr>
    <a:masterClrMapping/>
  </p:clrMapOvr>
  <p:transition>
    <p:random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037699"/>
      </p:ext>
    </p:extLst>
  </p:cSld>
  <p:clrMapOvr>
    <a:masterClrMapping/>
  </p:clrMapOvr>
  <p:transition>
    <p:random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44588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682829"/>
      </p:ext>
    </p:extLst>
  </p:cSld>
  <p:clrMapOvr>
    <a:masterClrMapping/>
  </p:clrMapOvr>
  <p:transition>
    <p:random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561771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77983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16670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224122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65801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742868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298632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9935"/>
      </p:ext>
    </p:extLst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93345"/>
      </p:ext>
    </p:extLst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24314"/>
      </p:ext>
    </p:extLst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77453"/>
      </p:ext>
    </p:extLst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362029"/>
      </p:ext>
    </p:extLst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97463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3041"/>
      </p:ext>
    </p:extLst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64961"/>
      </p:ext>
    </p:extLst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64234"/>
      </p:ext>
    </p:extLst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79934"/>
      </p:ext>
    </p:extLst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45506"/>
      </p:ext>
    </p:extLst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244130"/>
      </p:ext>
    </p:extLst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945711"/>
      </p:ext>
    </p:extLst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73328"/>
      </p:ext>
    </p:extLst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044134"/>
      </p:ext>
    </p:extLst>
  </p:cSld>
  <p:clrMapOvr>
    <a:masterClrMapping/>
  </p:clrMapOvr>
  <p:transition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05948"/>
      </p:ext>
    </p:extLst>
  </p:cSld>
  <p:clrMapOvr>
    <a:masterClrMapping/>
  </p:clrMapOvr>
  <p:transition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09741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13337"/>
      </p:ext>
    </p:extLst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995327"/>
      </p:ext>
    </p:extLst>
  </p:cSld>
  <p:clrMapOvr>
    <a:masterClrMapping/>
  </p:clrMapOvr>
  <p:transition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59281"/>
      </p:ext>
    </p:extLst>
  </p:cSld>
  <p:clrMapOvr>
    <a:masterClrMapping/>
  </p:clrMapOvr>
  <p:transition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45124"/>
      </p:ext>
    </p:extLst>
  </p:cSld>
  <p:clrMapOvr>
    <a:masterClrMapping/>
  </p:clrMapOvr>
  <p:transition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52311"/>
      </p:ext>
    </p:extLst>
  </p:cSld>
  <p:clrMapOvr>
    <a:masterClrMapping/>
  </p:clrMapOvr>
  <p:transition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20076"/>
      </p:ext>
    </p:extLst>
  </p:cSld>
  <p:clrMapOvr>
    <a:masterClrMapping/>
  </p:clrMapOvr>
  <p:transition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932480"/>
      </p:ext>
    </p:extLst>
  </p:cSld>
  <p:clrMapOvr>
    <a:masterClrMapping/>
  </p:clrMapOvr>
  <p:transition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982566"/>
      </p:ext>
    </p:extLst>
  </p:cSld>
  <p:clrMapOvr>
    <a:masterClrMapping/>
  </p:clrMapOvr>
  <p:transition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84820"/>
      </p:ext>
    </p:extLst>
  </p:cSld>
  <p:clrMapOvr>
    <a:masterClrMapping/>
  </p:clrMapOvr>
  <p:transition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46065"/>
      </p:ext>
    </p:extLst>
  </p:cSld>
  <p:clrMapOvr>
    <a:masterClrMapping/>
  </p:clrMapOvr>
  <p:transition>
    <p:random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3434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19382"/>
      </p:ext>
    </p:extLst>
  </p:cSld>
  <p:clrMapOvr>
    <a:masterClrMapping/>
  </p:clrMapOvr>
  <p:transition>
    <p:rand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002967"/>
      </p:ext>
    </p:extLst>
  </p:cSld>
  <p:clrMapOvr>
    <a:masterClrMapping/>
  </p:clrMapOvr>
  <p:transition>
    <p:random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31034"/>
      </p:ext>
    </p:extLst>
  </p:cSld>
  <p:clrMapOvr>
    <a:masterClrMapping/>
  </p:clrMapOvr>
  <p:transition>
    <p:rand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20637"/>
      </p:ext>
    </p:extLst>
  </p:cSld>
  <p:clrMapOvr>
    <a:masterClrMapping/>
  </p:clrMapOvr>
  <p:transition>
    <p:rand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340128"/>
      </p:ext>
    </p:extLst>
  </p:cSld>
  <p:clrMapOvr>
    <a:masterClrMapping/>
  </p:clrMapOvr>
  <p:transition>
    <p:rand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78000"/>
      </p:ext>
    </p:extLst>
  </p:cSld>
  <p:clrMapOvr>
    <a:masterClrMapping/>
  </p:clrMapOvr>
  <p:transition>
    <p:rand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27048"/>
      </p:ext>
    </p:extLst>
  </p:cSld>
  <p:clrMapOvr>
    <a:masterClrMapping/>
  </p:clrMapOvr>
  <p:transition>
    <p:rand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28559"/>
      </p:ext>
    </p:extLst>
  </p:cSld>
  <p:clrMapOvr>
    <a:masterClrMapping/>
  </p:clrMapOvr>
  <p:transition>
    <p:rand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229796"/>
      </p:ext>
    </p:extLst>
  </p:cSld>
  <p:clrMapOvr>
    <a:masterClrMapping/>
  </p:clrMapOvr>
  <p:transition>
    <p:rand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115581"/>
      </p:ext>
    </p:extLst>
  </p:cSld>
  <p:clrMapOvr>
    <a:masterClrMapping/>
  </p:clrMapOvr>
  <p:transition>
    <p:rand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196294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41664"/>
      </p:ext>
    </p:extLst>
  </p:cSld>
  <p:clrMapOvr>
    <a:masterClrMapping/>
  </p:clrMapOvr>
  <p:transition>
    <p:random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2948"/>
      </p:ext>
    </p:extLst>
  </p:cSld>
  <p:clrMapOvr>
    <a:masterClrMapping/>
  </p:clrMapOvr>
  <p:transition>
    <p:rand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058134"/>
      </p:ext>
    </p:extLst>
  </p:cSld>
  <p:clrMapOvr>
    <a:masterClrMapping/>
  </p:clrMapOvr>
  <p:transition>
    <p:rand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98826"/>
      </p:ext>
    </p:extLst>
  </p:cSld>
  <p:clrMapOvr>
    <a:masterClrMapping/>
  </p:clrMapOvr>
  <p:transition>
    <p:rand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89522"/>
      </p:ext>
    </p:extLst>
  </p:cSld>
  <p:clrMapOvr>
    <a:masterClrMapping/>
  </p:clrMapOvr>
  <p:transition>
    <p:random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279115"/>
      </p:ext>
    </p:extLst>
  </p:cSld>
  <p:clrMapOvr>
    <a:masterClrMapping/>
  </p:clrMapOvr>
  <p:transition>
    <p:random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168186"/>
      </p:ext>
    </p:extLst>
  </p:cSld>
  <p:clrMapOvr>
    <a:masterClrMapping/>
  </p:clrMapOvr>
  <p:transition>
    <p:random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687029"/>
      </p:ext>
    </p:extLst>
  </p:cSld>
  <p:clrMapOvr>
    <a:masterClrMapping/>
  </p:clrMapOvr>
  <p:transition>
    <p:random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33670"/>
      </p:ext>
    </p:extLst>
  </p:cSld>
  <p:clrMapOvr>
    <a:masterClrMapping/>
  </p:clrMapOvr>
  <p:transition>
    <p:random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18547"/>
      </p:ext>
    </p:extLst>
  </p:cSld>
  <p:clrMapOvr>
    <a:masterClrMapping/>
  </p:clrMapOvr>
  <p:transition>
    <p:random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188073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244579"/>
      </p:ext>
    </p:extLst>
  </p:cSld>
  <p:clrMapOvr>
    <a:masterClrMapping/>
  </p:clrMapOvr>
  <p:transition>
    <p:random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74005"/>
      </p:ext>
    </p:extLst>
  </p:cSld>
  <p:clrMapOvr>
    <a:masterClrMapping/>
  </p:clrMapOvr>
  <p:transition>
    <p:random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607847"/>
      </p:ext>
    </p:extLst>
  </p:cSld>
  <p:clrMapOvr>
    <a:masterClrMapping/>
  </p:clrMapOvr>
  <p:transition>
    <p:random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1679"/>
      </p:ext>
    </p:extLst>
  </p:cSld>
  <p:clrMapOvr>
    <a:masterClrMapping/>
  </p:clrMapOvr>
  <p:transition>
    <p:random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48345"/>
      </p:ext>
    </p:extLst>
  </p:cSld>
  <p:clrMapOvr>
    <a:masterClrMapping/>
  </p:clrMapOvr>
  <p:transition>
    <p:random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1768"/>
      </p:ext>
    </p:extLst>
  </p:cSld>
  <p:clrMapOvr>
    <a:masterClrMapping/>
  </p:clrMapOvr>
  <p:transition>
    <p:random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452807"/>
      </p:ext>
    </p:extLst>
  </p:cSld>
  <p:clrMapOvr>
    <a:masterClrMapping/>
  </p:clrMapOvr>
  <p:transition>
    <p:random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286239"/>
      </p:ext>
    </p:extLst>
  </p:cSld>
  <p:clrMapOvr>
    <a:masterClrMapping/>
  </p:clrMapOvr>
  <p:transition>
    <p:random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243698"/>
      </p:ext>
    </p:extLst>
  </p:cSld>
  <p:clrMapOvr>
    <a:masterClrMapping/>
  </p:clrMapOvr>
  <p:transition>
    <p:random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10113"/>
      </p:ext>
    </p:extLst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974555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87602"/>
      </p:ext>
    </p:extLst>
  </p:cSld>
  <p:clrMapOvr>
    <a:masterClrMapping/>
  </p:clrMapOvr>
  <p:transition>
    <p:random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35030"/>
      </p:ext>
    </p:extLst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202730"/>
      </p:ext>
    </p:extLst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24364"/>
      </p:ext>
    </p:extLst>
  </p:cSld>
  <p:clrMapOvr>
    <a:masterClrMapping/>
  </p:clrMapOvr>
  <p:transition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18485"/>
      </p:ext>
    </p:extLst>
  </p:cSld>
  <p:clrMapOvr>
    <a:masterClrMapping/>
  </p:clrMapOvr>
  <p:transition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42536"/>
      </p:ext>
    </p:extLst>
  </p:cSld>
  <p:clrMapOvr>
    <a:masterClrMapping/>
  </p:clrMapOvr>
  <p:transition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38338"/>
      </p:ext>
    </p:extLst>
  </p:cSld>
  <p:clrMapOvr>
    <a:masterClrMapping/>
  </p:clrMapOvr>
  <p:transition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52165"/>
      </p:ext>
    </p:extLst>
  </p:cSld>
  <p:clrMapOvr>
    <a:masterClrMapping/>
  </p:clrMapOvr>
  <p:transition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73365"/>
      </p:ext>
    </p:extLst>
  </p:cSld>
  <p:clrMapOvr>
    <a:masterClrMapping/>
  </p:clrMapOvr>
  <p:transition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0C5D4-8B73-41CD-984B-96D677BA3A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167435"/>
      </p:ext>
    </p:extLst>
  </p:cSld>
  <p:clrMapOvr>
    <a:masterClrMapping/>
  </p:clrMapOvr>
  <p:transition>
    <p:random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26F8-706F-4850-87C2-CE137092CA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08346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2415"/>
      </p:ext>
    </p:extLst>
  </p:cSld>
  <p:clrMapOvr>
    <a:masterClrMapping/>
  </p:clrMapOvr>
  <p:transition>
    <p:random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6AE28-0139-4FD3-88C4-DBFD54F733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66975"/>
      </p:ext>
    </p:extLst>
  </p:cSld>
  <p:clrMapOvr>
    <a:masterClrMapping/>
  </p:clrMapOvr>
  <p:transition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53765-AF88-4CDE-811B-A86E6A1CCA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574469"/>
      </p:ext>
    </p:extLst>
  </p:cSld>
  <p:clrMapOvr>
    <a:masterClrMapping/>
  </p:clrMapOvr>
  <p:transition>
    <p:rand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A21E3-D897-4E86-A048-1ED22BB0C7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82465"/>
      </p:ext>
    </p:extLst>
  </p:cSld>
  <p:clrMapOvr>
    <a:masterClrMapping/>
  </p:clrMapOvr>
  <p:transition>
    <p:random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1EA6-EB8A-489E-8BDF-BE0D0CCD860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40460"/>
      </p:ext>
    </p:extLst>
  </p:cSld>
  <p:clrMapOvr>
    <a:masterClrMapping/>
  </p:clrMapOvr>
  <p:transition>
    <p:random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6E00-7447-4618-98DB-6E5E3A639B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552966"/>
      </p:ext>
    </p:extLst>
  </p:cSld>
  <p:clrMapOvr>
    <a:masterClrMapping/>
  </p:clrMapOvr>
  <p:transition>
    <p:random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80F6-7EC7-4DF8-98FF-30AABF4414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9986"/>
      </p:ext>
    </p:extLst>
  </p:cSld>
  <p:clrMapOvr>
    <a:masterClrMapping/>
  </p:clrMapOvr>
  <p:transition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38A0D-F278-4853-AF58-4BAF8282C2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402303"/>
      </p:ext>
    </p:extLst>
  </p:cSld>
  <p:clrMapOvr>
    <a:masterClrMapping/>
  </p:clrMapOvr>
  <p:transition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381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1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4291-CA38-48EC-9B36-0C8C9B595B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963649"/>
      </p:ext>
    </p:extLst>
  </p:cSld>
  <p:clrMapOvr>
    <a:masterClrMapping/>
  </p:clrMapOvr>
  <p:transition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F6384-FF15-44E2-A8B1-D817FBB6CE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511439"/>
      </p:ext>
    </p:extLst>
  </p:cSld>
  <p:clrMapOvr>
    <a:masterClrMapping/>
  </p:clrMapOvr>
  <p:transition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3F923-FED3-4B23-B024-4DB0061678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877364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062795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187243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2179711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614341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6085664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316349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824316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086582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256368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  <p:sldLayoutId id="2147483892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461365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9405025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807252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31929860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2222748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2771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2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3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4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5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6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7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79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0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1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2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3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4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785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327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8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278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6E443A-891C-4FF5-926B-A88516000180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27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23232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Психолого-медико-педагогический консилиум  в </a:t>
            </a:r>
            <a:br>
              <a:rPr lang="ru-RU" sz="4000" dirty="0" smtClean="0"/>
            </a:br>
            <a:r>
              <a:rPr lang="ru-RU" sz="4000" dirty="0" smtClean="0"/>
              <a:t>МБОУ «Новотроицкая СШ»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3200" dirty="0"/>
              <a:t>Председатель </a:t>
            </a:r>
            <a:r>
              <a:rPr lang="ru-RU" sz="3200" dirty="0" err="1"/>
              <a:t>ПМПк</a:t>
            </a:r>
            <a:endParaRPr lang="ru-RU" sz="3200" dirty="0"/>
          </a:p>
          <a:p>
            <a:pPr algn="ctr"/>
            <a:r>
              <a:rPr lang="ru-RU" sz="3200" dirty="0"/>
              <a:t>МБОУ «Новотроицкая СШ»</a:t>
            </a:r>
            <a:br>
              <a:rPr lang="ru-RU" sz="3200" dirty="0"/>
            </a:br>
            <a:r>
              <a:rPr lang="ru-RU" sz="3200" dirty="0"/>
              <a:t>Мусайбекова Ботагоз Давлетбековна</a:t>
            </a:r>
            <a:br>
              <a:rPr lang="ru-RU" sz="3200" dirty="0"/>
            </a:br>
            <a:r>
              <a:rPr lang="ru-RU" sz="3200" dirty="0"/>
              <a:t>2017-2018учебный год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ru-RU" sz="4800" b="1" u="sng" dirty="0" smtClean="0">
                <a:solidFill>
                  <a:srgbClr val="66FFFF"/>
                </a:solidFill>
              </a:rPr>
              <a:t>Педагог-психолог приносит на консилиум</a:t>
            </a:r>
            <a:r>
              <a:rPr lang="ru-RU" sz="4800" u="sng" dirty="0" smtClean="0">
                <a:solidFill>
                  <a:srgbClr val="66FFFF"/>
                </a:solidFill>
                <a:latin typeface="Monotype Corsiva" pitchFamily="66" charset="0"/>
              </a:rPr>
              <a:t>: </a:t>
            </a:r>
            <a:endParaRPr lang="ru-RU" sz="4800" dirty="0" smtClean="0">
              <a:solidFill>
                <a:srgbClr val="66FFFF"/>
              </a:solidFill>
              <a:latin typeface="Monotype Corsiva" pitchFamily="66" charset="0"/>
            </a:endParaRPr>
          </a:p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ru-RU" sz="4800" dirty="0" smtClean="0">
                <a:latin typeface="Monotype Corsiva" pitchFamily="66" charset="0"/>
              </a:rPr>
              <a:t>- </a:t>
            </a:r>
            <a:r>
              <a:rPr lang="ru-RU" sz="4400" dirty="0" smtClean="0"/>
              <a:t>результаты наблюдений; </a:t>
            </a:r>
          </a:p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ru-RU" sz="4400" dirty="0" smtClean="0"/>
              <a:t>-</a:t>
            </a:r>
            <a:r>
              <a:rPr lang="ru-RU" sz="4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результаты экспертных опросов педагогов и родителей; </a:t>
            </a:r>
          </a:p>
          <a:p>
            <a:pPr eaLnBrk="1" hangingPunct="1">
              <a:spcBef>
                <a:spcPts val="1800"/>
              </a:spcBef>
              <a:buFontTx/>
              <a:buNone/>
              <a:defRPr/>
            </a:pPr>
            <a:r>
              <a:rPr lang="ru-RU" sz="4400" dirty="0" smtClean="0"/>
              <a:t>- результаты обследования самих школьников.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49514693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u="sng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Обобщенные данные о ребенке</a:t>
            </a:r>
            <a:r>
              <a:rPr lang="ru-RU" b="1" i="1" u="sng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endParaRPr lang="ru-RU" b="1" u="sng" dirty="0" smtClean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pPr eaLnBrk="1" hangingPunct="1">
              <a:spcBef>
                <a:spcPts val="0"/>
              </a:spcBef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Описание </a:t>
            </a:r>
            <a:r>
              <a:rPr lang="ru-RU" sz="2400" b="1" u="sng" dirty="0">
                <a:solidFill>
                  <a:srgbClr val="FFFF00"/>
                </a:solidFill>
              </a:rPr>
              <a:t>психологических особенностей </a:t>
            </a:r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/>
              <a:t>- </a:t>
            </a:r>
            <a:r>
              <a:rPr lang="ru-RU" sz="2000" dirty="0"/>
              <a:t>обучения; </a:t>
            </a:r>
            <a:br>
              <a:rPr lang="ru-RU" sz="2000" dirty="0"/>
            </a:br>
            <a:r>
              <a:rPr lang="ru-RU" sz="2000" dirty="0"/>
              <a:t>- поведения; </a:t>
            </a:r>
            <a:br>
              <a:rPr lang="ru-RU" sz="2000" dirty="0"/>
            </a:br>
            <a:r>
              <a:rPr lang="ru-RU" sz="2000" dirty="0"/>
              <a:t>- самочувствия школьника. </a:t>
            </a:r>
            <a:endParaRPr lang="ru-RU" sz="2400" dirty="0"/>
          </a:p>
          <a:p>
            <a:pPr eaLnBrk="1" hangingPunct="1">
              <a:spcBef>
                <a:spcPts val="0"/>
              </a:spcBef>
              <a:defRPr/>
            </a:pPr>
            <a:r>
              <a:rPr lang="ru-RU" sz="2400" b="1" u="sng" dirty="0">
                <a:solidFill>
                  <a:srgbClr val="FFFF00"/>
                </a:solidFill>
              </a:rPr>
              <a:t>Обнаруженные нарушения или отклонения </a:t>
            </a:r>
            <a:r>
              <a:rPr lang="ru-RU" sz="2400" u="sng" dirty="0">
                <a:solidFill>
                  <a:srgbClr val="FFFF00"/>
                </a:solidFill>
              </a:rPr>
              <a:t>от </a:t>
            </a:r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dirty="0">
                <a:solidFill>
                  <a:srgbClr val="FFFF00"/>
                </a:solidFill>
              </a:rPr>
              <a:t>- </a:t>
            </a:r>
            <a:r>
              <a:rPr lang="ru-RU" sz="2000" dirty="0"/>
              <a:t>возрастной; </a:t>
            </a:r>
            <a:br>
              <a:rPr lang="ru-RU" sz="2000" dirty="0"/>
            </a:br>
            <a:r>
              <a:rPr lang="ru-RU" sz="2000" dirty="0"/>
              <a:t>- психической; </a:t>
            </a:r>
            <a:br>
              <a:rPr lang="ru-RU" sz="2000" dirty="0"/>
            </a:br>
            <a:r>
              <a:rPr lang="ru-RU" sz="2000" dirty="0"/>
              <a:t>- социальной нормы. </a:t>
            </a:r>
            <a:endParaRPr lang="ru-RU" sz="2400" dirty="0"/>
          </a:p>
          <a:p>
            <a:pPr>
              <a:spcBef>
                <a:spcPts val="0"/>
              </a:spcBef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Описаны конкретные проявления этих нарушений:</a:t>
            </a:r>
          </a:p>
          <a:p>
            <a:pPr lvl="1">
              <a:spcBef>
                <a:spcPts val="0"/>
              </a:spcBef>
              <a:defRPr/>
            </a:pPr>
            <a:r>
              <a:rPr lang="ru-RU" sz="2000" dirty="0" smtClean="0"/>
              <a:t>умственное снижение по отношению к возрастной норме;</a:t>
            </a:r>
          </a:p>
          <a:p>
            <a:pPr lvl="1">
              <a:spcBef>
                <a:spcPts val="0"/>
              </a:spcBef>
              <a:defRPr/>
            </a:pPr>
            <a:r>
              <a:rPr lang="ru-RU" sz="2000" dirty="0" smtClean="0"/>
              <a:t>психологические нарушения, проявляющиеся в личностных акцентуациях или отклонениях в поведении, асоциальных проявлениях.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Указаны причины существующих нарушений.</a:t>
            </a:r>
          </a:p>
          <a:p>
            <a:pPr>
              <a:spcBef>
                <a:spcPts val="0"/>
              </a:spcBef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Перечислены адекватные формы помощи данному школьнику.</a:t>
            </a:r>
          </a:p>
        </p:txBody>
      </p:sp>
    </p:spTree>
    <p:extLst>
      <p:ext uri="{BB962C8B-B14F-4D97-AF65-F5344CB8AC3E}">
        <p14:creationId xmlns:p14="http://schemas.microsoft.com/office/powerpoint/2010/main" val="71581964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Классный руководитель предоставляет на консилиум: </a:t>
            </a:r>
          </a:p>
          <a:p>
            <a:pPr eaLnBrk="1" hangingPunct="1">
              <a:buFontTx/>
              <a:buChar char="-"/>
              <a:defRPr/>
            </a:pPr>
            <a:r>
              <a:rPr lang="ru-RU" sz="4000" u="sng" dirty="0" smtClean="0"/>
              <a:t>результаты</a:t>
            </a:r>
            <a:r>
              <a:rPr lang="ru-RU" sz="4000" dirty="0" smtClean="0"/>
              <a:t> своих собственных </a:t>
            </a:r>
            <a:r>
              <a:rPr lang="ru-RU" sz="4000" u="sng" dirty="0" smtClean="0"/>
              <a:t>наблюдений</a:t>
            </a:r>
            <a:r>
              <a:rPr lang="ru-RU" sz="4000" dirty="0" smtClean="0"/>
              <a:t> и бесед с учителями- предметниками;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- </a:t>
            </a:r>
            <a:r>
              <a:rPr lang="ru-RU" sz="4000" u="sng" dirty="0" smtClean="0"/>
              <a:t>педагогическую характеристику </a:t>
            </a:r>
            <a:r>
              <a:rPr lang="ru-RU" sz="4000" dirty="0" smtClean="0"/>
              <a:t>учебной деятельности и поведения конкретных школьников 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353777602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Классный руководитель фиксирует: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1400" b="1" u="sng" dirty="0" smtClean="0">
              <a:solidFill>
                <a:srgbClr val="FF0000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000" b="1" u="sng" dirty="0" smtClean="0"/>
              <a:t>(ведёт  «Дневник наблюдения)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b="1" u="sng" dirty="0" smtClean="0"/>
              <a:t>трудности</a:t>
            </a:r>
            <a:r>
              <a:rPr lang="ru-RU" dirty="0" smtClean="0"/>
              <a:t>, которые испытывает ученик в различных  педагогических  ситуациях; 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/>
          </a:p>
          <a:p>
            <a:pPr eaLnBrk="1" hangingPunct="1">
              <a:buFontTx/>
              <a:buNone/>
              <a:defRPr/>
            </a:pPr>
            <a:r>
              <a:rPr lang="ru-RU" b="1" u="sng" dirty="0" smtClean="0"/>
              <a:t>особенности</a:t>
            </a:r>
            <a:r>
              <a:rPr lang="ru-RU" dirty="0" smtClean="0"/>
              <a:t>  индивидуальных  </a:t>
            </a:r>
            <a:r>
              <a:rPr lang="ru-RU" b="1" u="sng" dirty="0" smtClean="0"/>
              <a:t>черт</a:t>
            </a:r>
            <a:r>
              <a:rPr lang="ru-RU" dirty="0" smtClean="0"/>
              <a:t>  его обучения; </a:t>
            </a:r>
          </a:p>
          <a:p>
            <a:pPr eaLnBrk="1" hangingPunct="1">
              <a:buFontTx/>
              <a:buNone/>
              <a:defRPr/>
            </a:pPr>
            <a:endParaRPr lang="ru-RU" sz="1800" dirty="0" smtClean="0"/>
          </a:p>
          <a:p>
            <a:pPr eaLnBrk="1" hangingPunct="1">
              <a:buFontTx/>
              <a:buNone/>
              <a:defRPr/>
            </a:pPr>
            <a:r>
              <a:rPr lang="ru-RU" b="1" u="sng" dirty="0" smtClean="0"/>
              <a:t>особенности обучения</a:t>
            </a:r>
            <a:r>
              <a:rPr lang="ru-RU" dirty="0" smtClean="0"/>
              <a:t>; </a:t>
            </a:r>
            <a:br>
              <a:rPr lang="ru-RU" dirty="0" smtClean="0"/>
            </a:br>
            <a:r>
              <a:rPr lang="ru-RU" dirty="0" smtClean="0"/>
              <a:t>- самочувствие , настроение.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420542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Показатели для характеристики</a:t>
            </a:r>
          </a:p>
          <a:p>
            <a:pPr algn="ctr" eaLnBrk="1" hangingPunct="1">
              <a:buFontTx/>
              <a:buNone/>
              <a:defRPr/>
            </a:pPr>
            <a:endParaRPr lang="ru-RU" sz="3600" b="1" u="sng" dirty="0" smtClean="0">
              <a:solidFill>
                <a:srgbClr val="FF0000"/>
              </a:solidFill>
            </a:endParaRPr>
          </a:p>
          <a:p>
            <a:pPr marL="742950" indent="-742950" eaLnBrk="1" hangingPunct="1">
              <a:buFontTx/>
              <a:buAutoNum type="arabicPeriod"/>
              <a:defRPr/>
            </a:pPr>
            <a:r>
              <a:rPr lang="ru-RU" dirty="0" smtClean="0"/>
              <a:t>Качественные характеристики учебной деятельности. </a:t>
            </a:r>
          </a:p>
          <a:p>
            <a:pPr marL="742950" indent="-742950" eaLnBrk="1" hangingPunct="1">
              <a:buFontTx/>
              <a:buAutoNum type="arabicPeriod"/>
              <a:defRPr/>
            </a:pPr>
            <a:r>
              <a:rPr lang="ru-RU" dirty="0" smtClean="0"/>
              <a:t>Количественные показатели учебной деятельности. </a:t>
            </a:r>
          </a:p>
          <a:p>
            <a:pPr marL="742950" indent="-742950" eaLnBrk="1" hangingPunct="1">
              <a:buFontTx/>
              <a:buAutoNum type="arabicPeriod"/>
              <a:defRPr/>
            </a:pPr>
            <a:r>
              <a:rPr lang="ru-RU" dirty="0" smtClean="0"/>
              <a:t>Показатели поведения и общения в учебной деятельности (учебных ситуациях).</a:t>
            </a:r>
          </a:p>
          <a:p>
            <a:pPr marL="742950" indent="-742950" eaLnBrk="1" hangingPunct="1">
              <a:buFontTx/>
              <a:buAutoNum type="arabicPeriod"/>
              <a:defRPr/>
            </a:pPr>
            <a:r>
              <a:rPr lang="ru-RU" dirty="0" smtClean="0"/>
              <a:t>Показатели эмоционального состояния в учебных ситуациях. 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419689711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8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Учитель-логопед:</a:t>
            </a:r>
          </a:p>
          <a:p>
            <a:pPr eaLnBrk="1" hangingPunct="1">
              <a:buFontTx/>
              <a:buNone/>
              <a:defRPr/>
            </a:pPr>
            <a:r>
              <a:rPr lang="ru-RU" sz="4400" dirty="0" smtClean="0"/>
              <a:t>отражает</a:t>
            </a:r>
          </a:p>
          <a:p>
            <a:pPr eaLnBrk="1" hangingPunct="1">
              <a:defRPr/>
            </a:pPr>
            <a:r>
              <a:rPr lang="ru-RU" sz="4400" dirty="0" smtClean="0"/>
              <a:t>особенности речевого развития ребенка;</a:t>
            </a:r>
          </a:p>
          <a:p>
            <a:pPr eaLnBrk="1" hangingPunct="1">
              <a:defRPr/>
            </a:pPr>
            <a:r>
              <a:rPr lang="ru-RU" sz="4400" dirty="0" smtClean="0"/>
              <a:t>возможности его коррекции и прогноз.</a:t>
            </a:r>
          </a:p>
        </p:txBody>
      </p:sp>
    </p:spTree>
    <p:extLst>
      <p:ext uri="{BB962C8B-B14F-4D97-AF65-F5344CB8AC3E}">
        <p14:creationId xmlns:p14="http://schemas.microsoft.com/office/powerpoint/2010/main" val="426567696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8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Учитель-дефектолог:</a:t>
            </a:r>
          </a:p>
          <a:p>
            <a:pPr eaLnBrk="1" hangingPunct="1">
              <a:buFontTx/>
              <a:buNone/>
              <a:defRPr/>
            </a:pPr>
            <a:endParaRPr lang="ru-RU" sz="3600" dirty="0" smtClean="0"/>
          </a:p>
          <a:p>
            <a:pPr eaLnBrk="1" hangingPunct="1">
              <a:buFontTx/>
              <a:buNone/>
              <a:defRPr/>
            </a:pPr>
            <a:r>
              <a:rPr lang="ru-RU" sz="4400" dirty="0" smtClean="0"/>
              <a:t>предоставляет информацию о </a:t>
            </a:r>
            <a:r>
              <a:rPr lang="ru-RU" sz="4400" dirty="0" err="1" smtClean="0"/>
              <a:t>сформированности</a:t>
            </a:r>
            <a:r>
              <a:rPr lang="ru-RU" sz="4400" dirty="0" smtClean="0"/>
              <a:t> у учащихся учебных навыков по русскому языку и математике, возможностях их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121795318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Медицинский работник</a:t>
            </a:r>
            <a:endParaRPr lang="ru-RU" u="sng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981075"/>
            <a:ext cx="8856662" cy="5114925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  <a:defRPr/>
            </a:pPr>
            <a:r>
              <a:rPr lang="ru-RU" sz="2800" dirty="0" smtClean="0"/>
              <a:t>Предоставляет:</a:t>
            </a:r>
          </a:p>
          <a:p>
            <a:pPr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1.Физическое состояние ребенка на момент проведения консилиума: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соответствие физического развития возрастным нормам;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состояние органов зрения, слуха, костно-мышечной системы;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переносимость физических нагрузок (на основании данных учителя физкультуры).</a:t>
            </a:r>
          </a:p>
          <a:p>
            <a:pPr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2.	Факторы риска нарушения развития: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наличие в прошлом заболеваний и травм, которые могут сказываться на развитии ребенка;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 smtClean="0"/>
              <a:t>факторы риска по основным функциональным системам, наличие хронических заболеваний.</a:t>
            </a:r>
          </a:p>
          <a:p>
            <a:pPr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rgbClr val="FFFF00"/>
                </a:solidFill>
              </a:rPr>
              <a:t>3.	Характеристика заболеваний за прошлый учебный год и часть текущего учебного года.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7655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4400" b="1" u="sng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Социальный педагог  </a:t>
            </a:r>
            <a:r>
              <a:rPr lang="ru-RU" sz="4400" b="1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ru-RU" sz="3600" dirty="0" smtClean="0"/>
              <a:t>берет на себя организационные обязанности, связанные с консилиумом: </a:t>
            </a:r>
          </a:p>
          <a:p>
            <a:pPr eaLnBrk="1" hangingPunct="1">
              <a:spcBef>
                <a:spcPts val="1200"/>
              </a:spcBef>
              <a:buFontTx/>
              <a:buChar char="-"/>
              <a:defRPr/>
            </a:pPr>
            <a:r>
              <a:rPr lang="ru-RU" sz="4000" dirty="0" smtClean="0"/>
              <a:t>помощь классным руководителям в реализации решений Консилиума; </a:t>
            </a:r>
          </a:p>
          <a:p>
            <a:pPr eaLnBrk="1" hangingPunct="1">
              <a:spcBef>
                <a:spcPts val="1200"/>
              </a:spcBef>
              <a:buFontTx/>
              <a:buChar char="-"/>
              <a:defRPr/>
            </a:pPr>
            <a:r>
              <a:rPr lang="ru-RU" sz="4000" dirty="0" smtClean="0"/>
              <a:t>решение тех вопросов, которые касаются непосредственной работы с семьей.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470834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Регламент проведения внепланового заседания </a:t>
            </a:r>
            <a:r>
              <a:rPr lang="ru-RU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ПМПк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484313"/>
            <a:ext cx="8785225" cy="44958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800" dirty="0" smtClean="0"/>
              <a:t>1. Запрос на проведение внепланового заседания </a:t>
            </a:r>
            <a:r>
              <a:rPr lang="ru-RU" sz="2800" dirty="0" err="1" smtClean="0"/>
              <a:t>ПМПк</a:t>
            </a:r>
            <a:r>
              <a:rPr lang="ru-RU" sz="2800" dirty="0" smtClean="0"/>
              <a:t> подаётся не позднее, чем за 14 дней до заседания. </a:t>
            </a:r>
          </a:p>
          <a:p>
            <a:pPr>
              <a:buFontTx/>
              <a:buNone/>
              <a:defRPr/>
            </a:pPr>
            <a:r>
              <a:rPr lang="ru-RU" sz="2800" dirty="0" smtClean="0"/>
              <a:t>2. Документы (характеристики, заключения специалистов, работы учащегося) предоставляются секретарю </a:t>
            </a:r>
            <a:r>
              <a:rPr lang="ru-RU" sz="2800" dirty="0" err="1" smtClean="0"/>
              <a:t>ПМПк</a:t>
            </a:r>
            <a:r>
              <a:rPr lang="ru-RU" sz="2800" dirty="0" smtClean="0"/>
              <a:t> не позднее, чем за 3 дня до заседания.</a:t>
            </a:r>
          </a:p>
          <a:p>
            <a:pPr>
              <a:buFontTx/>
              <a:buNone/>
              <a:defRPr/>
            </a:pPr>
            <a:r>
              <a:rPr lang="ru-RU" sz="2800" dirty="0" smtClean="0"/>
              <a:t>3. Председатель включает в состав </a:t>
            </a:r>
            <a:r>
              <a:rPr lang="ru-RU" sz="2800" dirty="0" err="1" smtClean="0"/>
              <a:t>ПМПк</a:t>
            </a:r>
            <a:r>
              <a:rPr lang="ru-RU" sz="2800" dirty="0" smtClean="0"/>
              <a:t> кроме постоянных специалистов, сотрудников образовательного учреждения, непосредственно работающих с ребенком, направивших ребенка на </a:t>
            </a:r>
            <a:r>
              <a:rPr lang="ru-RU" sz="2800" dirty="0" err="1" smtClean="0"/>
              <a:t>ПМПк</a:t>
            </a:r>
            <a:r>
              <a:rPr lang="ru-RU" sz="2800" dirty="0" smtClean="0"/>
              <a:t>, и др. Председатель ставит в известность специалистов </a:t>
            </a:r>
            <a:r>
              <a:rPr lang="ru-RU" sz="2800" dirty="0" err="1" smtClean="0"/>
              <a:t>ПМПк</a:t>
            </a:r>
            <a:r>
              <a:rPr lang="ru-RU" sz="2800" dirty="0" smtClean="0"/>
              <a:t> о необходимости обследования ребенка.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509388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3200" b="1" kern="0" dirty="0">
                <a:latin typeface="Arial"/>
              </a:rPr>
              <a:t>Консилиум </a:t>
            </a:r>
            <a:r>
              <a:rPr lang="ru-RU" altLang="ru-RU" sz="3200" kern="0" dirty="0">
                <a:latin typeface="Arial"/>
              </a:rPr>
              <a:t>–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это постоянно действующий,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скоординированный,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объединенный общими целями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коллектив специалистов,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реализующий ту или иную стратегию </a:t>
            </a:r>
          </a:p>
          <a:p>
            <a:pPr marL="342900" lvl="0" indent="-342900" algn="ctr" fontAlgn="base">
              <a:spcAft>
                <a:spcPct val="0"/>
              </a:spcAft>
              <a:buClr>
                <a:srgbClr val="00007D"/>
              </a:buClr>
              <a:buSzPct val="75000"/>
              <a:buNone/>
            </a:pPr>
            <a:r>
              <a:rPr lang="ru-RU" altLang="ru-RU" sz="2800" kern="0" dirty="0">
                <a:latin typeface="Arial"/>
              </a:rPr>
              <a:t>сопровождения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1158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Регламент проведения внепланового заседания </a:t>
            </a:r>
            <a:r>
              <a:rPr lang="ru-RU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ПМПк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628775"/>
            <a:ext cx="8785225" cy="4495800"/>
          </a:xfrm>
        </p:spPr>
        <p:txBody>
          <a:bodyPr/>
          <a:lstStyle/>
          <a:p>
            <a:pPr>
              <a:spcBef>
                <a:spcPts val="1200"/>
              </a:spcBef>
              <a:buFontTx/>
              <a:buNone/>
              <a:defRPr/>
            </a:pPr>
            <a:r>
              <a:rPr lang="ru-RU" sz="2400" dirty="0" smtClean="0"/>
              <a:t>4. В течение 3 дней с момента поступления запроса на диагностическое обследование ребенка председатель </a:t>
            </a:r>
            <a:r>
              <a:rPr lang="ru-RU" sz="2400" dirty="0" err="1" smtClean="0"/>
              <a:t>ПМПк</a:t>
            </a:r>
            <a:r>
              <a:rPr lang="ru-RU" sz="2400" dirty="0" smtClean="0"/>
              <a:t> согласовывает этот вопрос с родителями (иными законными представителями) и при отсутствии возражений с их стороны, представленных в письменном виде, организует проведение заседания </a:t>
            </a:r>
            <a:r>
              <a:rPr lang="ru-RU" sz="2400" dirty="0" err="1" smtClean="0"/>
              <a:t>ПМПк</a:t>
            </a:r>
            <a:r>
              <a:rPr lang="ru-RU" sz="2400" dirty="0" smtClean="0"/>
              <a:t> (в соответствии с графиком плановых </a:t>
            </a:r>
            <a:r>
              <a:rPr lang="ru-RU" sz="2400" dirty="0" err="1" smtClean="0"/>
              <a:t>ПМПк</a:t>
            </a:r>
            <a:r>
              <a:rPr lang="ru-RU" sz="2400" dirty="0" smtClean="0"/>
              <a:t>).</a:t>
            </a:r>
          </a:p>
          <a:p>
            <a:pPr>
              <a:spcBef>
                <a:spcPts val="1200"/>
              </a:spcBef>
              <a:buFontTx/>
              <a:buNone/>
              <a:defRPr/>
            </a:pPr>
            <a:r>
              <a:rPr lang="ru-RU" sz="2400" dirty="0" smtClean="0"/>
              <a:t>5. </a:t>
            </a:r>
            <a:r>
              <a:rPr lang="ru-RU" sz="2400" dirty="0" err="1" smtClean="0"/>
              <a:t>ПМПк</a:t>
            </a:r>
            <a:r>
              <a:rPr lang="ru-RU" sz="2400" dirty="0" smtClean="0"/>
              <a:t> проводится не позднее 10 дней с момента согласования вопроса с родителями (иными законными представителями).</a:t>
            </a:r>
          </a:p>
          <a:p>
            <a:pPr>
              <a:spcBef>
                <a:spcPts val="1200"/>
              </a:spcBef>
              <a:buFontTx/>
              <a:buNone/>
              <a:defRPr/>
            </a:pPr>
            <a:r>
              <a:rPr lang="ru-RU" sz="2400" dirty="0" smtClean="0"/>
              <a:t>6. В период с момента поступления запроса и до заседания </a:t>
            </a:r>
            <a:r>
              <a:rPr lang="ru-RU" sz="2400" dirty="0" err="1" smtClean="0"/>
              <a:t>ПМПк</a:t>
            </a:r>
            <a:r>
              <a:rPr lang="ru-RU" sz="2400" dirty="0" smtClean="0"/>
              <a:t> каждый его специалист проводит индивидуальное обследование ребенка, планируя время обследования с учетом его реальной возрастной и психофизической нагрузки.</a:t>
            </a:r>
          </a:p>
          <a:p>
            <a:pPr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9585610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Ход консилиума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435975" cy="5043487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1 этап.	Осуществление информационного обмена между всеми участниками консилиума. </a:t>
            </a:r>
          </a:p>
          <a:p>
            <a:pPr>
              <a:buFontTx/>
              <a:buNone/>
              <a:defRPr/>
            </a:pPr>
            <a:r>
              <a:rPr lang="ru-RU" sz="2400" dirty="0" smtClean="0"/>
              <a:t>Работа консилиума начинается с обсуждения наиболее трудных случаев. Порядок работы консилиума в рамках обсуждения одного случая: если наиболее проблемная информация поступает от психолога, он и начинает обсуждение, если от педагога или медицинского работника - начинают они. Если все участники консилиума относят данного учащегося к числу наиболее проблемных, правильнее начать обсуждение с педагога. Заключение каждого специалиста вкладывается в Карту развития ребенка. Обмен информацией служит основой для принятия коллегиального решения.</a:t>
            </a:r>
            <a:endParaRPr lang="ru-RU" b="1" dirty="0" smtClean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8142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Ход консилиума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052513"/>
            <a:ext cx="8785225" cy="5043487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2 этап. Разработка стратегии помощи конкретному ученику </a:t>
            </a:r>
          </a:p>
          <a:p>
            <a:pPr>
              <a:buFontTx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Участники консилиума отвечают на вопросы:</a:t>
            </a:r>
            <a:endParaRPr lang="ru-RU" sz="2800" dirty="0" smtClean="0">
              <a:solidFill>
                <a:srgbClr val="FFFF00"/>
              </a:solidFill>
            </a:endParaRPr>
          </a:p>
          <a:p>
            <a:pPr lvl="1">
              <a:defRPr/>
            </a:pPr>
            <a:r>
              <a:rPr lang="ru-RU" sz="2400" dirty="0" smtClean="0"/>
              <a:t>какого рода помощь требуется школьнику?</a:t>
            </a:r>
            <a:endParaRPr lang="ru-RU" sz="2000" dirty="0" smtClean="0"/>
          </a:p>
          <a:p>
            <a:pPr lvl="1">
              <a:defRPr/>
            </a:pPr>
            <a:r>
              <a:rPr lang="ru-RU" sz="2400" dirty="0" smtClean="0"/>
              <a:t>какую развивающую работу желательно с ним осуществлять?</a:t>
            </a:r>
            <a:endParaRPr lang="ru-RU" sz="2000" dirty="0" smtClean="0"/>
          </a:p>
          <a:p>
            <a:pPr lvl="1">
              <a:defRPr/>
            </a:pPr>
            <a:r>
              <a:rPr lang="ru-RU" sz="2400" dirty="0" smtClean="0"/>
              <a:t>какие особенности должны быть учтены в процессе обучения и общения?</a:t>
            </a:r>
            <a:endParaRPr lang="ru-RU" sz="2000" dirty="0" smtClean="0"/>
          </a:p>
          <a:p>
            <a:pPr lvl="1">
              <a:defRPr/>
            </a:pPr>
            <a:r>
              <a:rPr lang="ru-RU" sz="2400" dirty="0" smtClean="0"/>
              <a:t>какую работу могут взять на себя участники консилиума?</a:t>
            </a:r>
            <a:endParaRPr lang="ru-RU" sz="2000" dirty="0" smtClean="0"/>
          </a:p>
          <a:p>
            <a:pPr lvl="1">
              <a:defRPr/>
            </a:pPr>
            <a:r>
              <a:rPr lang="ru-RU" sz="2400" dirty="0" smtClean="0"/>
              <a:t>какую деятельность необходимо осуществлять силами педагогического коллектива данной параллели?</a:t>
            </a:r>
            <a:endParaRPr lang="ru-RU" sz="2000" dirty="0" smtClean="0"/>
          </a:p>
          <a:p>
            <a:pPr lvl="1">
              <a:defRPr/>
            </a:pPr>
            <a:r>
              <a:rPr lang="ru-RU" sz="2400" dirty="0" smtClean="0"/>
              <a:t>что можно сделать с помощью семьи, специалистов различного профиля вне школы?</a:t>
            </a:r>
            <a:endParaRPr lang="ru-RU" sz="2000" dirty="0" smtClean="0"/>
          </a:p>
          <a:p>
            <a:pPr>
              <a:buFontTx/>
              <a:buNone/>
              <a:defRPr/>
            </a:pPr>
            <a:endParaRPr lang="ru-RU" dirty="0" smtClean="0"/>
          </a:p>
          <a:p>
            <a:pPr>
              <a:buFontTx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39090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Ход консилиума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43487"/>
          </a:xfrm>
        </p:spPr>
        <p:txBody>
          <a:bodyPr/>
          <a:lstStyle/>
          <a:p>
            <a:pPr>
              <a:defRPr/>
            </a:pPr>
            <a:r>
              <a:rPr lang="ru-RU" b="1" dirty="0" smtClean="0"/>
              <a:t>3 этап.</a:t>
            </a:r>
          </a:p>
          <a:p>
            <a:pPr>
              <a:buFontTx/>
              <a:buNone/>
              <a:defRPr/>
            </a:pPr>
            <a:r>
              <a:rPr lang="ru-RU" dirty="0" smtClean="0"/>
              <a:t> Работа консилиума заканчивается принятием коллегиального решения и написанием итогового документа - протокола, в котором фиксируется окончательное коллегиальное заключение по результатам </a:t>
            </a:r>
            <a:r>
              <a:rPr lang="ru-RU" dirty="0" err="1" smtClean="0"/>
              <a:t>ПМПк</a:t>
            </a:r>
            <a:r>
              <a:rPr lang="ru-RU" dirty="0" smtClean="0"/>
              <a:t> с рекомендациями по оказанию психолого-педагогической и медико-социальной помощи ребенку.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79673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 заключении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4348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 smtClean="0"/>
              <a:t>Психолого-медико-педагогический консилиум является структурой </a:t>
            </a:r>
            <a:r>
              <a:rPr lang="ru-RU" dirty="0" err="1" smtClean="0"/>
              <a:t>диагностико-консультативного</a:t>
            </a:r>
            <a:r>
              <a:rPr lang="ru-RU" dirty="0" smtClean="0"/>
              <a:t> типа, деятельность которого направлена на определение путей решения проблем, связанных со своевременным выявлением и интеграцией в обществе детей с различными отклонениями в развитии и здоровье, приводящими к школьной </a:t>
            </a:r>
            <a:r>
              <a:rPr lang="ru-RU" dirty="0" err="1" smtClean="0"/>
              <a:t>дезадаптации</a:t>
            </a:r>
            <a:r>
              <a:rPr lang="ru-RU" dirty="0" smtClean="0"/>
              <a:t> (проблемам в обучении и поведенческим расстройствам)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31961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50" y="2143125"/>
            <a:ext cx="7772400" cy="13620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357563"/>
            <a:ext cx="250666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704640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900" dirty="0" smtClean="0"/>
              <a:t>Приказ  директора школы о создании </a:t>
            </a:r>
            <a:r>
              <a:rPr lang="ru-RU" sz="3900" dirty="0" err="1" smtClean="0"/>
              <a:t>ПМПк</a:t>
            </a:r>
            <a:r>
              <a:rPr lang="ru-RU" sz="3900" dirty="0" smtClean="0"/>
              <a:t>  в МБОУ «Новотроицкая СШ»</a:t>
            </a:r>
          </a:p>
          <a:p>
            <a:pPr>
              <a:buFont typeface="Arial" pitchFamily="34" charset="0"/>
              <a:buChar char="•"/>
            </a:pPr>
            <a:r>
              <a:rPr lang="ru-RU" sz="3900" dirty="0" smtClean="0"/>
              <a:t>Положение о </a:t>
            </a:r>
            <a:r>
              <a:rPr lang="ru-RU" sz="3900" dirty="0" err="1" smtClean="0"/>
              <a:t>ПМПк</a:t>
            </a:r>
            <a:r>
              <a:rPr lang="ru-RU" sz="3900" dirty="0" smtClean="0"/>
              <a:t> </a:t>
            </a:r>
            <a:r>
              <a:rPr lang="ru-RU" sz="3900" dirty="0"/>
              <a:t>МБОУ «Новотроицкая СШ»</a:t>
            </a:r>
            <a:r>
              <a:rPr lang="ru-RU" sz="39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3900" dirty="0" smtClean="0"/>
              <a:t>График плановых заседаний </a:t>
            </a:r>
            <a:r>
              <a:rPr lang="ru-RU" sz="3900" dirty="0" err="1" smtClean="0"/>
              <a:t>ПМПк</a:t>
            </a:r>
            <a:r>
              <a:rPr lang="ru-RU" sz="3900" dirty="0" smtClean="0"/>
              <a:t> (</a:t>
            </a:r>
            <a:r>
              <a:rPr lang="ru-RU" sz="2800" dirty="0" smtClean="0"/>
              <a:t>коллегиальное заседание не позднее 10 дней от даты заявки на рассмотрение проблем ребенка)</a:t>
            </a:r>
          </a:p>
          <a:p>
            <a:endParaRPr lang="ru-RU" sz="2800" dirty="0" smtClean="0"/>
          </a:p>
          <a:p>
            <a:pPr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4191955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Цель ПМПк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Обеспечение оптимальных условий для обучения и воспитания детей в соответствии с их возрастными и индивидуальными особенностями.</a:t>
            </a:r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11443704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Задачи ПМПк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Ранняя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диагностика отклонений;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 К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онсультирование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родителей, педагогов;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3.Определение необходимых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специальных образовательных  условий;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4.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Определение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путей включения детей с ОВЗ в классы, работающие по основным  образовательным программам;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5.Составление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заключения для представления на психолого-медико-педагогическую комиссию;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6. </a:t>
            </a:r>
            <a:r>
              <a:rPr lang="ru-RU" dirty="0" smtClean="0">
                <a:latin typeface="Times New Roman"/>
                <a:ea typeface="Calibri"/>
              </a:rPr>
              <a:t>Формирование </a:t>
            </a:r>
            <a:r>
              <a:rPr lang="ru-RU" dirty="0">
                <a:latin typeface="Times New Roman"/>
                <a:ea typeface="Calibri"/>
              </a:rPr>
              <a:t>банка данных  о детях, имеющих проблемы развития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730076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Состав ПМПк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495800"/>
          </a:xfrm>
        </p:spPr>
        <p:txBody>
          <a:bodyPr rtlCol="0">
            <a:normAutofit fontScale="85000" lnSpcReduction="10000"/>
          </a:bodyPr>
          <a:lstStyle/>
          <a:p>
            <a:pPr lvl="0" eaLnBrk="1" fontAlgn="auto" hangingPunct="1">
              <a:spcAft>
                <a:spcPts val="0"/>
              </a:spcAft>
              <a:buClr>
                <a:srgbClr val="9999CC">
                  <a:lumMod val="60000"/>
                  <a:lumOff val="40000"/>
                </a:srgbClr>
              </a:buClr>
              <a:defRPr/>
            </a:pPr>
            <a:r>
              <a:rPr lang="ru-RU" dirty="0" smtClean="0"/>
              <a:t>Директор школы (педагог-психолог)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заместитель директора по учебно-воспитательной работе,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Заместитель директора по воспитательной работе,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социальный педагог,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учитель-дефектолог,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медицинская сестра,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учитель-логопед,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учитель, воспитатель (представляющий ребенка на </a:t>
            </a:r>
            <a:r>
              <a:rPr lang="ru-RU" dirty="0" err="1" smtClean="0"/>
              <a:t>ПМПк</a:t>
            </a:r>
            <a:r>
              <a:rPr lang="ru-RU" dirty="0" smtClean="0"/>
              <a:t>).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90722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Плановый консилиум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1961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/>
              <a:t>Плановый консилиум решает следующие </a:t>
            </a:r>
            <a:r>
              <a:rPr lang="ru-RU" b="1" u="sng" dirty="0" smtClean="0"/>
              <a:t>задачи</a:t>
            </a:r>
            <a:r>
              <a:rPr lang="ru-RU" b="1" dirty="0" smtClean="0"/>
              <a:t>: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определение путей </a:t>
            </a:r>
            <a:r>
              <a:rPr lang="ru-RU" dirty="0" err="1" smtClean="0"/>
              <a:t>психолого-медико-педагогического</a:t>
            </a:r>
            <a:r>
              <a:rPr lang="ru-RU" dirty="0" smtClean="0"/>
              <a:t> сопровождения ребенка;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выработка согласованных решений по определению образовательного и коррекционно-развивающего маршрута;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динамическая оценка состояния ребенка и коррекция ранее намеченной программы;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решение вопроса об изменении образовательного маршрута, коррекционно-развивающей работы при завершении обучения (учебного года).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/>
              <a:t> плановые консилиумы проводятся один раз в четверть.</a:t>
            </a:r>
          </a:p>
        </p:txBody>
      </p:sp>
    </p:spTree>
    <p:extLst>
      <p:ext uri="{BB962C8B-B14F-4D97-AF65-F5344CB8AC3E}">
        <p14:creationId xmlns:p14="http://schemas.microsoft.com/office/powerpoint/2010/main" val="256128407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/>
              <a:t>Внеплановый консилиум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/>
              <a:t>Внеплановые консилиумы собираются по запросу (специалисты, педагоги или воспитатели).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dirty="0" smtClean="0"/>
              <a:t>В </a:t>
            </a:r>
            <a:r>
              <a:rPr lang="ru-RU" b="1" u="sng" dirty="0" smtClean="0"/>
              <a:t>задачи</a:t>
            </a:r>
            <a:r>
              <a:rPr lang="ru-RU" u="sng" dirty="0" smtClean="0"/>
              <a:t> </a:t>
            </a:r>
            <a:r>
              <a:rPr lang="ru-RU" dirty="0" smtClean="0"/>
              <a:t>внепланового консилиума входят: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принятие каких-либо экстренных мер по выявленным обстоятельствам;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изменение направления коррекционно развивающей работы в изменившейся ситуации или в случае неэффективности;</a:t>
            </a:r>
          </a:p>
          <a:p>
            <a:pPr eaLnBrk="1" fontAlgn="auto" hangingPunct="1">
              <a:spcAft>
                <a:spcPts val="0"/>
              </a:spcAft>
              <a:buClr>
                <a:schemeClr val="accent2">
                  <a:lumMod val="60000"/>
                  <a:lumOff val="40000"/>
                </a:schemeClr>
              </a:buClr>
              <a:defRPr/>
            </a:pPr>
            <a:r>
              <a:rPr lang="ru-RU" dirty="0" smtClean="0"/>
              <a:t>изменение образовательного маршрута.</a:t>
            </a:r>
          </a:p>
        </p:txBody>
      </p:sp>
    </p:spTree>
    <p:extLst>
      <p:ext uri="{BB962C8B-B14F-4D97-AF65-F5344CB8AC3E}">
        <p14:creationId xmlns:p14="http://schemas.microsoft.com/office/powerpoint/2010/main" val="312696662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4975" y="1484784"/>
            <a:ext cx="82089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FF99"/>
              </a:buClr>
              <a:defRPr/>
            </a:pPr>
            <a:r>
              <a:rPr lang="ru-RU" sz="44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</a:rPr>
              <a:t>КАКУЮ ИНФОРМАЦИЮ "ПОСТАВЛЯЕТ" КАЖДЫЙ УЧАСТНИК КОНСИЛИУМА ДЛЯ ОБЩЕГО  ОБСУЖДЕНИЯ ?</a:t>
            </a:r>
          </a:p>
        </p:txBody>
      </p:sp>
    </p:spTree>
    <p:extLst>
      <p:ext uri="{BB962C8B-B14F-4D97-AF65-F5344CB8AC3E}">
        <p14:creationId xmlns:p14="http://schemas.microsoft.com/office/powerpoint/2010/main" val="174603480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320</TotalTime>
  <Words>867</Words>
  <Application>Microsoft Office PowerPoint</Application>
  <PresentationFormat>Экран (4:3)</PresentationFormat>
  <Paragraphs>123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25</vt:i4>
      </vt:variant>
    </vt:vector>
  </HeadingPairs>
  <TitlesOfParts>
    <vt:vector size="40" baseType="lpstr">
      <vt:lpstr>Сотрудничество</vt:lpstr>
      <vt:lpstr>1_Сотрудничество</vt:lpstr>
      <vt:lpstr>2_Сотрудничество</vt:lpstr>
      <vt:lpstr>3_Сотрудничество</vt:lpstr>
      <vt:lpstr>4_Сотрудничество</vt:lpstr>
      <vt:lpstr>5_Сотрудничество</vt:lpstr>
      <vt:lpstr>6_Сотрудничество</vt:lpstr>
      <vt:lpstr>7_Сотрудничество</vt:lpstr>
      <vt:lpstr>8_Сотрудничество</vt:lpstr>
      <vt:lpstr>9_Сотрудничество</vt:lpstr>
      <vt:lpstr>10_Сотрудничество</vt:lpstr>
      <vt:lpstr>11_Сотрудничество</vt:lpstr>
      <vt:lpstr>12_Сотрудничество</vt:lpstr>
      <vt:lpstr>13_Сотрудничество</vt:lpstr>
      <vt:lpstr>14_Сотрудничество</vt:lpstr>
      <vt:lpstr>Психолого-медико-педагогический консилиум  в  МБОУ «Новотроицкая СШ»</vt:lpstr>
      <vt:lpstr>Презентация PowerPoint</vt:lpstr>
      <vt:lpstr>Презентация PowerPoint</vt:lpstr>
      <vt:lpstr>Цель ПМПк</vt:lpstr>
      <vt:lpstr>Задачи ПМПк</vt:lpstr>
      <vt:lpstr>Состав ПМПк</vt:lpstr>
      <vt:lpstr>Плановый консилиум</vt:lpstr>
      <vt:lpstr>Внеплановый консилиум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Медицинский работник</vt:lpstr>
      <vt:lpstr>Презентация PowerPoint</vt:lpstr>
      <vt:lpstr>Регламент проведения внепланового заседания ПМПк</vt:lpstr>
      <vt:lpstr>Регламент проведения внепланового заседания ПМПк</vt:lpstr>
      <vt:lpstr>Ход консилиума</vt:lpstr>
      <vt:lpstr>Ход консилиума</vt:lpstr>
      <vt:lpstr>Ход консилиума</vt:lpstr>
      <vt:lpstr>В заключении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Психолого-медико-педагогический консилиум  в образовательном учреждении</dc:title>
  <dc:creator>1212</dc:creator>
  <cp:lastModifiedBy>Админ</cp:lastModifiedBy>
  <cp:revision>28</cp:revision>
  <dcterms:created xsi:type="dcterms:W3CDTF">2013-03-06T10:13:28Z</dcterms:created>
  <dcterms:modified xsi:type="dcterms:W3CDTF">2018-02-06T01:06:44Z</dcterms:modified>
</cp:coreProperties>
</file>