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9" r:id="rId2"/>
    <p:sldId id="256" r:id="rId3"/>
    <p:sldId id="257" r:id="rId4"/>
    <p:sldId id="258"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13.12.2017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13.12.2017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13.12.2017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13.12.2017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13.12.2017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13.12.2017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13.12.2017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13.12.2017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13.12.2017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13.12.2017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13.12.2017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13.12.2017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s://ru.wikipedia.org/wiki/%D0%A0%D1%83%D1%81%D1%81%D0%BA%D0%BE%D0%B5_%D0%B3%D0%BE%D1%81%D1%83%D0%B4%D0%B0%D1%80%D1%81%D1%82%D0%B2%D0%BE" TargetMode="External"/><Relationship Id="rId13" Type="http://schemas.openxmlformats.org/officeDocument/2006/relationships/hyperlink" Target="https://ru.wikipedia.org/wiki/%D0%94%D0%BC%D0%B8%D1%82%D1%80%D0%B8%D0%B9_%D0%AE%D1%80%D1%8C%D0%B5%D0%B2%D0%B8%D1%87_%D0%A8%D0%B5%D0%BC%D1%8F%D0%BA%D0%B0" TargetMode="External"/><Relationship Id="rId18" Type="http://schemas.openxmlformats.org/officeDocument/2006/relationships/hyperlink" Target="https://ru.wikipedia.org/wiki/%D0%A2%D0%B0%D1%82%D0%B0%D1%80%D1%8B" TargetMode="External"/><Relationship Id="rId26" Type="http://schemas.openxmlformats.org/officeDocument/2006/relationships/hyperlink" Target="https://ru.wikipedia.org/wiki/%D0%A0%D1%8B%D0%BB%D1%8C%D1%81%D0%BA%D0%B8%D0%B9_%D1%83%D0%B5%D0%B7%D0%B4" TargetMode="External"/><Relationship Id="rId3" Type="http://schemas.openxmlformats.org/officeDocument/2006/relationships/hyperlink" Target="https://ru.wikipedia.org/wiki/%D0%A0%D1%8B%D0%BB%D1%8C%D1%81%D0%BA#cite_note-2" TargetMode="External"/><Relationship Id="rId21" Type="http://schemas.openxmlformats.org/officeDocument/2006/relationships/hyperlink" Target="https://ru.wikipedia.org/wiki/%D0%A2%D1%83%D1%80%D0%B3%D0%B5%D0%BD%D0%B5%D0%B2%D1%8B" TargetMode="External"/><Relationship Id="rId7" Type="http://schemas.openxmlformats.org/officeDocument/2006/relationships/hyperlink" Target="https://ru.wikipedia.org/wiki/1522_%D0%B3%D0%BE%D0%B4" TargetMode="External"/><Relationship Id="rId12" Type="http://schemas.openxmlformats.org/officeDocument/2006/relationships/hyperlink" Target="https://ru.wikipedia.org/wiki/XV_%D0%B2%D0%B5%D0%BA" TargetMode="External"/><Relationship Id="rId17" Type="http://schemas.openxmlformats.org/officeDocument/2006/relationships/hyperlink" Target="https://ru.wikipedia.org/wiki/%D0%98%D0%B2%D0%B0%D0%BD_III_%D0%92%D0%B0%D1%81%D0%B8%D0%BB%D1%8C%D0%B5%D0%B2%D0%B8%D1%87" TargetMode="External"/><Relationship Id="rId25" Type="http://schemas.openxmlformats.org/officeDocument/2006/relationships/hyperlink" Target="https://ru.wikipedia.org/wiki/%D0%9B%D0%B6%D0%B5%D0%B4%D0%BC%D0%B8%D1%82%D1%80%D0%B8%D0%B9_I" TargetMode="External"/><Relationship Id="rId33" Type="http://schemas.openxmlformats.org/officeDocument/2006/relationships/image" Target="../media/image3.jpeg"/><Relationship Id="rId2" Type="http://schemas.openxmlformats.org/officeDocument/2006/relationships/hyperlink" Target="https://ru.wikipedia.org/wiki/1152_%D0%B3%D0%BE%D0%B4" TargetMode="External"/><Relationship Id="rId16" Type="http://schemas.openxmlformats.org/officeDocument/2006/relationships/hyperlink" Target="https://ru.wikipedia.org/wiki/1500_%D0%B3%D0%BE%D0%B4" TargetMode="External"/><Relationship Id="rId20" Type="http://schemas.openxmlformats.org/officeDocument/2006/relationships/hyperlink" Target="https://ru.wikipedia.org/wiki/%D0%9A%D1%80%D1%8B%D0%BC%D1%81%D0%BA%D0%B8%D0%B5_%D1%82%D0%B0%D1%82%D0%B0%D1%80%D1%8B" TargetMode="External"/><Relationship Id="rId29" Type="http://schemas.openxmlformats.org/officeDocument/2006/relationships/hyperlink" Target="https://ru.wikipedia.org/wiki/%D0%9F%D0%BE%D0%B5%D0%B7%D0%B4" TargetMode="External"/><Relationship Id="rId1" Type="http://schemas.openxmlformats.org/officeDocument/2006/relationships/slideLayout" Target="../slideLayouts/slideLayout4.xml"/><Relationship Id="rId6" Type="http://schemas.openxmlformats.org/officeDocument/2006/relationships/hyperlink" Target="https://ru.wikipedia.org/wiki/%D0%A0%D1%8B%D0%BB%D1%8C%D1%81%D0%BA%D0%BE%D0%B5_%D0%BA%D0%BD%D1%8F%D0%B6%D0%B5%D1%81%D1%82%D0%B2%D0%BE" TargetMode="External"/><Relationship Id="rId11" Type="http://schemas.openxmlformats.org/officeDocument/2006/relationships/hyperlink" Target="https://ru.wikipedia.org/wiki/%D0%92%D0%B5%D0%BB%D0%B8%D0%BA%D0%BE%D0%B5_%D0%BA%D0%BD%D1%8F%D0%B6%D0%B5%D1%81%D1%82%D0%B2%D0%BE_%D0%9B%D0%B8%D1%82%D0%BE%D0%B2%D1%81%D0%BA%D0%BE%D0%B5" TargetMode="External"/><Relationship Id="rId24" Type="http://schemas.openxmlformats.org/officeDocument/2006/relationships/hyperlink" Target="https://ru.wikipedia.org/wiki/1605_%D0%B3%D0%BE%D0%B4" TargetMode="External"/><Relationship Id="rId32" Type="http://schemas.openxmlformats.org/officeDocument/2006/relationships/hyperlink" Target="https://ru.wikipedia.org/wiki/%D0%A1%D0%BE%D0%B2%D0%B5%D1%82%D1%81%D0%BA%D0%B0%D1%8F_%D0%B2%D0%BB%D0%B0%D1%81%D1%82%D1%8C" TargetMode="External"/><Relationship Id="rId5" Type="http://schemas.openxmlformats.org/officeDocument/2006/relationships/hyperlink" Target="https://ru.wikipedia.org/wiki/XII_%D0%B2%D0%B5%D0%BA" TargetMode="External"/><Relationship Id="rId15" Type="http://schemas.openxmlformats.org/officeDocument/2006/relationships/hyperlink" Target="https://ru.wikipedia.org/wiki/%D0%92%D0%B0%D1%81%D0%B8%D0%BB%D0%B8%D0%B9_%D0%98%D0%B2%D0%B0%D0%BD%D0%BE%D0%B2%D0%B8%D1%87_%D0%A8%D0%B5%D0%BC%D1%8F%D1%87%D0%B8%D1%87" TargetMode="External"/><Relationship Id="rId23" Type="http://schemas.openxmlformats.org/officeDocument/2006/relationships/hyperlink" Target="https://ru.wikipedia.org/wiki/%D0%A1%D0%BC%D1%83%D1%82%D0%BD%D0%BE%D0%B5_%D0%B2%D1%80%D0%B5%D0%BC%D1%8F" TargetMode="External"/><Relationship Id="rId28" Type="http://schemas.openxmlformats.org/officeDocument/2006/relationships/hyperlink" Target="https://ru.wikipedia.org/wiki/1894_%D0%B3%D0%BE%D0%B4_%D0%B2_%D0%B8%D1%81%D1%82%D0%BE%D1%80%D0%B8%D0%B8_%D0%B6%D0%B5%D0%BB%D0%B5%D0%B7%D0%BD%D0%BE%D0%B4%D0%BE%D1%80%D0%BE%D0%B6%D0%BD%D0%BE%D0%B3%D0%BE_%D1%82%D1%80%D0%B0%D0%BD%D1%81%D0%BF%D0%BE%D1%80%D1%82%D0%B0" TargetMode="External"/><Relationship Id="rId10" Type="http://schemas.openxmlformats.org/officeDocument/2006/relationships/hyperlink" Target="https://ru.wikipedia.org/wiki/XIV_%D0%B2%D0%B5%D0%BA" TargetMode="External"/><Relationship Id="rId19" Type="http://schemas.openxmlformats.org/officeDocument/2006/relationships/hyperlink" Target="https://ru.wikipedia.org/wiki/%D0%9B%D0%B8%D1%82%D0%BE%D0%B2%D1%86%D1%8B" TargetMode="External"/><Relationship Id="rId31" Type="http://schemas.openxmlformats.org/officeDocument/2006/relationships/hyperlink" Target="https://ru.wikipedia.org/w/index.php?title=%D0%9A%D0%B8%D0%B5%D0%B2%D0%BE-%D0%92%D0%BE%D1%80%D0%BE%D0%BD%D0%B5%D0%B6%D1%81%D0%BA%D0%B0%D1%8F_%D0%B6%D0%B5%D0%BB%D0%B5%D0%B7%D0%BD%D0%B0%D1%8F_%D0%B4%D0%BE%D1%80%D0%BE%D0%B3%D0%B0&amp;action=edit&amp;redlink=1" TargetMode="External"/><Relationship Id="rId4" Type="http://schemas.openxmlformats.org/officeDocument/2006/relationships/hyperlink" Target="https://ru.wikipedia.org/wiki/%D0%9D%D0%BE%D0%B2%D0%B3%D0%BE%D1%80%D0%BE%D0%B4-%D0%A1%D0%B5%D0%B2%D0%B5%D1%80%D1%81%D0%BA%D0%BE%D0%B5_%D0%BA%D0%BD%D1%8F%D0%B6%D0%B5%D1%81%D1%82%D0%B2%D0%BE" TargetMode="External"/><Relationship Id="rId9" Type="http://schemas.openxmlformats.org/officeDocument/2006/relationships/hyperlink" Target="https://ru.wikipedia.org/wiki/XIII_%D0%B2%D0%B5%D0%BA" TargetMode="External"/><Relationship Id="rId14" Type="http://schemas.openxmlformats.org/officeDocument/2006/relationships/hyperlink" Target="https://ru.wikipedia.org/wiki/%D0%A8%D0%B5%D0%BC%D1%8F%D0%BA%D0%B8%D0%BD,_%D0%98%D0%B2%D0%B0%D0%BD_%D0%94%D0%BC%D0%B8%D1%82%D1%80%D0%B8%D0%B5%D0%B2%D0%B8%D1%87" TargetMode="External"/><Relationship Id="rId22" Type="http://schemas.openxmlformats.org/officeDocument/2006/relationships/hyperlink" Target="https://ru.wikipedia.org/wiki/%D0%92%D0%BE%D0%B5%D0%B2%D0%BE%D0%B4%D0%B0" TargetMode="External"/><Relationship Id="rId27" Type="http://schemas.openxmlformats.org/officeDocument/2006/relationships/hyperlink" Target="https://ru.wikipedia.org/wiki/%D0%9A%D1%83%D1%80%D1%81%D0%BA%D0%B0%D1%8F_%D0%B3%D1%83%D0%B1%D0%B5%D1%80%D0%BD%D0%B8%D1%8F" TargetMode="External"/><Relationship Id="rId30" Type="http://schemas.openxmlformats.org/officeDocument/2006/relationships/hyperlink" Target="https://ru.wikipedia.org/wiki/%D0%A3%D0%B7%D0%BA%D0%BE%D0%BA%D0%BE%D0%BB%D0%B5%D0%B9%D0%BD%D0%B0%D1%8F_%D0%B6%D0%B5%D0%BB%D0%B5%D0%B7%D0%BD%D0%B0%D1%8F_%D0%B4%D0%BE%D1%80%D0%BE%D0%B3%D0%B0"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556792"/>
            <a:ext cx="6982544" cy="1080120"/>
          </a:xfrm>
        </p:spPr>
        <p:txBody>
          <a:bodyPr>
            <a:normAutofit fontScale="90000"/>
          </a:bodyPr>
          <a:lstStyle/>
          <a:p>
            <a:r>
              <a:rPr lang="ru-RU" sz="7200" dirty="0" smtClean="0"/>
              <a:t>Рыльск </a:t>
            </a:r>
            <a:endParaRPr lang="ru-RU" sz="7200" dirty="0"/>
          </a:p>
        </p:txBody>
      </p:sp>
      <p:sp>
        <p:nvSpPr>
          <p:cNvPr id="3" name="Подзаголовок 2"/>
          <p:cNvSpPr>
            <a:spLocks noGrp="1"/>
          </p:cNvSpPr>
          <p:nvPr>
            <p:ph type="subTitle" idx="1"/>
          </p:nvPr>
        </p:nvSpPr>
        <p:spPr/>
        <p:txBody>
          <a:bodyPr/>
          <a:lstStyle/>
          <a:p>
            <a:r>
              <a:rPr lang="ru-RU" b="1" dirty="0" smtClean="0"/>
              <a:t>Подготовили: ученица 7 «в» </a:t>
            </a:r>
            <a:r>
              <a:rPr lang="ru-RU" b="1" dirty="0" err="1" smtClean="0"/>
              <a:t>Шафоростова</a:t>
            </a:r>
            <a:r>
              <a:rPr lang="ru-RU" b="1" dirty="0" smtClean="0"/>
              <a:t> Юлия, </a:t>
            </a:r>
            <a:r>
              <a:rPr lang="ru-RU" b="1" dirty="0" err="1" smtClean="0"/>
              <a:t>Борзунова</a:t>
            </a:r>
            <a:r>
              <a:rPr lang="ru-RU" b="1" dirty="0" smtClean="0"/>
              <a:t> Ульяна </a:t>
            </a:r>
            <a:endParaRPr lang="ru-RU" b="1" dirty="0"/>
          </a:p>
        </p:txBody>
      </p:sp>
    </p:spTree>
    <p:extLst>
      <p:ext uri="{BB962C8B-B14F-4D97-AF65-F5344CB8AC3E}">
        <p14:creationId xmlns:p14="http://schemas.microsoft.com/office/powerpoint/2010/main" val="3808599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Историческая справка  Рыльска</a:t>
            </a:r>
            <a:endParaRPr lang="ru-RU" dirty="0"/>
          </a:p>
        </p:txBody>
      </p:sp>
      <p:sp>
        <p:nvSpPr>
          <p:cNvPr id="5" name="Объект 4"/>
          <p:cNvSpPr>
            <a:spLocks noGrp="1"/>
          </p:cNvSpPr>
          <p:nvPr>
            <p:ph sz="half" idx="1"/>
          </p:nvPr>
        </p:nvSpPr>
        <p:spPr/>
        <p:txBody>
          <a:bodyPr>
            <a:normAutofit fontScale="55000" lnSpcReduction="20000"/>
          </a:bodyPr>
          <a:lstStyle/>
          <a:p>
            <a:r>
              <a:rPr lang="ru-RU" dirty="0"/>
              <a:t>Город Рыльск расположен в 120 км к западу от Курска на высоком правом берегу реки Сейм, между впадающими в него речками Рыло и </a:t>
            </a:r>
            <a:r>
              <a:rPr lang="ru-RU" dirty="0" err="1"/>
              <a:t>Дублянь</a:t>
            </a:r>
            <a:r>
              <a:rPr lang="ru-RU" dirty="0"/>
              <a:t>.</a:t>
            </a:r>
          </a:p>
          <a:p>
            <a:r>
              <a:rPr lang="ru-RU" dirty="0"/>
              <a:t> </a:t>
            </a:r>
          </a:p>
          <a:p>
            <a:r>
              <a:rPr lang="ru-RU" dirty="0"/>
              <a:t>Город стоит на холме и окружен холмами, а с трех сторон окаймлен речными долинами. Рыльск — один из древнейших городов не только Курской области, но и России. Археологические раскопки позволяют утверждать, что Рыльск был городом уже в дохристианскую эпоху древней Руси, т. е. ранее X века.</a:t>
            </a:r>
          </a:p>
          <a:p>
            <a:r>
              <a:rPr lang="ru-RU" dirty="0"/>
              <a:t>В летописях Рыльск упоминается впервые под 1152 годом, когда Юрий Долгорукий — князь Суздальский и Ростовский, после неудачного похода на Чернигов «</a:t>
            </a:r>
            <a:r>
              <a:rPr lang="ru-RU" dirty="0" err="1"/>
              <a:t>иде</a:t>
            </a:r>
            <a:r>
              <a:rPr lang="ru-RU" dirty="0"/>
              <a:t> к Рыльску». Затем имя Рыльска звучит в 1185 году, когда он составлял особый удел и князья его участвуют в различных войнах. Так, Святослав в 1185 году в </a:t>
            </a:r>
            <a:r>
              <a:rPr lang="ru-RU" dirty="0" err="1"/>
              <a:t>Игоревом</a:t>
            </a:r>
            <a:r>
              <a:rPr lang="ru-RU" dirty="0"/>
              <a:t> походе; Олег — в битве при Калке в 1224 году, Мстислав — в </a:t>
            </a:r>
            <a:r>
              <a:rPr lang="ru-RU" dirty="0" smtClean="0"/>
              <a:t>1241</a:t>
            </a:r>
            <a:endParaRPr lang="ru-RU" dirty="0"/>
          </a:p>
        </p:txBody>
      </p:sp>
      <p:pic>
        <p:nvPicPr>
          <p:cNvPr id="1026" name="Picture 2" descr="http://otec-ippolit.ru/images/stories/kartaxvii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412776"/>
            <a:ext cx="3861032" cy="4859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7027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Рыльска</a:t>
            </a:r>
            <a:endParaRPr lang="ru-RU" dirty="0"/>
          </a:p>
        </p:txBody>
      </p:sp>
      <p:sp>
        <p:nvSpPr>
          <p:cNvPr id="3" name="Объект 2"/>
          <p:cNvSpPr>
            <a:spLocks noGrp="1"/>
          </p:cNvSpPr>
          <p:nvPr>
            <p:ph sz="half" idx="1"/>
          </p:nvPr>
        </p:nvSpPr>
        <p:spPr>
          <a:xfrm>
            <a:off x="323528" y="1628800"/>
            <a:ext cx="3528392" cy="4320480"/>
          </a:xfrm>
        </p:spPr>
        <p:txBody>
          <a:bodyPr>
            <a:noAutofit/>
          </a:bodyPr>
          <a:lstStyle/>
          <a:p>
            <a:r>
              <a:rPr lang="ru-RU" sz="900" b="1" dirty="0">
                <a:latin typeface="+mj-lt"/>
              </a:rPr>
              <a:t>Рыльск впервые упоминается в летописи под </a:t>
            </a:r>
            <a:r>
              <a:rPr lang="ru-RU" sz="900" b="1" dirty="0">
                <a:latin typeface="+mj-lt"/>
                <a:hlinkClick r:id="rId2" tooltip="1152 год"/>
              </a:rPr>
              <a:t>1152 годом</a:t>
            </a:r>
            <a:r>
              <a:rPr lang="ru-RU" sz="900" b="1" baseline="30000" dirty="0">
                <a:latin typeface="+mj-lt"/>
                <a:hlinkClick r:id="rId3"/>
              </a:rPr>
              <a:t>[2]</a:t>
            </a:r>
            <a:r>
              <a:rPr lang="ru-RU" sz="900" b="1" dirty="0">
                <a:latin typeface="+mj-lt"/>
              </a:rPr>
              <a:t>, когда он входил в состав </a:t>
            </a:r>
            <a:r>
              <a:rPr lang="ru-RU" sz="900" b="1" dirty="0">
                <a:latin typeface="+mj-lt"/>
                <a:hlinkClick r:id="rId4" tooltip="Новгород-Северское княжество"/>
              </a:rPr>
              <a:t>Новгород-Северского княжества</a:t>
            </a:r>
            <a:r>
              <a:rPr lang="ru-RU" sz="900" b="1" dirty="0">
                <a:latin typeface="+mj-lt"/>
              </a:rPr>
              <a:t>. К концу </a:t>
            </a:r>
            <a:r>
              <a:rPr lang="ru-RU" sz="900" b="1" dirty="0">
                <a:latin typeface="+mj-lt"/>
                <a:hlinkClick r:id="rId5" tooltip="XII век"/>
              </a:rPr>
              <a:t>XII века</a:t>
            </a:r>
            <a:r>
              <a:rPr lang="ru-RU" sz="900" b="1" dirty="0">
                <a:latin typeface="+mj-lt"/>
              </a:rPr>
              <a:t> — центр удельного </a:t>
            </a:r>
            <a:r>
              <a:rPr lang="ru-RU" sz="900" b="1" dirty="0">
                <a:latin typeface="+mj-lt"/>
                <a:hlinkClick r:id="rId6" tooltip="Рыльское княжество"/>
              </a:rPr>
              <a:t>Рыльского княжества</a:t>
            </a:r>
            <a:r>
              <a:rPr lang="ru-RU" sz="900" b="1" dirty="0">
                <a:latin typeface="+mj-lt"/>
              </a:rPr>
              <a:t>. С </a:t>
            </a:r>
            <a:r>
              <a:rPr lang="ru-RU" sz="900" b="1" dirty="0">
                <a:latin typeface="+mj-lt"/>
                <a:hlinkClick r:id="rId7" tooltip="1522 год"/>
              </a:rPr>
              <a:t>1522 года</a:t>
            </a:r>
            <a:r>
              <a:rPr lang="ru-RU" sz="900" b="1" dirty="0">
                <a:latin typeface="+mj-lt"/>
              </a:rPr>
              <a:t> в составе </a:t>
            </a:r>
            <a:r>
              <a:rPr lang="ru-RU" sz="900" b="1" dirty="0">
                <a:latin typeface="+mj-lt"/>
                <a:hlinkClick r:id="rId8" tooltip="Русское государство"/>
              </a:rPr>
              <a:t>Русского государства</a:t>
            </a:r>
            <a:r>
              <a:rPr lang="ru-RU" sz="900" b="1" dirty="0">
                <a:latin typeface="+mj-lt"/>
              </a:rPr>
              <a:t>. В конце </a:t>
            </a:r>
            <a:r>
              <a:rPr lang="ru-RU" sz="900" b="1" dirty="0">
                <a:latin typeface="+mj-lt"/>
                <a:hlinkClick r:id="rId9" tooltip="XIII век"/>
              </a:rPr>
              <a:t>XIII</a:t>
            </a:r>
            <a:r>
              <a:rPr lang="ru-RU" sz="900" b="1" dirty="0">
                <a:latin typeface="+mj-lt"/>
              </a:rPr>
              <a:t> или в начале </a:t>
            </a:r>
            <a:r>
              <a:rPr lang="ru-RU" sz="900" b="1" dirty="0">
                <a:latin typeface="+mj-lt"/>
                <a:hlinkClick r:id="rId10" tooltip="XIV век"/>
              </a:rPr>
              <a:t>XIV веков</a:t>
            </a:r>
            <a:r>
              <a:rPr lang="ru-RU" sz="900" b="1" dirty="0">
                <a:latin typeface="+mj-lt"/>
              </a:rPr>
              <a:t> отошел к </a:t>
            </a:r>
            <a:r>
              <a:rPr lang="ru-RU" sz="900" b="1" dirty="0">
                <a:latin typeface="+mj-lt"/>
                <a:hlinkClick r:id="rId11" tooltip="Великое княжество Литовское"/>
              </a:rPr>
              <a:t>Великому княжеству Литовскому</a:t>
            </a:r>
            <a:r>
              <a:rPr lang="ru-RU" sz="900" b="1" dirty="0">
                <a:latin typeface="+mj-lt"/>
              </a:rPr>
              <a:t>; в конце </a:t>
            </a:r>
            <a:r>
              <a:rPr lang="ru-RU" sz="900" b="1" dirty="0">
                <a:latin typeface="+mj-lt"/>
                <a:hlinkClick r:id="rId12" tooltip="XV век"/>
              </a:rPr>
              <a:t>XV века</a:t>
            </a:r>
            <a:r>
              <a:rPr lang="ru-RU" sz="900" b="1" dirty="0">
                <a:latin typeface="+mj-lt"/>
              </a:rPr>
              <a:t> был отдан сыну известного </a:t>
            </a:r>
            <a:r>
              <a:rPr lang="ru-RU" sz="900" b="1" dirty="0" err="1">
                <a:latin typeface="+mj-lt"/>
                <a:hlinkClick r:id="rId13" tooltip="Дмитрий Юрьевич Шемяка"/>
              </a:rPr>
              <a:t>Шемяки</a:t>
            </a:r>
            <a:r>
              <a:rPr lang="ru-RU" sz="900" b="1" dirty="0">
                <a:latin typeface="+mj-lt"/>
              </a:rPr>
              <a:t>, </a:t>
            </a:r>
            <a:r>
              <a:rPr lang="ru-RU" sz="900" b="1" dirty="0">
                <a:latin typeface="+mj-lt"/>
                <a:hlinkClick r:id="rId14" tooltip="Шемякин, Иван Дмитриевич"/>
              </a:rPr>
              <a:t>Ивану</a:t>
            </a:r>
            <a:r>
              <a:rPr lang="ru-RU" sz="900" b="1" dirty="0">
                <a:latin typeface="+mj-lt"/>
              </a:rPr>
              <a:t>. Сын последнего, </a:t>
            </a:r>
            <a:r>
              <a:rPr lang="ru-RU" sz="900" b="1" dirty="0">
                <a:latin typeface="+mj-lt"/>
                <a:hlinkClick r:id="rId15" tooltip="Василий Иванович Шемячич"/>
              </a:rPr>
              <a:t>Василий</a:t>
            </a:r>
            <a:r>
              <a:rPr lang="ru-RU" sz="900" b="1" dirty="0">
                <a:latin typeface="+mj-lt"/>
              </a:rPr>
              <a:t>, в </a:t>
            </a:r>
            <a:r>
              <a:rPr lang="ru-RU" sz="900" b="1" dirty="0">
                <a:latin typeface="+mj-lt"/>
                <a:hlinkClick r:id="rId16" tooltip="1500 год"/>
              </a:rPr>
              <a:t>1500 году</a:t>
            </a:r>
            <a:r>
              <a:rPr lang="ru-RU" sz="900" b="1" dirty="0">
                <a:latin typeface="+mj-lt"/>
              </a:rPr>
              <a:t> подчинился великому князю московскому </a:t>
            </a:r>
            <a:r>
              <a:rPr lang="ru-RU" sz="900" b="1" dirty="0">
                <a:latin typeface="+mj-lt"/>
                <a:hlinkClick r:id="rId17" tooltip="Иван III Васильевич"/>
              </a:rPr>
              <a:t>Иоанну III</a:t>
            </a:r>
            <a:r>
              <a:rPr lang="ru-RU" sz="900" b="1" dirty="0">
                <a:latin typeface="+mj-lt"/>
              </a:rPr>
              <a:t>; затем Рыльск был значительным стратегическим пунктом на юго-западе Русского государства.</a:t>
            </a:r>
          </a:p>
          <a:p>
            <a:r>
              <a:rPr lang="ru-RU" sz="900" b="1" dirty="0">
                <a:latin typeface="+mj-lt"/>
              </a:rPr>
              <a:t>Неоднократно был опустошаем </a:t>
            </a:r>
            <a:r>
              <a:rPr lang="ru-RU" sz="900" b="1" dirty="0">
                <a:latin typeface="+mj-lt"/>
                <a:hlinkClick r:id="rId18" tooltip="Татары"/>
              </a:rPr>
              <a:t>татарами</a:t>
            </a:r>
            <a:r>
              <a:rPr lang="ru-RU" sz="900" b="1" dirty="0">
                <a:latin typeface="+mj-lt"/>
              </a:rPr>
              <a:t> (особенно в конце </a:t>
            </a:r>
            <a:r>
              <a:rPr lang="ru-RU" sz="900" b="1" dirty="0">
                <a:latin typeface="+mj-lt"/>
                <a:hlinkClick r:id="rId9" tooltip="XIII век"/>
              </a:rPr>
              <a:t>XIII века</a:t>
            </a:r>
            <a:r>
              <a:rPr lang="ru-RU" sz="900" b="1" dirty="0">
                <a:latin typeface="+mj-lt"/>
              </a:rPr>
              <a:t>), </a:t>
            </a:r>
            <a:r>
              <a:rPr lang="ru-RU" sz="900" b="1" dirty="0">
                <a:latin typeface="+mj-lt"/>
                <a:hlinkClick r:id="rId19" tooltip="Литовцы"/>
              </a:rPr>
              <a:t>литовцами</a:t>
            </a:r>
            <a:r>
              <a:rPr lang="ru-RU" sz="900" b="1" dirty="0">
                <a:latin typeface="+mj-lt"/>
              </a:rPr>
              <a:t> и </a:t>
            </a:r>
            <a:r>
              <a:rPr lang="ru-RU" sz="900" b="1" dirty="0" err="1">
                <a:latin typeface="+mj-lt"/>
                <a:hlinkClick r:id="rId20" tooltip="Крымские татары"/>
              </a:rPr>
              <a:t>крымцами</a:t>
            </a:r>
            <a:r>
              <a:rPr lang="ru-RU" sz="900" b="1" dirty="0">
                <a:latin typeface="+mj-lt"/>
              </a:rPr>
              <a:t>.</a:t>
            </a:r>
          </a:p>
          <a:p>
            <a:r>
              <a:rPr lang="ru-RU" sz="900" b="1" dirty="0">
                <a:latin typeface="+mj-lt"/>
                <a:hlinkClick r:id="rId21" tooltip="Тургеневы"/>
              </a:rPr>
              <a:t>Петр Дмитриевич Тургенев</a:t>
            </a:r>
            <a:r>
              <a:rPr lang="ru-RU" sz="900" b="1" dirty="0">
                <a:latin typeface="+mj-lt"/>
              </a:rPr>
              <a:t> был </a:t>
            </a:r>
            <a:r>
              <a:rPr lang="ru-RU" sz="900" b="1" dirty="0">
                <a:latin typeface="+mj-lt"/>
                <a:hlinkClick r:id="rId22" tooltip="Воевода"/>
              </a:rPr>
              <a:t>воеводой</a:t>
            </a:r>
            <a:r>
              <a:rPr lang="ru-RU" sz="900" b="1" dirty="0">
                <a:latin typeface="+mj-lt"/>
              </a:rPr>
              <a:t> в Рыльске в 1559 году.</a:t>
            </a:r>
          </a:p>
          <a:p>
            <a:r>
              <a:rPr lang="ru-RU" sz="900" b="1" dirty="0">
                <a:latin typeface="+mj-lt"/>
              </a:rPr>
              <a:t>В </a:t>
            </a:r>
            <a:r>
              <a:rPr lang="ru-RU" sz="900" b="1" dirty="0">
                <a:latin typeface="+mj-lt"/>
                <a:hlinkClick r:id="rId23" tooltip="Смутное время"/>
              </a:rPr>
              <a:t>Смутное время</a:t>
            </a:r>
            <a:r>
              <a:rPr lang="ru-RU" sz="900" b="1" dirty="0">
                <a:latin typeface="+mj-lt"/>
              </a:rPr>
              <a:t> город принял сторону самозванца и в </a:t>
            </a:r>
            <a:r>
              <a:rPr lang="ru-RU" sz="900" b="1" dirty="0">
                <a:latin typeface="+mj-lt"/>
                <a:hlinkClick r:id="rId24" tooltip="1605 год"/>
              </a:rPr>
              <a:t>1605 году</a:t>
            </a:r>
            <a:r>
              <a:rPr lang="ru-RU" sz="900" b="1" dirty="0">
                <a:latin typeface="+mj-lt"/>
              </a:rPr>
              <a:t> укрывал в своих стенах </a:t>
            </a:r>
            <a:r>
              <a:rPr lang="ru-RU" sz="900" b="1" dirty="0">
                <a:latin typeface="+mj-lt"/>
                <a:hlinkClick r:id="rId25" tooltip="Лжедмитрий I"/>
              </a:rPr>
              <a:t>Лжедмитрия I</a:t>
            </a:r>
            <a:r>
              <a:rPr lang="ru-RU" sz="900" b="1" dirty="0">
                <a:latin typeface="+mj-lt"/>
              </a:rPr>
              <a:t>.</a:t>
            </a:r>
          </a:p>
          <a:p>
            <a:r>
              <a:rPr lang="ru-RU" sz="900" b="1" dirty="0" err="1">
                <a:latin typeface="+mj-lt"/>
                <a:hlinkClick r:id="rId21" tooltip="Тургеневы"/>
              </a:rPr>
              <a:t>Акинфий</a:t>
            </a:r>
            <a:r>
              <a:rPr lang="ru-RU" sz="900" b="1" dirty="0">
                <a:latin typeface="+mj-lt"/>
                <a:hlinkClick r:id="rId21" tooltip="Тургеневы"/>
              </a:rPr>
              <a:t> Андреевич Тургенев</a:t>
            </a:r>
            <a:r>
              <a:rPr lang="ru-RU" sz="900" b="1" dirty="0">
                <a:latin typeface="+mj-lt"/>
              </a:rPr>
              <a:t> был воеводой в Рыльске в 1698 году.</a:t>
            </a:r>
          </a:p>
          <a:p>
            <a:r>
              <a:rPr lang="ru-RU" sz="900" b="1" dirty="0">
                <a:latin typeface="+mj-lt"/>
              </a:rPr>
              <a:t>В XVIII веке стал </a:t>
            </a:r>
            <a:r>
              <a:rPr lang="ru-RU" sz="900" b="1" dirty="0">
                <a:latin typeface="+mj-lt"/>
                <a:hlinkClick r:id="rId26" tooltip="Рыльский уезд"/>
              </a:rPr>
              <a:t>уездным городом</a:t>
            </a:r>
            <a:r>
              <a:rPr lang="ru-RU" sz="900" b="1" dirty="0">
                <a:latin typeface="+mj-lt"/>
              </a:rPr>
              <a:t>, с 1796 — </a:t>
            </a:r>
            <a:r>
              <a:rPr lang="ru-RU" sz="900" b="1" dirty="0">
                <a:latin typeface="+mj-lt"/>
                <a:hlinkClick r:id="rId27" tooltip="Курская губерния"/>
              </a:rPr>
              <a:t>Курской губернии</a:t>
            </a:r>
            <a:r>
              <a:rPr lang="ru-RU" sz="900" b="1" dirty="0">
                <a:latin typeface="+mj-lt"/>
              </a:rPr>
              <a:t>.</a:t>
            </a:r>
          </a:p>
          <a:p>
            <a:r>
              <a:rPr lang="ru-RU" sz="900" b="1" dirty="0">
                <a:latin typeface="+mj-lt"/>
              </a:rPr>
              <a:t>В </a:t>
            </a:r>
            <a:r>
              <a:rPr lang="ru-RU" sz="900" b="1" dirty="0">
                <a:latin typeface="+mj-lt"/>
                <a:hlinkClick r:id="rId28" tooltip="1894 год в истории железнодорожного транспорта"/>
              </a:rPr>
              <a:t>1894 году</a:t>
            </a:r>
            <a:r>
              <a:rPr lang="ru-RU" sz="900" b="1" dirty="0">
                <a:latin typeface="+mj-lt"/>
              </a:rPr>
              <a:t> было открыто движение </a:t>
            </a:r>
            <a:r>
              <a:rPr lang="ru-RU" sz="900" b="1" dirty="0">
                <a:latin typeface="+mj-lt"/>
                <a:hlinkClick r:id="rId29" tooltip="Поезд"/>
              </a:rPr>
              <a:t>поездов</a:t>
            </a:r>
            <a:r>
              <a:rPr lang="ru-RU" sz="900" b="1" dirty="0">
                <a:latin typeface="+mj-lt"/>
              </a:rPr>
              <a:t> на </a:t>
            </a:r>
            <a:r>
              <a:rPr lang="ru-RU" sz="900" b="1" dirty="0">
                <a:latin typeface="+mj-lt"/>
                <a:hlinkClick r:id="rId30" tooltip="Узкоколейная железная дорога"/>
              </a:rPr>
              <a:t>узкоколейном</a:t>
            </a:r>
            <a:r>
              <a:rPr lang="ru-RU" sz="900" b="1" dirty="0">
                <a:latin typeface="+mj-lt"/>
              </a:rPr>
              <a:t> (1000 мм) участке Коренево — Рыльск </a:t>
            </a:r>
            <a:r>
              <a:rPr lang="ru-RU" sz="900" b="1" dirty="0" err="1">
                <a:latin typeface="+mj-lt"/>
                <a:hlinkClick r:id="rId31" tooltip="Киево-Воронежская железная дорога (страница отсутствует)"/>
              </a:rPr>
              <a:t>Киево</a:t>
            </a:r>
            <a:r>
              <a:rPr lang="ru-RU" sz="900" b="1" dirty="0">
                <a:latin typeface="+mj-lt"/>
                <a:hlinkClick r:id="rId31" tooltip="Киево-Воронежская железная дорога (страница отсутствует)"/>
              </a:rPr>
              <a:t>-Воронежской железной дороги</a:t>
            </a:r>
            <a:r>
              <a:rPr lang="ru-RU" sz="900" b="1" dirty="0">
                <a:latin typeface="+mj-lt"/>
              </a:rPr>
              <a:t>.</a:t>
            </a:r>
          </a:p>
          <a:p>
            <a:r>
              <a:rPr lang="ru-RU" sz="900" b="1" dirty="0">
                <a:latin typeface="+mj-lt"/>
                <a:hlinkClick r:id="rId32" tooltip="Советская власть"/>
              </a:rPr>
              <a:t>Советская власть</a:t>
            </a:r>
            <a:r>
              <a:rPr lang="ru-RU" sz="900" b="1" dirty="0">
                <a:latin typeface="+mj-lt"/>
              </a:rPr>
              <a:t> в городе была установлена в ноябре 1917. С 5 октября 1941 по 30 августа 1943 Рыльск был оккупирован немецко-фашистскими захватчиками.</a:t>
            </a:r>
          </a:p>
        </p:txBody>
      </p:sp>
      <p:pic>
        <p:nvPicPr>
          <p:cNvPr id="2050" name="Picture 2" descr="http://andcvet.narod.ru/Kursk/04/max/32.jpg"/>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582638" y="1628800"/>
            <a:ext cx="4201322" cy="4080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6596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Названия</a:t>
            </a:r>
            <a:endParaRPr lang="ru-RU" dirty="0"/>
          </a:p>
        </p:txBody>
      </p:sp>
      <p:sp>
        <p:nvSpPr>
          <p:cNvPr id="5" name="Прямоугольник 4"/>
          <p:cNvSpPr/>
          <p:nvPr/>
        </p:nvSpPr>
        <p:spPr>
          <a:xfrm>
            <a:off x="251520" y="1916832"/>
            <a:ext cx="3888432" cy="3139321"/>
          </a:xfrm>
          <a:prstGeom prst="rect">
            <a:avLst/>
          </a:prstGeom>
        </p:spPr>
        <p:txBody>
          <a:bodyPr wrap="square">
            <a:spAutoFit/>
          </a:bodyPr>
          <a:lstStyle/>
          <a:p>
            <a:r>
              <a:rPr lang="ru-RU" dirty="0"/>
              <a:t>Историки полагают, что название города произошло от названия реки Рыло, впадающей в Сейм с северной стороны города, путем словоизменения: Рыло - Рыла - </a:t>
            </a:r>
            <a:r>
              <a:rPr lang="ru-RU" dirty="0" err="1"/>
              <a:t>Рылеск</a:t>
            </a:r>
            <a:r>
              <a:rPr lang="ru-RU" dirty="0"/>
              <a:t> - Рыльск. Такое название можно встретить в древних документах ХII-ХV веков. Река же получила название от старославянского слова рыть (копать), Рыла.</a:t>
            </a:r>
            <a:endParaRPr lang="ru-RU" dirty="0"/>
          </a:p>
        </p:txBody>
      </p:sp>
      <p:pic>
        <p:nvPicPr>
          <p:cNvPr id="3078" name="Picture 6" descr="http://www.playcast.ru/uploads/2010/01/23/149754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484784"/>
            <a:ext cx="4157035" cy="4989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136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Герб Рыльска</a:t>
            </a:r>
            <a:endParaRPr lang="ru-RU" dirty="0"/>
          </a:p>
        </p:txBody>
      </p:sp>
      <p:sp>
        <p:nvSpPr>
          <p:cNvPr id="3" name="Объект 2"/>
          <p:cNvSpPr>
            <a:spLocks noGrp="1"/>
          </p:cNvSpPr>
          <p:nvPr>
            <p:ph sz="half" idx="1"/>
          </p:nvPr>
        </p:nvSpPr>
        <p:spPr/>
        <p:txBody>
          <a:bodyPr>
            <a:normAutofit fontScale="55000" lnSpcReduction="20000"/>
          </a:bodyPr>
          <a:lstStyle/>
          <a:p>
            <a:r>
              <a:rPr lang="ru-RU" dirty="0"/>
              <a:t>По легенде, бытующей у местного населения говорится: дикая свинья с поросятами рыла себе логово и отрыла источник, положивший начало реке, названной Рыло. Далее в легенде говорится, что эта свинья с поросятами пошла в сторону города Севска и проложила дорогу, названную Свиным шляхом. Это историческое название дороги сохранилось у </a:t>
            </a:r>
            <a:r>
              <a:rPr lang="ru-RU" dirty="0" err="1"/>
              <a:t>рылян</a:t>
            </a:r>
            <a:r>
              <a:rPr lang="ru-RU" dirty="0"/>
              <a:t> до настоящего времени. На основании этой легенды на гербе города Рыльска изображена голова кабана с большими клыками. Почему </a:t>
            </a:r>
            <a:r>
              <a:rPr lang="ru-RU" dirty="0" err="1"/>
              <a:t>гербоведы</a:t>
            </a:r>
            <a:r>
              <a:rPr lang="ru-RU" dirty="0"/>
              <a:t> поместили рыло кабана, а не свиньи? Возможно, потому, что кабан являлся в Европе символом благородной охоты. Герб Рыльска был утвержден императором Александром III 21 июня 1893 года, хотя изображение свиного рыла встречается на листах архивных документов уже в ХVIII веке.</a:t>
            </a:r>
            <a:endParaRPr lang="ru-RU" dirty="0"/>
          </a:p>
        </p:txBody>
      </p:sp>
      <p:pic>
        <p:nvPicPr>
          <p:cNvPr id="4098" name="Picture 2" descr="http://www.moto.com.ua/forumphoto/avatar_max/Evvgenich_O7W8W0C8O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1599039"/>
            <a:ext cx="3672408" cy="3919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120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Достопримечательности </a:t>
            </a:r>
            <a:endParaRPr lang="ru-RU" dirty="0"/>
          </a:p>
        </p:txBody>
      </p:sp>
      <p:sp>
        <p:nvSpPr>
          <p:cNvPr id="3" name="Объект 2"/>
          <p:cNvSpPr>
            <a:spLocks noGrp="1"/>
          </p:cNvSpPr>
          <p:nvPr>
            <p:ph sz="half" idx="1"/>
          </p:nvPr>
        </p:nvSpPr>
        <p:spPr>
          <a:xfrm>
            <a:off x="457200" y="1556792"/>
            <a:ext cx="3466728" cy="4320479"/>
          </a:xfrm>
        </p:spPr>
        <p:txBody>
          <a:bodyPr>
            <a:normAutofit fontScale="32500" lnSpcReduction="20000"/>
          </a:bodyPr>
          <a:lstStyle/>
          <a:p>
            <a:r>
              <a:rPr lang="ru-RU" sz="3600" dirty="0">
                <a:latin typeface="+mj-lt"/>
              </a:rPr>
              <a:t>Достопримечательности</a:t>
            </a:r>
          </a:p>
          <a:p>
            <a:r>
              <a:rPr lang="ru-RU" sz="3600" dirty="0">
                <a:latin typeface="+mj-lt"/>
              </a:rPr>
              <a:t>В Рыльске сохранилось несколько десятков жилых и административных зданий XVIII—XIX веков. Православная архитектура представлена Покровским собором (1822), Успенским собором (1811) и Вознесенской церковью (1866). На окраине города, в селе Пригородная слободка, расположен Николаевский монастырь с 3 церквями XVIII века. В городе работает краеведческий музей, основанный в 1919 году. Музей обладает богатой коллекцией предметов искусства, переданных из национализированных дворянских усадеб бывшего Рыльского уезда.</a:t>
            </a:r>
          </a:p>
          <a:p>
            <a:r>
              <a:rPr lang="ru-RU" sz="3600" dirty="0">
                <a:latin typeface="+mj-lt"/>
              </a:rPr>
              <a:t>В Рыльске сохранилось немало памятников гражданской и церковной архитектуры XVIII—XIX вв</a:t>
            </a:r>
            <a:r>
              <a:rPr lang="ru-RU" sz="3600" dirty="0" smtClean="0">
                <a:latin typeface="+mj-lt"/>
              </a:rPr>
              <a:t>.</a:t>
            </a:r>
            <a:endParaRPr lang="ru-RU" sz="3600" dirty="0">
              <a:latin typeface="+mj-lt"/>
            </a:endParaRPr>
          </a:p>
        </p:txBody>
      </p:sp>
      <p:pic>
        <p:nvPicPr>
          <p:cNvPr id="6146" name="Picture 2" descr="http://sinyashin.ru/images/stories/KARTINKI/nochnoy-rylsk-obiliye-zhenshchin-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484784"/>
            <a:ext cx="4190866"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0236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 </a:t>
            </a:r>
            <a:r>
              <a:rPr lang="ru-RU" dirty="0" err="1"/>
              <a:t>Ш</a:t>
            </a:r>
            <a:r>
              <a:rPr lang="ru-RU" dirty="0" err="1" smtClean="0"/>
              <a:t>емяки</a:t>
            </a:r>
            <a:endParaRPr lang="ru-RU" dirty="0"/>
          </a:p>
        </p:txBody>
      </p:sp>
      <p:sp>
        <p:nvSpPr>
          <p:cNvPr id="3" name="Объект 2"/>
          <p:cNvSpPr>
            <a:spLocks noGrp="1"/>
          </p:cNvSpPr>
          <p:nvPr>
            <p:ph sz="half" idx="1"/>
          </p:nvPr>
        </p:nvSpPr>
        <p:spPr/>
        <p:txBody>
          <a:bodyPr>
            <a:normAutofit fontScale="40000" lnSpcReduction="20000"/>
          </a:bodyPr>
          <a:lstStyle/>
          <a:p>
            <a:r>
              <a:rPr lang="ru-RU" dirty="0">
                <a:latin typeface="+mj-lt"/>
              </a:rPr>
              <a:t>ДОМА ШЕМЯКИ. В сквере около «дома пионеров», где в старину находилась административная площадь, сохранились три здания, которые </a:t>
            </a:r>
            <a:r>
              <a:rPr lang="ru-RU" dirty="0" err="1">
                <a:latin typeface="+mj-lt"/>
              </a:rPr>
              <a:t>рыляне</a:t>
            </a:r>
            <a:r>
              <a:rPr lang="ru-RU" dirty="0">
                <a:latin typeface="+mj-lt"/>
              </a:rPr>
              <a:t> издавна связывают с именем последнего </a:t>
            </a:r>
            <a:r>
              <a:rPr lang="ru-RU" dirty="0" err="1">
                <a:latin typeface="+mj-lt"/>
              </a:rPr>
              <a:t>рыльского</a:t>
            </a:r>
            <a:r>
              <a:rPr lang="ru-RU" dirty="0">
                <a:latin typeface="+mj-lt"/>
              </a:rPr>
              <a:t> князя Василия Ивановича </a:t>
            </a:r>
            <a:r>
              <a:rPr lang="ru-RU" dirty="0" err="1">
                <a:latin typeface="+mj-lt"/>
              </a:rPr>
              <a:t>Шемяки</a:t>
            </a:r>
            <a:r>
              <a:rPr lang="ru-RU" dirty="0">
                <a:latin typeface="+mj-lt"/>
              </a:rPr>
              <a:t>. Здания эти были построены не ранее первой четверти XVIII века и, по-видимому, на месте ранее существовавших древних строений. На мысль об этом наводит как то, что они издавна назывались домами </a:t>
            </a:r>
            <a:r>
              <a:rPr lang="ru-RU" dirty="0" err="1">
                <a:latin typeface="+mj-lt"/>
              </a:rPr>
              <a:t>Шемяки</a:t>
            </a:r>
            <a:r>
              <a:rPr lang="ru-RU" dirty="0">
                <a:latin typeface="+mj-lt"/>
              </a:rPr>
              <a:t>, так и существование хода-тайника, соединявшего два из этих зданий. Один из домов </a:t>
            </a:r>
            <a:r>
              <a:rPr lang="ru-RU" dirty="0" err="1">
                <a:latin typeface="+mj-lt"/>
              </a:rPr>
              <a:t>Шемяки</a:t>
            </a:r>
            <a:r>
              <a:rPr lang="ru-RU" dirty="0">
                <a:latin typeface="+mj-lt"/>
              </a:rPr>
              <a:t> представляет собой одноэтажное здание с подвалами под ним. В нём восемь помещений, перекрытых сводами, на которых сохранились лепные украшения. В центре одного из этих украшений помещен елизаветинский орел, дающий основание заключить, что лепка относится к 40 — 60-м годам XVIII века. В северо-восточном углу площади стоит второе очень пострадавшее от времени здание, называемое ранее канцелярией </a:t>
            </a:r>
            <a:r>
              <a:rPr lang="ru-RU" dirty="0" err="1">
                <a:latin typeface="+mj-lt"/>
              </a:rPr>
              <a:t>Шемяки</a:t>
            </a:r>
            <a:r>
              <a:rPr lang="ru-RU" dirty="0">
                <a:latin typeface="+mj-lt"/>
              </a:rPr>
              <a:t>. Это небольшой двухэтажный дом, в каждом этаже которого имеется по две небольшие комнаты, перекрытые сводами. Наконец, на северной стороне площади возвышается довольно большой двухэтажный дом, над которым позднее был надстроен мезонин. Под всем домом имеются обширные подвалы, а на уровне первого этажа при восстановлении дома в 1952 году обнаружены четыре небольших каземата, входы в которые и небольшие окошечки позднее были заделаны и заштукатурены. Таким образом, надо полагать, что все три здания были построены в начале XVIII века после пожара 1720 года, уничтожившего почти весь город. Их занимали </a:t>
            </a:r>
            <a:r>
              <a:rPr lang="ru-RU" dirty="0" err="1">
                <a:latin typeface="+mj-lt"/>
              </a:rPr>
              <a:t>рыльские</a:t>
            </a:r>
            <a:r>
              <a:rPr lang="ru-RU" dirty="0">
                <a:latin typeface="+mj-lt"/>
              </a:rPr>
              <a:t> воеводы и канцелярия. Позднее эти здания стали неправильно именовать «домами </a:t>
            </a:r>
            <a:r>
              <a:rPr lang="ru-RU" dirty="0" err="1">
                <a:latin typeface="+mj-lt"/>
              </a:rPr>
              <a:t>Шемяки</a:t>
            </a:r>
            <a:r>
              <a:rPr lang="ru-RU" dirty="0">
                <a:latin typeface="+mj-lt"/>
              </a:rPr>
              <a:t>».</a:t>
            </a:r>
            <a:endParaRPr lang="ru-RU" dirty="0">
              <a:latin typeface="+mj-lt"/>
            </a:endParaRPr>
          </a:p>
        </p:txBody>
      </p:sp>
      <p:pic>
        <p:nvPicPr>
          <p:cNvPr id="7170" name="Picture 2" descr="http://old-kursk.ru/book/rylsk/img/pr0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3" y="1484784"/>
            <a:ext cx="3384376"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6358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cap="all" dirty="0">
                <a:effectLst/>
              </a:rPr>
              <a:t>ДОМА КУПЦОВ ШЕЛИХОВЫХ.</a:t>
            </a:r>
            <a:br>
              <a:rPr lang="ru-RU" cap="all" dirty="0">
                <a:effectLst/>
              </a:rPr>
            </a:br>
            <a:endParaRPr lang="ru-RU" dirty="0"/>
          </a:p>
        </p:txBody>
      </p:sp>
      <p:sp>
        <p:nvSpPr>
          <p:cNvPr id="3" name="Объект 2"/>
          <p:cNvSpPr>
            <a:spLocks noGrp="1"/>
          </p:cNvSpPr>
          <p:nvPr>
            <p:ph sz="half" idx="1"/>
          </p:nvPr>
        </p:nvSpPr>
        <p:spPr/>
        <p:txBody>
          <a:bodyPr>
            <a:normAutofit fontScale="47500" lnSpcReduction="20000"/>
          </a:bodyPr>
          <a:lstStyle/>
          <a:p>
            <a:r>
              <a:rPr lang="ru-RU" dirty="0"/>
              <a:t>ДОМА КУПЦОВ ШЕЛИХОВЫХ. В Рыльске имеется два дома Шелиховых. Один находится на углу улиц Карла Либкнехта и Урицкого, на территории огромной усадьбы с садом. По преданию, в этом доме жил Г. И. Шелихов. Здание двухэтажное, с обширными сводчатыми подвалами, в плане оно представляет прямоугольник. В целом здание строго и даже сурово. Если поверить преданию о рождении в этом доме Г. И. Шелихова, то его постройку следует отнести к 1740-м годам, что сомнительно. Судя по характеру архитектуры, дом был построен в 1770-х годах. Второй </a:t>
            </a:r>
            <a:r>
              <a:rPr lang="ru-RU" dirty="0" err="1"/>
              <a:t>шелиховский</a:t>
            </a:r>
            <a:r>
              <a:rPr lang="ru-RU" dirty="0"/>
              <a:t> дом находится на так называемом возвышенном Рогу, а раньше стоял над самым Сеймом, русло которого затем отошло от этого берега на довольно значительное расстояние к востоку. Дом в плане Г-образной формы. Со стороны улицы и к Сейму здание имеет два этажа а со стороны двора дом трехэтажный. Здание характерно для конца XVIII века, оно резко выделяется среди других зданий Рыльска как по своему необычному плану, так и по декоративному оформлению. </a:t>
            </a:r>
            <a:r>
              <a:rPr lang="ru-RU" dirty="0" err="1"/>
              <a:t>Шелиховский</a:t>
            </a:r>
            <a:r>
              <a:rPr lang="ru-RU" dirty="0"/>
              <a:t> дом на Рогу над Сеймом с середины XIX века стал называться «домом 16-й батареи», так как в самом доме и на территории его размещалась стоявшая в Рыльске воинская артиллерийская часть, носившая это название.</a:t>
            </a:r>
            <a:endParaRPr lang="ru-RU" dirty="0"/>
          </a:p>
        </p:txBody>
      </p:sp>
      <p:pic>
        <p:nvPicPr>
          <p:cNvPr id="8194" name="Picture 2" descr="http://old-kursk.ru/book/rylsk/img/pr0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4604" y="1646069"/>
            <a:ext cx="3907622" cy="43032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49954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cap="all" dirty="0">
                <a:effectLst/>
              </a:rPr>
              <a:t>ЦЕРКОВНЫЕ ЗДАНИЯ НАЧАЛА XIX ВЕКА.</a:t>
            </a:r>
            <a:br>
              <a:rPr lang="ru-RU" cap="all" dirty="0">
                <a:effectLst/>
              </a:rPr>
            </a:br>
            <a:endParaRPr lang="ru-RU" dirty="0"/>
          </a:p>
        </p:txBody>
      </p:sp>
      <p:sp>
        <p:nvSpPr>
          <p:cNvPr id="3" name="Объект 2"/>
          <p:cNvSpPr>
            <a:spLocks noGrp="1"/>
          </p:cNvSpPr>
          <p:nvPr>
            <p:ph sz="half" idx="1"/>
          </p:nvPr>
        </p:nvSpPr>
        <p:spPr/>
        <p:txBody>
          <a:bodyPr>
            <a:normAutofit fontScale="25000" lnSpcReduction="20000"/>
          </a:bodyPr>
          <a:lstStyle/>
          <a:p>
            <a:r>
              <a:rPr lang="ru-RU" sz="4000" dirty="0"/>
              <a:t>ЦЕРКОВНЫЕ ЗДАНИЯ НАЧАЛА XIX ВЕКА. На площади, в глубине которой у входа в городской сад стоит памятник Г. И. Шелихову, возвышается здание Успенского собора, построенное в 1811 году купцом фон Филимоновым. В 1822 году на средства Шелиховых была возведена Покровская церковь на улице Преображенской. Колокольня этой церкви является почти точной копией колокольни Успенского собора. Николаевская церковь, находившаяся на нынешнем улице Островского, была построена в 1817 году и ещё более сильно, чем Успенский собор, пострадала во время Великой Отечественной войны. Она имела чрезвычайно много общего в своей архитектуре со зданием Покровской церкви и с колокольнями как Покровской церкви, так и Успенского собора (коробка здания Николаевской церкви разобрана в 1950 году). В частности, в колокольнях всех трех церквей применена постановка колонн на углах пучками по три, что напоминает о XVII веке и не имеет ничего общего с классическими колоннами. Это наводит на мысль о том, что здания всех трех церквей являются творением одного и того же талантливого, вероятно, местного зодчего. Из сохранившихся церковных зданий следует отметить Вознесенскую церковь на углу улиц Луначарского и Ленина. Здание этой церкви было построено в 1866 году. Помимо интереса с точки зрения его архитектуры оно любопытно тем, что возведено на проценты от акций Российско-Американской торговой компании из вкладов Г. И. Шелихова. За речкой Рыло живописно расположен Рыльский Николаевский (или Никольский) монастырь. В прежние времена монастырь назывался Волынским по имени ныне пересохшей речки Волынки, у впадения которой в речку Рыло и был построен монастырь. Время возникновения монастыря точно не установлено, но, на одной из монастырских икон имелась надпись о том, что она поступила в монастырь в 1462 году, — «перенесена из молитвенника в новый храм» Впервые в письменных источниках монастырь упоминается под 1505 годом. В годы народных волнений и польской интервенции в начале XVII века, «в разорение города Рыльска», монастырь</a:t>
            </a:r>
          </a:p>
          <a:p>
            <a:r>
              <a:rPr lang="ru-RU" sz="4000" dirty="0"/>
              <a:t>подвергся разрушениям и возродился только в </a:t>
            </a:r>
            <a:r>
              <a:rPr lang="ru-RU" sz="4000" dirty="0" smtClean="0"/>
              <a:t>половин</a:t>
            </a:r>
            <a:r>
              <a:rPr lang="ru-RU" dirty="0" smtClean="0">
                <a:latin typeface="+mj-lt"/>
              </a:rPr>
              <a:t>е</a:t>
            </a:r>
            <a:endParaRPr lang="ru-RU" dirty="0">
              <a:latin typeface="+mj-lt"/>
            </a:endParaRPr>
          </a:p>
        </p:txBody>
      </p:sp>
      <p:pic>
        <p:nvPicPr>
          <p:cNvPr id="9220" name="Picture 4" descr="http://old-kursk.ru/book/rylsk/img/pr0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3279" y="1484784"/>
            <a:ext cx="4154795" cy="455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7609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TotalTime>
  <Words>1163</Words>
  <Application>Microsoft Office PowerPoint</Application>
  <PresentationFormat>Экран (4:3)</PresentationFormat>
  <Paragraphs>31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Апекс</vt:lpstr>
      <vt:lpstr>Рыльск </vt:lpstr>
      <vt:lpstr>Историческая справка  Рыльска</vt:lpstr>
      <vt:lpstr>История Рыльска</vt:lpstr>
      <vt:lpstr>История Названия</vt:lpstr>
      <vt:lpstr>Герб Рыльска</vt:lpstr>
      <vt:lpstr>Достопримечательности </vt:lpstr>
      <vt:lpstr>Дома Шемяки</vt:lpstr>
      <vt:lpstr>ДОМА КУПЦОВ ШЕЛИХОВЫХ. </vt:lpstr>
      <vt:lpstr>ЦЕРКОВНЫЕ ЗДАНИЯ НАЧАЛА XIX ВЕКА.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Рыльска</dc:title>
  <dc:creator>WidoW</dc:creator>
  <cp:lastModifiedBy>WidoW</cp:lastModifiedBy>
  <cp:revision>5</cp:revision>
  <dcterms:created xsi:type="dcterms:W3CDTF">2017-12-13T13:16:29Z</dcterms:created>
  <dcterms:modified xsi:type="dcterms:W3CDTF">2017-12-13T14:12:09Z</dcterms:modified>
</cp:coreProperties>
</file>