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310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9" r:id="rId11"/>
    <p:sldId id="320" r:id="rId12"/>
    <p:sldId id="321" r:id="rId13"/>
    <p:sldId id="322" r:id="rId14"/>
    <p:sldId id="323" r:id="rId15"/>
    <p:sldId id="324" r:id="rId16"/>
    <p:sldId id="326" r:id="rId17"/>
    <p:sldId id="327" r:id="rId18"/>
    <p:sldId id="331" r:id="rId19"/>
    <p:sldId id="329" r:id="rId20"/>
    <p:sldId id="332" r:id="rId21"/>
    <p:sldId id="330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1" autoAdjust="0"/>
  </p:normalViewPr>
  <p:slideViewPr>
    <p:cSldViewPr>
      <p:cViewPr varScale="1">
        <p:scale>
          <a:sx n="69" d="100"/>
          <a:sy n="69" d="100"/>
        </p:scale>
        <p:origin x="5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CB80A87-2FD1-49A6-9E5A-11B4B4123441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9F4D42DB-02A1-4AE6-9455-FBA1716E22C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42B96-00C9-4927-8CD0-685F39DDACF0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9DCE2"/>
                </a:solidFill>
              </a:defRPr>
            </a:lvl1pPr>
          </a:lstStyle>
          <a:p>
            <a:fld id="{B03D4DA0-383C-4BCF-94BE-624129BD0E3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02725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36DA4-600F-4C04-8F5B-43BEB65129F7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3D3E17-B007-47D4-A217-3427588BE9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002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331BD-DC06-4F38-8618-12BA9D6ED13D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15CCEA-D46A-4431-8A5F-F302C6614F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1981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18AF-7DFF-47F3-9647-A80657E9C0D0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FA9AB-EAFC-4E59-80D7-94970FEFA78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2785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D5BBD-DCD7-420E-BB13-63823E80EE2B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9DCE2"/>
                </a:solidFill>
              </a:defRPr>
            </a:lvl1pPr>
          </a:lstStyle>
          <a:p>
            <a:fld id="{81BEBB80-63E0-4956-AE78-D389D4C9F88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15661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EEDB4-6E5F-4CAF-B732-B6E95EFCEBA3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EB2EDD-6408-468B-B34E-C8BAD3CBF1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3310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E83BB-7904-4698-B29C-742554CF375C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7ADE3-7314-4296-89D3-8D77D49C03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9223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93BA0-61C3-41DF-82CD-8DF7CEA36F49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68F1E-289B-43BC-9239-82359EBC998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2453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2BF0C-FBA9-4D9D-9855-47EF4E16595F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01360A-D08C-4A3C-843A-C1BFF9D63F9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2865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A9AB8-3324-434C-9AE1-69A0804731D8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2FE3F5-D0B4-43C9-A03F-916137A3467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7155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68DD-FCA4-4FFB-80C4-88F6F16902F6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E2EC0B57-F03C-4B0D-BA7E-02B238516EA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568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DDAB15-B856-4EF9-869F-63F7ADFD9DE7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A93C93"/>
                </a:solidFill>
                <a:latin typeface="Constantia" panose="02030602050306030303" pitchFamily="18" charset="0"/>
              </a:defRPr>
            </a:lvl1pPr>
          </a:lstStyle>
          <a:p>
            <a:fld id="{42BF56D2-0DB6-479C-A844-88AC220235C1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9" r:id="rId2"/>
    <p:sldLayoutId id="2147483708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9" r:id="rId9"/>
    <p:sldLayoutId id="2147483705" r:id="rId10"/>
    <p:sldLayoutId id="214748370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DE6C36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DE6C36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F9B63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812" y="260648"/>
            <a:ext cx="8250683" cy="381642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СПб </a:t>
            </a:r>
            <a:r>
              <a:rPr lang="ru-RU" dirty="0" smtClean="0"/>
              <a:t>ГБ ПОУ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Экономический колледж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060848"/>
            <a:ext cx="8856984" cy="45365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R="0" algn="l">
              <a:lnSpc>
                <a:spcPct val="90000"/>
              </a:lnSpc>
            </a:pPr>
            <a:endParaRPr lang="ru-RU" sz="2800" dirty="0" smtClean="0">
              <a:solidFill>
                <a:schemeClr val="bg1"/>
              </a:solidFill>
            </a:endParaRPr>
          </a:p>
          <a:p>
            <a:pPr marR="0" algn="ctr">
              <a:lnSpc>
                <a:spcPct val="90000"/>
              </a:lnSpc>
            </a:pPr>
            <a:r>
              <a:rPr lang="ru-RU" sz="2800" dirty="0" smtClean="0">
                <a:solidFill>
                  <a:schemeClr val="bg1"/>
                </a:solidFill>
              </a:rPr>
              <a:t>Кислородсодержащие органические соединения</a:t>
            </a:r>
          </a:p>
          <a:p>
            <a:pPr marR="0" algn="ctr">
              <a:lnSpc>
                <a:spcPct val="90000"/>
              </a:lnSpc>
            </a:pPr>
            <a:r>
              <a:rPr lang="ru-RU" altLang="ru-RU" sz="3600" dirty="0" smtClean="0">
                <a:solidFill>
                  <a:srgbClr val="0D0D0D"/>
                </a:solidFill>
              </a:rPr>
              <a:t>Предельные </a:t>
            </a:r>
            <a:r>
              <a:rPr lang="ru-RU" altLang="ru-RU" sz="3600" dirty="0">
                <a:solidFill>
                  <a:srgbClr val="0D0D0D"/>
                </a:solidFill>
              </a:rPr>
              <a:t>одноатомные </a:t>
            </a:r>
            <a:r>
              <a:rPr lang="ru-RU" altLang="ru-RU" sz="3600" dirty="0" smtClean="0">
                <a:solidFill>
                  <a:srgbClr val="0D0D0D"/>
                </a:solidFill>
              </a:rPr>
              <a:t>спирты</a:t>
            </a:r>
          </a:p>
          <a:p>
            <a:pPr marR="0">
              <a:lnSpc>
                <a:spcPct val="90000"/>
              </a:lnSpc>
            </a:pPr>
            <a:r>
              <a:rPr lang="ru-RU" sz="4000" dirty="0"/>
              <a:t/>
            </a:r>
            <a:br>
              <a:rPr lang="ru-RU" sz="4000" dirty="0"/>
            </a:br>
            <a:endParaRPr lang="ru-RU" altLang="ru-RU" sz="4000" dirty="0">
              <a:solidFill>
                <a:srgbClr val="0D0D0D"/>
              </a:solidFill>
            </a:endParaRPr>
          </a:p>
          <a:p>
            <a:pPr marR="0">
              <a:lnSpc>
                <a:spcPct val="90000"/>
              </a:lnSpc>
            </a:pPr>
            <a:endParaRPr lang="ru-RU" altLang="ru-RU" sz="4000" dirty="0" smtClean="0">
              <a:solidFill>
                <a:srgbClr val="0D0D0D"/>
              </a:solidFill>
            </a:endParaRPr>
          </a:p>
          <a:p>
            <a:pPr marR="0">
              <a:lnSpc>
                <a:spcPct val="90000"/>
              </a:lnSpc>
            </a:pPr>
            <a:r>
              <a:rPr lang="ru-RU" altLang="ru-RU" sz="2800" dirty="0" smtClean="0">
                <a:solidFill>
                  <a:srgbClr val="0D0D0D"/>
                </a:solidFill>
              </a:rPr>
              <a:t>Тест (фронтальный опрос)</a:t>
            </a:r>
          </a:p>
          <a:p>
            <a:pPr marR="0">
              <a:lnSpc>
                <a:spcPct val="90000"/>
              </a:lnSpc>
            </a:pPr>
            <a:r>
              <a:rPr lang="ru-RU" altLang="ru-RU" sz="2400" dirty="0" smtClean="0">
                <a:solidFill>
                  <a:srgbClr val="0D0D0D"/>
                </a:solidFill>
              </a:rPr>
              <a:t>Составила </a:t>
            </a:r>
            <a:r>
              <a:rPr lang="ru-RU" altLang="ru-RU" sz="2400" dirty="0" err="1" smtClean="0">
                <a:solidFill>
                  <a:srgbClr val="0D0D0D"/>
                </a:solidFill>
              </a:rPr>
              <a:t>Калашник</a:t>
            </a:r>
            <a:r>
              <a:rPr lang="ru-RU" altLang="ru-RU" sz="2400" dirty="0" smtClean="0">
                <a:solidFill>
                  <a:srgbClr val="0D0D0D"/>
                </a:solidFill>
              </a:rPr>
              <a:t> О.С.</a:t>
            </a:r>
          </a:p>
          <a:p>
            <a:pPr marR="0">
              <a:lnSpc>
                <a:spcPct val="90000"/>
              </a:lnSpc>
            </a:pPr>
            <a:r>
              <a:rPr lang="ru-RU" altLang="ru-RU" sz="2400" dirty="0" smtClean="0">
                <a:solidFill>
                  <a:srgbClr val="0D0D0D"/>
                </a:solidFill>
              </a:rPr>
              <a:t>преподаватель химии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836712"/>
            <a:ext cx="6336704" cy="4401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.Реакция дегидратации-это отщепление</a:t>
            </a:r>
          </a:p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воды</a:t>
            </a:r>
          </a:p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спирта </a:t>
            </a:r>
          </a:p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кислорода   </a:t>
            </a:r>
          </a:p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водорода</a:t>
            </a:r>
          </a:p>
          <a:p>
            <a:pPr eaLnBrk="0" hangingPunct="0"/>
            <a:endParaRPr lang="en-US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386" y="3803747"/>
            <a:ext cx="3513559" cy="2868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804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836712"/>
            <a:ext cx="6336704" cy="4401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.Реакция дегидратации-это отщепление</a:t>
            </a:r>
          </a:p>
          <a:p>
            <a:pPr eaLnBrk="0" hangingPunct="0"/>
            <a:r>
              <a:rPr lang="ru-RU" altLang="ru-RU" sz="4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воды</a:t>
            </a:r>
          </a:p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спирта </a:t>
            </a:r>
          </a:p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кислорода   </a:t>
            </a:r>
          </a:p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водорода</a:t>
            </a:r>
          </a:p>
          <a:p>
            <a:pPr eaLnBrk="0" hangingPunct="0"/>
            <a:endParaRPr lang="en-US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116164"/>
            <a:ext cx="3225527" cy="272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757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052736"/>
            <a:ext cx="6840760" cy="31700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Гомолог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пентанола-2:</a:t>
            </a:r>
            <a:endParaRPr lang="ru-RU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CH</a:t>
            </a:r>
            <a:r>
              <a:rPr lang="en-US" altLang="ru-RU" sz="4000" baseline="-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-CH</a:t>
            </a:r>
            <a:r>
              <a:rPr lang="en-US" altLang="ru-RU" sz="4000" baseline="-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-CH</a:t>
            </a:r>
            <a:r>
              <a:rPr lang="en-US" altLang="ru-RU" sz="4000" baseline="-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-CH</a:t>
            </a:r>
            <a:r>
              <a:rPr lang="en-US" altLang="ru-RU" sz="4000" baseline="-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-COOH         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en-US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</a:t>
            </a:r>
            <a:r>
              <a:rPr lang="ru-RU" altLang="ru-RU" sz="4000" baseline="-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ru-RU" altLang="ru-RU" sz="4000" baseline="-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en-US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en-US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ru-RU" sz="4000" baseline="-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-CH </a:t>
            </a: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(OH )-CH</a:t>
            </a:r>
            <a:r>
              <a:rPr lang="en-US" altLang="ru-RU" sz="4000" baseline="-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-CH</a:t>
            </a:r>
            <a:r>
              <a:rPr lang="en-US" altLang="ru-RU" sz="4000" baseline="-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ru-RU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222834"/>
            <a:ext cx="3225527" cy="2506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004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052736"/>
            <a:ext cx="6840760" cy="31700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Гомолог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пентанола-2:</a:t>
            </a:r>
            <a:endParaRPr lang="ru-RU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CH</a:t>
            </a:r>
            <a:r>
              <a:rPr lang="en-US" altLang="ru-RU" sz="4000" baseline="-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-CH</a:t>
            </a:r>
            <a:r>
              <a:rPr lang="en-US" altLang="ru-RU" sz="4000" baseline="-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-CH</a:t>
            </a:r>
            <a:r>
              <a:rPr lang="en-US" altLang="ru-RU" sz="4000" baseline="-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-CH</a:t>
            </a:r>
            <a:r>
              <a:rPr lang="en-US" altLang="ru-RU" sz="4000" baseline="-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-COOH         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en-US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CH</a:t>
            </a:r>
            <a:r>
              <a:rPr lang="ru-RU" altLang="ru-RU" sz="4000" baseline="-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ru-RU" altLang="ru-RU" sz="4000" baseline="-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en-US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en-US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ru-RU" alt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alt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ru-RU" sz="4000" b="1" baseline="-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-CH </a:t>
            </a:r>
            <a:r>
              <a:rPr lang="en-US" alt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(OH )-CH</a:t>
            </a:r>
            <a:r>
              <a:rPr lang="en-US" altLang="ru-RU" sz="4000" b="1" baseline="-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-CH</a:t>
            </a:r>
            <a:r>
              <a:rPr lang="en-US" altLang="ru-RU" sz="4000" b="1" baseline="-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ru-RU" alt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222835"/>
            <a:ext cx="3297535" cy="2506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313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3520" y="1556792"/>
            <a:ext cx="2801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98409" y="2204864"/>
            <a:ext cx="2690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98410" y="3068960"/>
            <a:ext cx="23343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83029" y="3933056"/>
            <a:ext cx="30230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98409" y="4797152"/>
            <a:ext cx="16699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84168" y="5661248"/>
            <a:ext cx="2613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0322" y="704850"/>
            <a:ext cx="8229600" cy="66553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формулу: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16011" y="1775226"/>
            <a:ext cx="2171813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а)бутанол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пентанол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пропанол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пентен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25" y="4021059"/>
            <a:ext cx="3283784" cy="2601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874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3520" y="1556792"/>
            <a:ext cx="2801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98409" y="2204864"/>
            <a:ext cx="2690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98410" y="3068960"/>
            <a:ext cx="23343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83029" y="3933056"/>
            <a:ext cx="30230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98409" y="4797152"/>
            <a:ext cx="16699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71800" y="1775226"/>
            <a:ext cx="2613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endParaRPr lang="ru-RU" sz="32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0322" y="704850"/>
            <a:ext cx="8229600" cy="66553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формулу: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16011" y="1775226"/>
            <a:ext cx="2171813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а)бутанол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пентанол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пропанол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пентен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19765"/>
            <a:ext cx="3238895" cy="272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973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3520" y="1556792"/>
            <a:ext cx="2801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98409" y="2204864"/>
            <a:ext cx="2690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98410" y="3068960"/>
            <a:ext cx="23343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83029" y="3933056"/>
            <a:ext cx="30230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98409" y="4797152"/>
            <a:ext cx="16699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84168" y="5661248"/>
            <a:ext cx="2613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0322" y="704850"/>
            <a:ext cx="8229600" cy="66553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формулу: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16011" y="1775226"/>
            <a:ext cx="2171813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а)бутанол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пентанол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пропанол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пентен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45" y="4019765"/>
            <a:ext cx="3369543" cy="272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512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98409" y="2204864"/>
            <a:ext cx="2690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98410" y="3068960"/>
            <a:ext cx="23343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83029" y="3933056"/>
            <a:ext cx="30230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98409" y="4797152"/>
            <a:ext cx="16699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84168" y="5661248"/>
            <a:ext cx="2613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0322" y="704850"/>
            <a:ext cx="8229600" cy="66553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формулу: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16011" y="1775226"/>
            <a:ext cx="2263377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а)бутанол</a:t>
            </a:r>
          </a:p>
          <a:p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sz="32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пентанол</a:t>
            </a:r>
            <a:endParaRPr lang="ru-RU" sz="32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пропанол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пентен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2291790"/>
            <a:ext cx="2801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</a:p>
        </p:txBody>
      </p:sp>
      <p:pic>
        <p:nvPicPr>
          <p:cNvPr id="11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63228"/>
            <a:ext cx="3268404" cy="2637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615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3520" y="1556792"/>
            <a:ext cx="2801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98409" y="2204864"/>
            <a:ext cx="2690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98410" y="3068960"/>
            <a:ext cx="23343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83029" y="3933056"/>
            <a:ext cx="30230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98409" y="4797152"/>
            <a:ext cx="16699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84168" y="5661248"/>
            <a:ext cx="2613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0322" y="704850"/>
            <a:ext cx="8229600" cy="66553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формулу: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16011" y="1775226"/>
            <a:ext cx="2171813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а)бутанол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пентанол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пропанол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пентен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8" y="3988116"/>
            <a:ext cx="3369543" cy="2787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660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3520" y="1556792"/>
            <a:ext cx="2801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98409" y="2204864"/>
            <a:ext cx="2690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56132" y="2806277"/>
            <a:ext cx="23343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endParaRPr lang="ru-RU" sz="32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83029" y="3933056"/>
            <a:ext cx="30230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98409" y="4797152"/>
            <a:ext cx="16699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84168" y="5661248"/>
            <a:ext cx="2613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0322" y="704850"/>
            <a:ext cx="8229600" cy="66553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</a:t>
            </a:r>
            <a:r>
              <a:rPr lang="ru-RU" alt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формуллу</a:t>
            </a:r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16011" y="1775226"/>
            <a:ext cx="2322495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а)бутанол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пентанол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sz="32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пропанол</a:t>
            </a:r>
            <a:endParaRPr lang="ru-RU" sz="32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пентен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79" y="3933056"/>
            <a:ext cx="3343410" cy="285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052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268760"/>
            <a:ext cx="6696744" cy="46782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 каким спиртам (по числу функциональных групп) относится  этанол?</a:t>
            </a:r>
          </a:p>
          <a:p>
            <a:pPr eaLnBrk="0" hangingPunct="0"/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а)одноатомные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в)многоатомные б)двухатомные        г)предельные</a:t>
            </a:r>
            <a:endParaRPr lang="en-US" alt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en-US" altLang="ru-RU" dirty="0">
              <a:cs typeface="Times New Roman" panose="02020603050405020304" pitchFamily="18" charset="0"/>
            </a:endParaRPr>
          </a:p>
        </p:txBody>
      </p:sp>
      <p:pic>
        <p:nvPicPr>
          <p:cNvPr id="3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221088"/>
            <a:ext cx="2994670" cy="2531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006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3520" y="1556792"/>
            <a:ext cx="2801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98409" y="2204864"/>
            <a:ext cx="2690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98410" y="3068960"/>
            <a:ext cx="23343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83029" y="3933056"/>
            <a:ext cx="30230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98409" y="4797152"/>
            <a:ext cx="16699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84168" y="5661248"/>
            <a:ext cx="2613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0322" y="704850"/>
            <a:ext cx="8229600" cy="66553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формулу: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16011" y="1775226"/>
            <a:ext cx="2171813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а)бутанол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пентанол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пропанол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пентен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69" y="4019765"/>
            <a:ext cx="3238895" cy="272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35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3520" y="1556792"/>
            <a:ext cx="2801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98409" y="2204864"/>
            <a:ext cx="2690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98410" y="3068960"/>
            <a:ext cx="23343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83029" y="3933056"/>
            <a:ext cx="30230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3252554"/>
            <a:ext cx="16699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84168" y="5661248"/>
            <a:ext cx="2613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C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70322" y="704850"/>
            <a:ext cx="8229600" cy="66553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формулу: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16011" y="1775226"/>
            <a:ext cx="2171813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а)бутанол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пентанол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пропанол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ru-RU" sz="32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пентен</a:t>
            </a:r>
            <a:endParaRPr lang="ru-RU" sz="32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45" y="3933056"/>
            <a:ext cx="3369543" cy="2787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622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268760"/>
            <a:ext cx="6696744" cy="46782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 каким спиртам (по числу функциональных групп) относится  этанол?</a:t>
            </a:r>
          </a:p>
          <a:p>
            <a:pPr eaLnBrk="0" hangingPunct="0"/>
            <a:r>
              <a:rPr lang="ru-RU" altLang="ru-RU" sz="4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а)одноатомные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в)многоатомные б)двухатомные        г)предельные</a:t>
            </a:r>
            <a:endParaRPr lang="en-US" alt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en-US" altLang="ru-RU" dirty="0">
              <a:cs typeface="Times New Roman" panose="02020603050405020304" pitchFamily="18" charset="0"/>
            </a:endParaRPr>
          </a:p>
        </p:txBody>
      </p:sp>
      <p:pic>
        <p:nvPicPr>
          <p:cNvPr id="3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149080"/>
            <a:ext cx="3138686" cy="2603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222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08720"/>
            <a:ext cx="6552728" cy="3785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2.Функциональная группа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спиртов: </a:t>
            </a:r>
            <a:endParaRPr lang="ru-RU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ru-RU" altLang="ru-RU" sz="4000" baseline="-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  </a:t>
            </a:r>
            <a:endParaRPr lang="ru-RU" altLang="ru-RU" sz="4000" baseline="-30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-ОН </a:t>
            </a:r>
            <a:r>
              <a:rPr lang="ru-RU" altLang="ru-RU" sz="4000" baseline="-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-</a:t>
            </a:r>
            <a:r>
              <a:rPr lang="en-US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COOH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</a:p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endParaRPr lang="en-US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149080"/>
            <a:ext cx="3203670" cy="263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646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08720"/>
            <a:ext cx="6552728" cy="378565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2.Функциональная группа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спиртов: </a:t>
            </a:r>
            <a:endParaRPr lang="ru-RU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ru-RU" altLang="ru-RU" sz="4000" baseline="-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  </a:t>
            </a:r>
            <a:endParaRPr lang="ru-RU" altLang="ru-RU" sz="4000" baseline="-30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4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altLang="ru-RU" sz="4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altLang="ru-RU" sz="4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-ОН </a:t>
            </a:r>
            <a:r>
              <a:rPr lang="ru-RU" altLang="ru-RU" sz="4000" b="1" u="sng" baseline="-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-</a:t>
            </a:r>
            <a:r>
              <a:rPr lang="en-US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COOH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</a:p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endParaRPr lang="en-US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77072"/>
            <a:ext cx="3153519" cy="265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616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>
            <a:spLocks noChangeArrowheads="1"/>
          </p:cNvSpPr>
          <p:nvPr/>
        </p:nvSpPr>
        <p:spPr bwMode="auto">
          <a:xfrm>
            <a:off x="1475656" y="476672"/>
            <a:ext cx="6984776" cy="4401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tabLst>
                <a:tab pos="2590800" algn="l"/>
                <a:tab pos="4610100" algn="l"/>
              </a:tabLs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tabLst>
                <a:tab pos="2590800" algn="l"/>
                <a:tab pos="4610100" algn="l"/>
              </a:tabLs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tabLst>
                <a:tab pos="2590800" algn="l"/>
                <a:tab pos="4610100" algn="l"/>
              </a:tabLs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tabLst>
                <a:tab pos="2590800" algn="l"/>
                <a:tab pos="4610100" algn="l"/>
              </a:tabLs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tabLst>
                <a:tab pos="2590800" algn="l"/>
                <a:tab pos="4610100" algn="l"/>
              </a:tabLs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590800" algn="l"/>
                <a:tab pos="4610100" algn="l"/>
              </a:tabLs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590800" algn="l"/>
                <a:tab pos="4610100" algn="l"/>
              </a:tabLs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590800" algn="l"/>
                <a:tab pos="4610100" algn="l"/>
              </a:tabLs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590800" algn="l"/>
                <a:tab pos="4610100" algn="l"/>
              </a:tabLs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0" hangingPunct="0"/>
            <a:r>
              <a:rPr lang="ru-RU" alt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3.Как </a:t>
            </a:r>
            <a:r>
              <a:rPr lang="ru-RU" alt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вещество, полученное в результате </a:t>
            </a:r>
            <a:r>
              <a:rPr lang="ru-RU" altLang="ru-RU" sz="4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реакциии</a:t>
            </a:r>
            <a:r>
              <a:rPr lang="ru-RU" alt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этанола с натрием? </a:t>
            </a:r>
          </a:p>
          <a:p>
            <a:pPr eaLnBrk="0" hangingPunct="0"/>
            <a:r>
              <a:rPr lang="ru-RU" alt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</a:t>
            </a:r>
            <a:r>
              <a:rPr lang="ru-RU" altLang="ru-RU" sz="4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этаноат</a:t>
            </a:r>
            <a:r>
              <a:rPr lang="ru-RU" alt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натрия      </a:t>
            </a:r>
          </a:p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alt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этанолят</a:t>
            </a:r>
            <a:r>
              <a:rPr lang="ru-RU" alt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натрия</a:t>
            </a:r>
          </a:p>
          <a:p>
            <a:pPr eaLnBrk="0" hangingPunct="0"/>
            <a:r>
              <a:rPr lang="ru-RU" alt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altLang="ru-RU" sz="4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этилат</a:t>
            </a:r>
            <a:r>
              <a:rPr lang="ru-RU" alt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натрия</a:t>
            </a:r>
          </a:p>
          <a:p>
            <a:pPr eaLnBrk="0" hangingPunct="0"/>
            <a:r>
              <a:rPr lang="ru-RU" alt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г)нитрат натрия</a:t>
            </a:r>
            <a:endParaRPr lang="ru-RU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61048"/>
            <a:ext cx="3441551" cy="27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433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>
            <a:spLocks noChangeArrowheads="1"/>
          </p:cNvSpPr>
          <p:nvPr/>
        </p:nvSpPr>
        <p:spPr bwMode="auto">
          <a:xfrm>
            <a:off x="1475656" y="476672"/>
            <a:ext cx="6984776" cy="44012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tabLst>
                <a:tab pos="2590800" algn="l"/>
                <a:tab pos="4610100" algn="l"/>
              </a:tabLs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tabLst>
                <a:tab pos="2590800" algn="l"/>
                <a:tab pos="4610100" algn="l"/>
              </a:tabLs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tabLst>
                <a:tab pos="2590800" algn="l"/>
                <a:tab pos="4610100" algn="l"/>
              </a:tabLs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tabLst>
                <a:tab pos="2590800" algn="l"/>
                <a:tab pos="4610100" algn="l"/>
              </a:tabLs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tabLst>
                <a:tab pos="2590800" algn="l"/>
                <a:tab pos="4610100" algn="l"/>
              </a:tabLs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590800" algn="l"/>
                <a:tab pos="4610100" algn="l"/>
              </a:tabLs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590800" algn="l"/>
                <a:tab pos="4610100" algn="l"/>
              </a:tabLs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590800" algn="l"/>
                <a:tab pos="4610100" algn="l"/>
              </a:tabLs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590800" algn="l"/>
                <a:tab pos="4610100" algn="l"/>
              </a:tabLs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0" hangingPunct="0"/>
            <a:r>
              <a:rPr lang="ru-RU" alt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3.Как </a:t>
            </a:r>
            <a:r>
              <a:rPr lang="ru-RU" alt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вещество, полученное в результате </a:t>
            </a:r>
            <a:r>
              <a:rPr lang="ru-RU" altLang="ru-RU" sz="4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реакциии</a:t>
            </a:r>
            <a:r>
              <a:rPr lang="ru-RU" alt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этанола с натрием? </a:t>
            </a:r>
          </a:p>
          <a:p>
            <a:pPr eaLnBrk="0" hangingPunct="0"/>
            <a:r>
              <a:rPr lang="ru-RU" alt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</a:t>
            </a:r>
            <a:r>
              <a:rPr lang="ru-RU" altLang="ru-RU" sz="4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этаноат</a:t>
            </a:r>
            <a:r>
              <a:rPr lang="ru-RU" alt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натрия      </a:t>
            </a:r>
          </a:p>
          <a:p>
            <a:pPr eaLnBrk="0" hangingPunct="0"/>
            <a:r>
              <a:rPr lang="ru-RU" altLang="ru-RU" sz="4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altLang="ru-RU" sz="4000" b="1" u="sng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этанолят</a:t>
            </a:r>
            <a:r>
              <a:rPr lang="ru-RU" altLang="ru-RU" sz="4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натрия</a:t>
            </a:r>
          </a:p>
          <a:p>
            <a:pPr eaLnBrk="0" hangingPunct="0"/>
            <a:r>
              <a:rPr lang="ru-RU" alt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altLang="ru-RU" sz="4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этилат</a:t>
            </a:r>
            <a:r>
              <a:rPr lang="ru-RU" alt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натрия</a:t>
            </a:r>
          </a:p>
          <a:p>
            <a:pPr eaLnBrk="0" hangingPunct="0"/>
            <a:r>
              <a:rPr lang="ru-RU" alt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г)нитрат натрия</a:t>
            </a:r>
            <a:endParaRPr lang="ru-RU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861048"/>
            <a:ext cx="3585567" cy="2868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643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92696"/>
            <a:ext cx="7344816" cy="31700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4.Выберите 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изомер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бутанола-1:</a:t>
            </a:r>
            <a:endParaRPr lang="ru-RU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3-метил бутанол-1 </a:t>
            </a:r>
          </a:p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бутаналь</a:t>
            </a:r>
            <a:endParaRPr lang="ru-RU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2-метил пропанол-1</a:t>
            </a:r>
          </a:p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2-хлор бутанол-1</a:t>
            </a:r>
            <a:endParaRPr lang="en-US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862795"/>
            <a:ext cx="3585567" cy="27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185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92696"/>
            <a:ext cx="7344816" cy="31700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4.Выберите 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изомер 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бутанола-1:</a:t>
            </a:r>
            <a:endParaRPr lang="ru-RU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3-метил бутанол-1 </a:t>
            </a:r>
          </a:p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бутаналь</a:t>
            </a:r>
            <a:endParaRPr lang="ru-RU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4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2-метил пропанол-1</a:t>
            </a:r>
          </a:p>
          <a:p>
            <a:pPr eaLnBrk="0" hangingPunct="0"/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2-хлор бутанол-1</a:t>
            </a:r>
            <a:endParaRPr lang="en-US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Содержимое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892317"/>
            <a:ext cx="3441551" cy="27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81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2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1212</TotalTime>
  <Words>460</Words>
  <Application>Microsoft Office PowerPoint</Application>
  <PresentationFormat>Экран (4:3)</PresentationFormat>
  <Paragraphs>147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Constantia</vt:lpstr>
      <vt:lpstr>Times New Roman</vt:lpstr>
      <vt:lpstr>Wingdings 2</vt:lpstr>
      <vt:lpstr>Поток</vt:lpstr>
      <vt:lpstr>                   СПб ГБ ПОУ  Экономический колледж   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№2: « Кислородсодержащие органические соединения.».      « Строение сложных эфиров.»</dc:title>
  <dc:creator>user</dc:creator>
  <cp:lastModifiedBy>user</cp:lastModifiedBy>
  <cp:revision>122</cp:revision>
  <dcterms:modified xsi:type="dcterms:W3CDTF">2018-02-06T18:37:06Z</dcterms:modified>
</cp:coreProperties>
</file>