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80" r:id="rId3"/>
    <p:sldId id="302" r:id="rId4"/>
    <p:sldId id="301" r:id="rId5"/>
    <p:sldId id="297" r:id="rId6"/>
    <p:sldId id="289" r:id="rId7"/>
    <p:sldId id="298" r:id="rId8"/>
    <p:sldId id="257" r:id="rId9"/>
    <p:sldId id="276" r:id="rId10"/>
    <p:sldId id="299" r:id="rId11"/>
    <p:sldId id="258" r:id="rId12"/>
    <p:sldId id="268" r:id="rId13"/>
    <p:sldId id="300" r:id="rId14"/>
    <p:sldId id="260" r:id="rId15"/>
    <p:sldId id="259" r:id="rId16"/>
    <p:sldId id="287" r:id="rId17"/>
    <p:sldId id="277" r:id="rId18"/>
    <p:sldId id="278" r:id="rId19"/>
    <p:sldId id="279" r:id="rId20"/>
    <p:sldId id="288" r:id="rId21"/>
    <p:sldId id="291" r:id="rId22"/>
    <p:sldId id="290" r:id="rId23"/>
    <p:sldId id="296" r:id="rId24"/>
    <p:sldId id="293" r:id="rId25"/>
    <p:sldId id="292" r:id="rId26"/>
    <p:sldId id="284" r:id="rId27"/>
    <p:sldId id="285" r:id="rId28"/>
    <p:sldId id="303" r:id="rId29"/>
    <p:sldId id="286" r:id="rId3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306" y="4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0287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85900"/>
            <a:ext cx="4038600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4038600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FF606-3632-4053-8F9A-99D7E11D5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57222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8.wdp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edufuture.biz/images/1/19/23102010_1.png" TargetMode="External"/><Relationship Id="rId3" Type="http://schemas.openxmlformats.org/officeDocument/2006/relationships/hyperlink" Target="http://www.resolventa.ru/sprris/planimetry/ptr/ptr2.png" TargetMode="External"/><Relationship Id="rId7" Type="http://schemas.openxmlformats.org/officeDocument/2006/relationships/hyperlink" Target="http://edufuture.biz/images/e/e2/23102010_2.png" TargetMode="External"/><Relationship Id="rId2" Type="http://schemas.openxmlformats.org/officeDocument/2006/relationships/hyperlink" Target="http://globuss24.ru/web/userfiles/image/doc/hello_html_2bc3edd1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mple-math.ru/images/geometric-triangle-04.jpg" TargetMode="External"/><Relationship Id="rId5" Type="http://schemas.openxmlformats.org/officeDocument/2006/relationships/hyperlink" Target="http://simple-math.ru/images/geometric-triangle-05.jpg" TargetMode="External"/><Relationship Id="rId4" Type="http://schemas.openxmlformats.org/officeDocument/2006/relationships/hyperlink" Target="http://d3mlntcv38ck9k.cloudfront.net/content/konspekt_image/166991/04066eb0_5b76_0132_4b20_015c2d23c359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7534"/>
            <a:ext cx="8208912" cy="2736304"/>
          </a:xfrm>
          <a:solidFill>
            <a:srgbClr val="FFFFCC"/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учебному предмету «Математика» в 5 классе на тему </a:t>
            </a:r>
            <a:r>
              <a:rPr lang="ru-RU" sz="4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«ТРЕУГОЛЬНИК И ЕГО ВИДЫ»</a:t>
            </a:r>
            <a:br>
              <a:rPr lang="ru-RU" sz="4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370587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Федоренко З.Г., учитель математики МБОУ СОШ №3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г.Горячий Ключ</a:t>
            </a:r>
          </a:p>
        </p:txBody>
      </p:sp>
    </p:spTree>
    <p:extLst>
      <p:ext uri="{BB962C8B-B14F-4D97-AF65-F5344CB8AC3E}">
        <p14:creationId xmlns="" xmlns:p14="http://schemas.microsoft.com/office/powerpoint/2010/main" val="241275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0390" y="411510"/>
            <a:ext cx="429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группах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644008" y="1057841"/>
            <a:ext cx="1008112" cy="1441901"/>
          </a:xfrm>
          <a:prstGeom prst="triangle">
            <a:avLst>
              <a:gd name="adj" fmla="val 70254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982874" y="1003253"/>
            <a:ext cx="2376264" cy="819552"/>
          </a:xfrm>
          <a:prstGeom prst="triangle">
            <a:avLst>
              <a:gd name="adj" fmla="val 71326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379757" y="1057841"/>
            <a:ext cx="1008112" cy="864096"/>
          </a:xfrm>
          <a:prstGeom prst="triangle">
            <a:avLst>
              <a:gd name="adj" fmla="val 0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4634254">
            <a:off x="1760758" y="2129601"/>
            <a:ext cx="1938586" cy="497385"/>
          </a:xfrm>
          <a:prstGeom prst="triangle">
            <a:avLst>
              <a:gd name="adj" fmla="val 7132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6402528">
            <a:off x="6713806" y="217984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7244424">
            <a:off x="815425" y="733510"/>
            <a:ext cx="1063225" cy="906358"/>
          </a:xfrm>
          <a:prstGeom prst="triangle">
            <a:avLst>
              <a:gd name="adj" fmla="val 29832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959550" y="155696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39752" y="237829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33772" y="19262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90241" y="25048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76325" y="10436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8101" y="25629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3651870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Разделите треугольники на группы. Попробуйте дать название каждой группе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777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5486"/>
            <a:ext cx="8784976" cy="486054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Треугольники  можно   различать  по  виду  их  углов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1570"/>
            <a:ext cx="2232248" cy="116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97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14" y="3705876"/>
            <a:ext cx="2070230" cy="1194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2555776" y="1036886"/>
            <a:ext cx="6588224" cy="108012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все  углы   треугольника  острые, то  его называют  </a:t>
            </a:r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остроугольным</a:t>
            </a:r>
            <a:endParaRPr lang="ru-RU" sz="2800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555776" y="2211710"/>
            <a:ext cx="6588224" cy="1224137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один  из  углов треугольника  прямой, то  его называют  </a:t>
            </a:r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прямоугольным</a:t>
            </a:r>
            <a:endParaRPr lang="ru-RU" sz="2800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843808" y="3705876"/>
            <a:ext cx="6192688" cy="1194085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один  из  углов треугольника  тупой, то  его называют  </a:t>
            </a:r>
            <a:r>
              <a:rPr lang="ru-RU" sz="2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тупоугольным</a:t>
            </a:r>
            <a:endParaRPr lang="ru-RU" sz="2800" b="1" i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96" y="2137905"/>
            <a:ext cx="1771079" cy="145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9091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75033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Классификация треугольников </a:t>
            </a:r>
          </a:p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по углам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30" descr="Треугольни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8188" y="300917"/>
            <a:ext cx="1568450" cy="1132285"/>
          </a:xfrm>
          <a:prstGeom prst="rect">
            <a:avLst/>
          </a:prstGeom>
          <a:noFill/>
          <a:ln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195310" y="1575361"/>
            <a:ext cx="6215106" cy="119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571472" y="1660915"/>
            <a:ext cx="2714644" cy="3065718"/>
            <a:chOff x="571472" y="2214552"/>
            <a:chExt cx="2714644" cy="4087624"/>
          </a:xfrm>
        </p:grpSpPr>
        <p:cxnSp>
          <p:nvCxnSpPr>
            <p:cNvPr id="9" name="Прямая со стрелкой 8"/>
            <p:cNvCxnSpPr/>
            <p:nvPr/>
          </p:nvCxnSpPr>
          <p:spPr>
            <a:xfrm flipH="1">
              <a:off x="1633795" y="2214552"/>
              <a:ext cx="1580883" cy="1571637"/>
            </a:xfrm>
            <a:prstGeom prst="straightConnector1">
              <a:avLst/>
            </a:prstGeom>
            <a:ln w="349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71472" y="5686623"/>
              <a:ext cx="271464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остроугольный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579784" y="1643343"/>
            <a:ext cx="2857520" cy="3150480"/>
            <a:chOff x="3579784" y="2191124"/>
            <a:chExt cx="2857520" cy="4200639"/>
          </a:xfrm>
        </p:grpSpPr>
        <p:cxnSp>
          <p:nvCxnSpPr>
            <p:cNvPr id="10" name="Прямая со стрелкой 9"/>
            <p:cNvCxnSpPr/>
            <p:nvPr/>
          </p:nvCxnSpPr>
          <p:spPr>
            <a:xfrm flipH="1">
              <a:off x="4857752" y="2191124"/>
              <a:ext cx="9524" cy="1317297"/>
            </a:xfrm>
            <a:prstGeom prst="straightConnector1">
              <a:avLst/>
            </a:prstGeom>
            <a:ln w="349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579784" y="5776210"/>
              <a:ext cx="2857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прямоугольный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444208" y="1690266"/>
            <a:ext cx="2928958" cy="3028267"/>
            <a:chOff x="6482496" y="2244172"/>
            <a:chExt cx="2928958" cy="4037689"/>
          </a:xfrm>
        </p:grpSpPr>
        <p:cxnSp>
          <p:nvCxnSpPr>
            <p:cNvPr id="11" name="Прямая со стрелкой 10"/>
            <p:cNvCxnSpPr/>
            <p:nvPr/>
          </p:nvCxnSpPr>
          <p:spPr>
            <a:xfrm>
              <a:off x="6770528" y="2244172"/>
              <a:ext cx="792088" cy="1624027"/>
            </a:xfrm>
            <a:prstGeom prst="straightConnector1">
              <a:avLst/>
            </a:prstGeom>
            <a:ln w="349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482496" y="5666308"/>
              <a:ext cx="292895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тупоугольный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Полилиния 30"/>
          <p:cNvSpPr/>
          <p:nvPr/>
        </p:nvSpPr>
        <p:spPr>
          <a:xfrm>
            <a:off x="5983112" y="3008976"/>
            <a:ext cx="2686756" cy="762000"/>
          </a:xfrm>
          <a:custGeom>
            <a:avLst/>
            <a:gdLst>
              <a:gd name="connsiteX0" fmla="*/ 1128889 w 2686756"/>
              <a:gd name="connsiteY0" fmla="*/ 0 h 1016000"/>
              <a:gd name="connsiteX1" fmla="*/ 0 w 2686756"/>
              <a:gd name="connsiteY1" fmla="*/ 1016000 h 1016000"/>
              <a:gd name="connsiteX2" fmla="*/ 2686756 w 2686756"/>
              <a:gd name="connsiteY2" fmla="*/ 214489 h 1016000"/>
              <a:gd name="connsiteX3" fmla="*/ 1128889 w 2686756"/>
              <a:gd name="connsiteY3" fmla="*/ 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756" h="1016000">
                <a:moveTo>
                  <a:pt x="1128889" y="0"/>
                </a:moveTo>
                <a:lnTo>
                  <a:pt x="0" y="1016000"/>
                </a:lnTo>
                <a:lnTo>
                  <a:pt x="2686756" y="214489"/>
                </a:lnTo>
                <a:lnTo>
                  <a:pt x="1128889" y="0"/>
                </a:lnTo>
                <a:close/>
              </a:path>
            </a:pathLst>
          </a:cu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35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877711" y="3003681"/>
            <a:ext cx="1512168" cy="1273149"/>
          </a:xfrm>
          <a:custGeom>
            <a:avLst/>
            <a:gdLst>
              <a:gd name="connsiteX0" fmla="*/ 1106311 w 2133600"/>
              <a:gd name="connsiteY0" fmla="*/ 180622 h 2223911"/>
              <a:gd name="connsiteX1" fmla="*/ 0 w 2133600"/>
              <a:gd name="connsiteY1" fmla="*/ 1343378 h 2223911"/>
              <a:gd name="connsiteX2" fmla="*/ 2133600 w 2133600"/>
              <a:gd name="connsiteY2" fmla="*/ 2223911 h 2223911"/>
              <a:gd name="connsiteX3" fmla="*/ 1264356 w 2133600"/>
              <a:gd name="connsiteY3" fmla="*/ 0 h 2223911"/>
              <a:gd name="connsiteX4" fmla="*/ 1095022 w 2133600"/>
              <a:gd name="connsiteY4" fmla="*/ 237067 h 2223911"/>
              <a:gd name="connsiteX5" fmla="*/ 1095022 w 2133600"/>
              <a:gd name="connsiteY5" fmla="*/ 237067 h 2223911"/>
              <a:gd name="connsiteX6" fmla="*/ 1083733 w 2133600"/>
              <a:gd name="connsiteY6" fmla="*/ 237067 h 2223911"/>
              <a:gd name="connsiteX7" fmla="*/ 1106311 w 2133600"/>
              <a:gd name="connsiteY7" fmla="*/ 180622 h 222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33600" h="2223911">
                <a:moveTo>
                  <a:pt x="1106311" y="180622"/>
                </a:moveTo>
                <a:lnTo>
                  <a:pt x="0" y="1343378"/>
                </a:lnTo>
                <a:lnTo>
                  <a:pt x="2133600" y="2223911"/>
                </a:lnTo>
                <a:lnTo>
                  <a:pt x="1264356" y="0"/>
                </a:lnTo>
                <a:lnTo>
                  <a:pt x="1095022" y="237067"/>
                </a:lnTo>
                <a:lnTo>
                  <a:pt x="1095022" y="237067"/>
                </a:lnTo>
                <a:lnTo>
                  <a:pt x="1083733" y="237067"/>
                </a:lnTo>
                <a:lnTo>
                  <a:pt x="1106311" y="180622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25000">
                <a:srgbClr val="FFFF00"/>
              </a:gs>
              <a:gs pos="75000">
                <a:srgbClr val="00B0F0"/>
              </a:gs>
              <a:gs pos="100000">
                <a:srgbClr val="FFFF00"/>
              </a:gs>
            </a:gsLst>
            <a:path path="rect">
              <a:fillToRect l="100000" t="100000"/>
            </a:path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ый треугольник 1"/>
          <p:cNvSpPr/>
          <p:nvPr/>
        </p:nvSpPr>
        <p:spPr>
          <a:xfrm>
            <a:off x="4180952" y="3078374"/>
            <a:ext cx="1372648" cy="914400"/>
          </a:xfrm>
          <a:prstGeom prst="rtTriangle">
            <a:avLst/>
          </a:prstGeom>
          <a:solidFill>
            <a:srgbClr val="00B0F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285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0390" y="627534"/>
            <a:ext cx="429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группах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19622"/>
            <a:ext cx="7736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 треугольник, у которого: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067694"/>
            <a:ext cx="7736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стороны разные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5813" y="2638806"/>
            <a:ext cx="7736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стороны равные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915" y="3219822"/>
            <a:ext cx="7736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две стороны равны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3939902"/>
            <a:ext cx="77362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дать названия таким треугольникам.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850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956119"/>
            <a:ext cx="3528392" cy="3564396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Треугольник, 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 которого все   стороны имеют  разную  длину,  называют  </a:t>
            </a:r>
            <a:r>
              <a:rPr lang="ru-RU" sz="3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разносторонним</a:t>
            </a:r>
            <a:endParaRPr lang="ru-RU" sz="3200" b="1" i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12" y="3057804"/>
            <a:ext cx="2389788" cy="1653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3498"/>
            <a:ext cx="2592288" cy="156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729" y="1814178"/>
            <a:ext cx="2435231" cy="172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1317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550" y="0"/>
            <a:ext cx="9052812" cy="843558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Треугольники  можно   классифицировать по  </a:t>
            </a:r>
            <a:r>
              <a:rPr lang="ru-RU" sz="24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количеству  равных сторон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85272" y="951570"/>
            <a:ext cx="4414720" cy="1566174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две  стороны треугольника  равны, то  его называют</a:t>
            </a: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равнобедренным  треугольником</a:t>
            </a:r>
            <a:endParaRPr lang="ru-RU" sz="2600" b="1" i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552956" y="951570"/>
            <a:ext cx="4591044" cy="1566174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 три  стороны треугольника  равны, то  его называют  </a:t>
            </a:r>
            <a:r>
              <a:rPr lang="ru-RU" sz="2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равносторонним треугольником</a:t>
            </a:r>
            <a:endParaRPr lang="ru-RU" sz="2600" b="1" i="1" u="sng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15000" contrast="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43758"/>
            <a:ext cx="2520280" cy="124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43758"/>
            <a:ext cx="2160240" cy="124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одзаголовок 2"/>
          <p:cNvSpPr txBox="1">
            <a:spLocks/>
          </p:cNvSpPr>
          <p:nvPr/>
        </p:nvSpPr>
        <p:spPr>
          <a:xfrm>
            <a:off x="85272" y="3975906"/>
            <a:ext cx="4342712" cy="108012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АВ, ВС – боковые  стороны</a:t>
            </a:r>
          </a:p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 –основание</a:t>
            </a:r>
          </a:p>
          <a:p>
            <a:pPr algn="ctr"/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АВ=ВС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4552956" y="3975906"/>
            <a:ext cx="4126688" cy="108012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MN = NE = EM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44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9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75033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latin typeface="Times New Roman"/>
                <a:cs typeface="Times New Roman"/>
              </a:rPr>
              <a:t>Классификация треугольников </a:t>
            </a:r>
          </a:p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latin typeface="Times New Roman"/>
                <a:cs typeface="Times New Roman"/>
              </a:rPr>
              <a:t>по сторонам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0" descr="Треугольни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034" y="321453"/>
            <a:ext cx="1568450" cy="1132285"/>
          </a:xfrm>
          <a:prstGeom prst="rect">
            <a:avLst/>
          </a:prstGeom>
          <a:noFill/>
          <a:ln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195310" y="1575361"/>
            <a:ext cx="6215106" cy="119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571472" y="1660915"/>
            <a:ext cx="2714644" cy="3065718"/>
            <a:chOff x="571472" y="2214552"/>
            <a:chExt cx="2714644" cy="4087624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990853" y="2214552"/>
              <a:ext cx="2223825" cy="3266136"/>
              <a:chOff x="990853" y="2214552"/>
              <a:chExt cx="2223825" cy="3266136"/>
            </a:xfrm>
          </p:grpSpPr>
          <p:cxnSp>
            <p:nvCxnSpPr>
              <p:cNvPr id="9" name="Прямая со стрелкой 8"/>
              <p:cNvCxnSpPr/>
              <p:nvPr/>
            </p:nvCxnSpPr>
            <p:spPr>
              <a:xfrm flipH="1">
                <a:off x="1633795" y="2214552"/>
                <a:ext cx="1580883" cy="1571637"/>
              </a:xfrm>
              <a:prstGeom prst="straightConnector1">
                <a:avLst/>
              </a:prstGeom>
              <a:ln w="3492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Равнобедренный треугольник 15"/>
              <p:cNvSpPr/>
              <p:nvPr/>
            </p:nvSpPr>
            <p:spPr>
              <a:xfrm>
                <a:off x="990853" y="3909052"/>
                <a:ext cx="1285884" cy="1571636"/>
              </a:xfrm>
              <a:prstGeom prst="triangle">
                <a:avLst/>
              </a:prstGeom>
              <a:gradFill>
                <a:gsLst>
                  <a:gs pos="0">
                    <a:srgbClr val="00B0F0"/>
                  </a:gs>
                  <a:gs pos="25000">
                    <a:srgbClr val="FFFF00"/>
                  </a:gs>
                  <a:gs pos="75000">
                    <a:srgbClr val="00B0F0"/>
                  </a:gs>
                  <a:gs pos="100000">
                    <a:srgbClr val="FFFF00"/>
                  </a:gs>
                </a:gsLst>
                <a:path path="rect">
                  <a:fillToRect l="100000" t="100000"/>
                </a:path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71472" y="5686623"/>
              <a:ext cx="2714644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авнобедренный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428992" y="1643343"/>
            <a:ext cx="2857520" cy="3168308"/>
            <a:chOff x="3428992" y="2191124"/>
            <a:chExt cx="2857520" cy="4224410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3635896" y="2191124"/>
              <a:ext cx="2133600" cy="3588457"/>
              <a:chOff x="3635896" y="2191124"/>
              <a:chExt cx="2133600" cy="3588457"/>
            </a:xfrm>
          </p:grpSpPr>
          <p:cxnSp>
            <p:nvCxnSpPr>
              <p:cNvPr id="10" name="Прямая со стрелкой 9"/>
              <p:cNvCxnSpPr/>
              <p:nvPr/>
            </p:nvCxnSpPr>
            <p:spPr>
              <a:xfrm flipH="1">
                <a:off x="4857752" y="2191124"/>
                <a:ext cx="9524" cy="1317297"/>
              </a:xfrm>
              <a:prstGeom prst="straightConnector1">
                <a:avLst/>
              </a:prstGeom>
              <a:ln w="3492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Полилиния 20"/>
              <p:cNvSpPr/>
              <p:nvPr/>
            </p:nvSpPr>
            <p:spPr>
              <a:xfrm>
                <a:off x="3635896" y="3555670"/>
                <a:ext cx="2133600" cy="2223911"/>
              </a:xfrm>
              <a:custGeom>
                <a:avLst/>
                <a:gdLst>
                  <a:gd name="connsiteX0" fmla="*/ 1106311 w 2133600"/>
                  <a:gd name="connsiteY0" fmla="*/ 180622 h 2223911"/>
                  <a:gd name="connsiteX1" fmla="*/ 0 w 2133600"/>
                  <a:gd name="connsiteY1" fmla="*/ 1343378 h 2223911"/>
                  <a:gd name="connsiteX2" fmla="*/ 2133600 w 2133600"/>
                  <a:gd name="connsiteY2" fmla="*/ 2223911 h 2223911"/>
                  <a:gd name="connsiteX3" fmla="*/ 1264356 w 2133600"/>
                  <a:gd name="connsiteY3" fmla="*/ 0 h 2223911"/>
                  <a:gd name="connsiteX4" fmla="*/ 1095022 w 2133600"/>
                  <a:gd name="connsiteY4" fmla="*/ 237067 h 2223911"/>
                  <a:gd name="connsiteX5" fmla="*/ 1095022 w 2133600"/>
                  <a:gd name="connsiteY5" fmla="*/ 237067 h 2223911"/>
                  <a:gd name="connsiteX6" fmla="*/ 1083733 w 2133600"/>
                  <a:gd name="connsiteY6" fmla="*/ 237067 h 2223911"/>
                  <a:gd name="connsiteX7" fmla="*/ 1106311 w 2133600"/>
                  <a:gd name="connsiteY7" fmla="*/ 180622 h 222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2223911">
                    <a:moveTo>
                      <a:pt x="1106311" y="180622"/>
                    </a:moveTo>
                    <a:lnTo>
                      <a:pt x="0" y="1343378"/>
                    </a:lnTo>
                    <a:lnTo>
                      <a:pt x="2133600" y="2223911"/>
                    </a:lnTo>
                    <a:lnTo>
                      <a:pt x="1264356" y="0"/>
                    </a:lnTo>
                    <a:lnTo>
                      <a:pt x="1095022" y="237067"/>
                    </a:lnTo>
                    <a:lnTo>
                      <a:pt x="1095022" y="237067"/>
                    </a:lnTo>
                    <a:lnTo>
                      <a:pt x="1083733" y="237067"/>
                    </a:lnTo>
                    <a:lnTo>
                      <a:pt x="1106311" y="180622"/>
                    </a:lnTo>
                    <a:close/>
                  </a:path>
                </a:pathLst>
              </a:custGeom>
              <a:gradFill>
                <a:gsLst>
                  <a:gs pos="0">
                    <a:srgbClr val="00B0F0"/>
                  </a:gs>
                  <a:gs pos="25000">
                    <a:srgbClr val="FFFF00"/>
                  </a:gs>
                  <a:gs pos="75000">
                    <a:srgbClr val="00B0F0"/>
                  </a:gs>
                  <a:gs pos="100000">
                    <a:srgbClr val="FFFF00"/>
                  </a:gs>
                </a:gsLst>
                <a:path path="rect">
                  <a:fillToRect l="100000" t="100000"/>
                </a:path>
              </a:gradFill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428992" y="5799981"/>
              <a:ext cx="2857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азносторонний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117888" y="1690266"/>
            <a:ext cx="2928958" cy="3048229"/>
            <a:chOff x="6156176" y="2244172"/>
            <a:chExt cx="2928958" cy="4064305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6554504" y="2244172"/>
              <a:ext cx="1714512" cy="3056879"/>
              <a:chOff x="6554504" y="2244172"/>
              <a:chExt cx="1714512" cy="3056879"/>
            </a:xfrm>
          </p:grpSpPr>
          <p:cxnSp>
            <p:nvCxnSpPr>
              <p:cNvPr id="11" name="Прямая со стрелкой 10"/>
              <p:cNvCxnSpPr/>
              <p:nvPr/>
            </p:nvCxnSpPr>
            <p:spPr>
              <a:xfrm>
                <a:off x="6770528" y="2244172"/>
                <a:ext cx="792088" cy="1624027"/>
              </a:xfrm>
              <a:prstGeom prst="straightConnector1">
                <a:avLst/>
              </a:prstGeom>
              <a:ln w="3492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Равнобедренный треугольник 22"/>
              <p:cNvSpPr/>
              <p:nvPr/>
            </p:nvSpPr>
            <p:spPr>
              <a:xfrm>
                <a:off x="6554504" y="4015167"/>
                <a:ext cx="1714512" cy="1285884"/>
              </a:xfrm>
              <a:prstGeom prst="triangle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FFFF00"/>
                  </a:gs>
                  <a:gs pos="75000">
                    <a:srgbClr val="0087E6"/>
                  </a:gs>
                  <a:gs pos="100000">
                    <a:srgbClr val="FFFF00"/>
                  </a:gs>
                </a:gsLst>
                <a:lin ang="36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6156176" y="5692924"/>
              <a:ext cx="292895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ru-RU" sz="2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авносторонний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65740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338.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вид треугольника, изображенного на рисунке, в зависимости от вида его углов и количества равных сторон</a:t>
            </a: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76894"/>
            <a:ext cx="8140420" cy="2639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9430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338.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вид треугольника, изображенного на рисунке в зависимости от вида его углов и количества равных сторон</a:t>
            </a: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51669"/>
            <a:ext cx="8208912" cy="288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528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339 (работаем в парах).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Начертите: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75607"/>
            <a:ext cx="8136903" cy="6480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1) Разносторонний остроугольный треугольник</a:t>
            </a:r>
            <a:endParaRPr lang="ru-RU" sz="28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2139702"/>
            <a:ext cx="8136903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)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Равнобедренный прямоугольный треугольник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4442" y="3003798"/>
            <a:ext cx="8136903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3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) Равнобедренный тупоугольный треугольник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42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9189" y="627534"/>
            <a:ext cx="5097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изученного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331640" y="1563638"/>
            <a:ext cx="1296144" cy="10081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31640" y="2571750"/>
            <a:ext cx="1800200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283968" y="1563638"/>
            <a:ext cx="36004" cy="13681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19972" y="2931790"/>
            <a:ext cx="13321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12160" y="1851670"/>
            <a:ext cx="1296144" cy="8640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308304" y="2715766"/>
            <a:ext cx="122413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31740" y="126792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9696" y="243659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93286" y="296837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98045" y="137897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31637" y="300152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98045" y="28059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44408" y="28168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69750" y="278370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00914" y="1645229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52365" y="3792129"/>
            <a:ext cx="6665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Какие углы изображены на рисунке?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2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343.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isa\Desktop\hello_html_2bc3ed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00622"/>
            <a:ext cx="3312368" cy="2474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1563638"/>
            <a:ext cx="6890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разносторонний остроугольный треугольник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7606933" y="4360607"/>
            <a:ext cx="857256" cy="428628"/>
          </a:xfrm>
          <a:prstGeom prst="actionButtonBeginning">
            <a:avLst/>
          </a:prstGeom>
          <a:solidFill>
            <a:srgbClr val="92D050"/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831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343.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Lisa\Desktop\pt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1779662"/>
            <a:ext cx="2976076" cy="2892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600" y="1180941"/>
            <a:ext cx="7042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равнобедренный прямоугольный треугольник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7668344" y="4339841"/>
            <a:ext cx="857256" cy="428628"/>
          </a:xfrm>
          <a:prstGeom prst="actionButtonBeginning">
            <a:avLst/>
          </a:prstGeom>
          <a:solidFill>
            <a:srgbClr val="92D050"/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8783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343.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Lisa\Desktop\04066eb0_5b76_0132_4b20_015c2d23c3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52860"/>
            <a:ext cx="6527266" cy="1688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0181" y="1376164"/>
            <a:ext cx="684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равнобедренный тупоугольный треугольник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19872" y="3147814"/>
            <a:ext cx="288032" cy="2880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652120" y="3146028"/>
            <a:ext cx="216024" cy="36182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154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таблицу изображениями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68560563"/>
              </p:ext>
            </p:extLst>
          </p:nvPr>
        </p:nvGraphicFramePr>
        <p:xfrm>
          <a:off x="251521" y="987575"/>
          <a:ext cx="8784976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1512168"/>
                <a:gridCol w="2232248"/>
                <a:gridCol w="2088232"/>
                <a:gridCol w="1872209"/>
              </a:tblGrid>
              <a:tr h="379307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треугольника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зависимости от количества равных сторон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3769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равносторонний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равнобедренный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разносторонний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68472">
                <a:tc row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зависи</a:t>
                      </a:r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-мости от вида углов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остроуголь-ный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8278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прямоуголь-ный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801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тупоуголь-ный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Lisa\Desktop\geometric-triangle-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79662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491880" y="3435846"/>
            <a:ext cx="10081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63888" y="4515966"/>
            <a:ext cx="10081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Users\Lisa\Desktop\hello_html_2bc3edd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17834"/>
            <a:ext cx="1440160" cy="1075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Lisa\Desktop\ptr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64215"/>
            <a:ext cx="1254751" cy="1219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Lisa\Desktop\04066eb0_5b76_0132_4b20_015c2d23c3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85858"/>
            <a:ext cx="2003477" cy="662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isa\Desktop\geometric-triangle-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241" y="1796859"/>
            <a:ext cx="1085106" cy="1085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isa\Desktop\23102010_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60" y="2931790"/>
            <a:ext cx="904679" cy="10801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Lisa\Desktop\23102010_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32" y="4011910"/>
            <a:ext cx="1061533" cy="1015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60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343.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75607"/>
            <a:ext cx="8136903" cy="6480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Постройте произвольный треугольник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2139702"/>
            <a:ext cx="8136903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Измерьте углы этого треугольника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4442" y="3003798"/>
            <a:ext cx="8136903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Найдите сумму углов этого треугольника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355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7574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ВЫВОД: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</a:t>
            </a:r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умма углов любого треугольника равна 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67555567"/>
              </p:ext>
            </p:extLst>
          </p:nvPr>
        </p:nvGraphicFramePr>
        <p:xfrm>
          <a:off x="3491880" y="3219822"/>
          <a:ext cx="1944216" cy="1296144"/>
        </p:xfrm>
        <a:graphic>
          <a:graphicData uri="http://schemas.openxmlformats.org/presentationml/2006/ole">
            <p:oleObj spid="_x0000_s2065" name="Формула" r:id="rId3" imgW="304560" imgH="2030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43753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1" y="1707654"/>
            <a:ext cx="8136903" cy="6480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уроке я научился (научилась)…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3" y="2472801"/>
            <a:ext cx="8136903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Для меня стало новым …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67542" y="3219822"/>
            <a:ext cx="8136903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понял(а), что могу …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7543" y="3947190"/>
            <a:ext cx="8136903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Мне понравилось …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67543" y="1059582"/>
            <a:ext cx="8136903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 предложения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231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936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6858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вопросы 1 – 6 на стр.90</a:t>
            </a:r>
          </a:p>
          <a:p>
            <a:pPr marL="6858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№ 340, 342</a:t>
            </a:r>
          </a:p>
          <a:p>
            <a:pPr marL="6858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подготовить презентацию на тему «Треугольник в …»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9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7544" y="1059582"/>
            <a:ext cx="8229600" cy="423758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3000" b="1" dirty="0" smtClean="0">
                <a:solidFill>
                  <a:schemeClr val="tx1"/>
                </a:solidFill>
              </a:rPr>
              <a:t/>
            </a:r>
            <a:br>
              <a:rPr lang="ru-RU" altLang="ru-RU" sz="3000" b="1" dirty="0" smtClean="0">
                <a:solidFill>
                  <a:schemeClr val="tx1"/>
                </a:solidFill>
              </a:rPr>
            </a:br>
            <a:r>
              <a:rPr lang="ru-RU" altLang="ru-RU" sz="3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altLang="ru-RU" sz="44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altLang="ru-RU" sz="3600" b="1" dirty="0" smtClean="0">
                <a:solidFill>
                  <a:srgbClr val="7030A0"/>
                </a:solidFill>
              </a:rPr>
              <a:t/>
            </a:r>
            <a:br>
              <a:rPr lang="ru-RU" altLang="ru-RU" sz="3600" b="1" dirty="0" smtClean="0">
                <a:solidFill>
                  <a:srgbClr val="7030A0"/>
                </a:solidFill>
              </a:rPr>
            </a:br>
            <a:r>
              <a:rPr lang="ru-RU" altLang="ru-RU" sz="3000" b="1" dirty="0" smtClean="0">
                <a:solidFill>
                  <a:schemeClr val="tx1"/>
                </a:solidFill>
              </a:rPr>
              <a:t/>
            </a:r>
            <a:br>
              <a:rPr lang="ru-RU" altLang="ru-RU" sz="3000" b="1" dirty="0" smtClean="0">
                <a:solidFill>
                  <a:schemeClr val="tx1"/>
                </a:solidFill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Математика:  5 класс: учебник для учащихся общеобразовательных организаций /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А.Г.Мерзляк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В.Б.Полонский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М.С.Якир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Математика: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пособие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Е.В.Буцко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А.Г.Мерзляк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В.Б.Полонский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  <a:b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Математика: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материалы: пособие для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общеобразовательных организаций / </a:t>
            </a:r>
            <a:r>
              <a:rPr lang="ru-RU" alt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А.Г.Мерзляк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В.Б.Полонский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Е.М.Рабинович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М.С.Якир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rgbClr val="993366"/>
                </a:solidFill>
              </a:rPr>
              <a:t/>
            </a:r>
            <a:br>
              <a:rPr lang="ru-RU" altLang="ru-RU" sz="2800" b="1" dirty="0" smtClean="0">
                <a:solidFill>
                  <a:srgbClr val="993366"/>
                </a:solidFill>
              </a:rPr>
            </a:br>
            <a:endParaRPr lang="ru-RU" altLang="ru-RU" sz="2800" b="1" dirty="0" smtClean="0">
              <a:solidFill>
                <a:srgbClr val="9933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522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83518"/>
            <a:ext cx="8208912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915566"/>
            <a:ext cx="8208912" cy="39604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Треугольники (слайд 20, 21,22,23)</a:t>
            </a: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globuss24.ru/web/userfiles/image/doc/hello_html_2bc3edd1.png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www.resolventa.ru/sprris/planimetry/ptr/ptr2.png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d3mlntcv38ck9k.cloudfront.net/content/konspekt_image/166991/04066eb0_5b76_0132_4b20_015c2d23c359.jpg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simple-math.ru/images/geometric-triangle-05.jpg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simple-math.ru/images/geometric-triangle-04.jpg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edufuture.biz/images/e/e2/23102010_2.png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edufuture.biz/images/1/19/23102010_1.png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>
              <a:buNone/>
            </a:pP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07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443718" y="2211710"/>
            <a:ext cx="1872208" cy="523782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</a:t>
            </a:r>
            <a:endParaRPr lang="ru-RU" sz="2800" b="1" dirty="0"/>
          </a:p>
        </p:txBody>
      </p:sp>
      <p:sp>
        <p:nvSpPr>
          <p:cNvPr id="12" name="Овал 11"/>
          <p:cNvSpPr/>
          <p:nvPr/>
        </p:nvSpPr>
        <p:spPr>
          <a:xfrm>
            <a:off x="7020272" y="987574"/>
            <a:ext cx="1274440" cy="918102"/>
          </a:xfrm>
          <a:prstGeom prst="ellipse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275856" y="1743658"/>
            <a:ext cx="1564760" cy="1134126"/>
          </a:xfrm>
          <a:prstGeom prst="triangle">
            <a:avLst/>
          </a:prstGeom>
          <a:solidFill>
            <a:srgbClr val="008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14" name="Прямоугольник с одним вырезанным углом 13"/>
          <p:cNvSpPr/>
          <p:nvPr/>
        </p:nvSpPr>
        <p:spPr>
          <a:xfrm>
            <a:off x="1191072" y="2391730"/>
            <a:ext cx="1584176" cy="972108"/>
          </a:xfrm>
          <a:prstGeom prst="snip1Rect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15" name="Ромб 14"/>
          <p:cNvSpPr/>
          <p:nvPr/>
        </p:nvSpPr>
        <p:spPr>
          <a:xfrm>
            <a:off x="5364088" y="1953699"/>
            <a:ext cx="914400" cy="1387878"/>
          </a:xfrm>
          <a:prstGeom prst="diamond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16" name="Блок-схема: ручное управление 15"/>
          <p:cNvSpPr/>
          <p:nvPr/>
        </p:nvSpPr>
        <p:spPr>
          <a:xfrm>
            <a:off x="1115616" y="1297966"/>
            <a:ext cx="1058416" cy="918102"/>
          </a:xfrm>
          <a:prstGeom prst="flowChartManualOperation">
            <a:avLst/>
          </a:prstGeom>
          <a:solidFill>
            <a:srgbClr val="FF00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350785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из предложенных геометрических фигур многоугольники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4280" y="483518"/>
            <a:ext cx="5097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изученного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2850" y="3926356"/>
            <a:ext cx="2816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треугольники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185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9189" y="627534"/>
            <a:ext cx="5097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изученного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942" y="1851670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вы знаете о треугольнике? Что умеете находить? Что хотели бы уточнить?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89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555526"/>
            <a:ext cx="8243888" cy="2808312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b="1" i="1" dirty="0" smtClean="0">
                <a:solidFill>
                  <a:srgbClr val="3333FF"/>
                </a:solidFill>
              </a:rPr>
              <a:t>          Классная  работа                ____.___.____г.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i="1" dirty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i="1" dirty="0" smtClean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i="1" dirty="0">
              <a:solidFill>
                <a:srgbClr val="3333FF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800" i="1" dirty="0" smtClean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200" i="1" dirty="0" smtClean="0">
                <a:solidFill>
                  <a:srgbClr val="3333FF"/>
                </a:solidFill>
              </a:rPr>
              <a:t>                 </a:t>
            </a:r>
            <a:r>
              <a:rPr lang="ru-RU" sz="2000" i="1" dirty="0" smtClean="0">
                <a:solidFill>
                  <a:srgbClr val="3333FF"/>
                </a:solidFill>
              </a:rPr>
              <a:t> </a:t>
            </a:r>
            <a:r>
              <a:rPr lang="ru-RU" sz="5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 и его виды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CC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2282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9980" y="627534"/>
            <a:ext cx="2575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19622"/>
            <a:ext cx="63608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вспомнить, что такое треугольник,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его элементы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373729"/>
            <a:ext cx="77362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рассмотреть различные виды треугольников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003798"/>
            <a:ext cx="6987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научиться определять вид треугольника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651870"/>
            <a:ext cx="7736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научиться строить различные треугольники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429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5389" y="627534"/>
            <a:ext cx="3824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в парах</a:t>
            </a: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419622"/>
            <a:ext cx="77362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Постройте произвольный треугольник и обозначьте его.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373729"/>
            <a:ext cx="77362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стороны, вершины и углы этого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треугольника. Определите их количество.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420041"/>
            <a:ext cx="77362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полученные данные, дайте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определение понятию треугольник.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207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956119"/>
            <a:ext cx="3528392" cy="3564396"/>
          </a:xfrm>
          <a:solidFill>
            <a:srgbClr val="FFFFCC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Треугольник – это  многоугольник, имеющий  наименьшее  количество  углов  и  сторон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4118"/>
            <a:ext cx="2520280" cy="1613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27" y="1977684"/>
            <a:ext cx="2376264" cy="146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sharpenSoften amount="97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10794"/>
            <a:ext cx="2448272" cy="153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9748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259632" y="1167594"/>
            <a:ext cx="3960440" cy="2052228"/>
          </a:xfrm>
          <a:prstGeom prst="triangle">
            <a:avLst>
              <a:gd name="adj" fmla="val 3241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29708" y="859528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3104841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310484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269395">
            <a:off x="3469614" y="1726608"/>
            <a:ext cx="917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 см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8051953">
            <a:off x="1233328" y="1846846"/>
            <a:ext cx="92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см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07802" y="3219822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см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1387009"/>
            <a:ext cx="3466398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 = АС + СВ + АВ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087" y="3795886"/>
            <a:ext cx="8321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 = 16 см + 22 см + 28 см = 66 см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300" y="4394828"/>
            <a:ext cx="2374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66 см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9759" y="339502"/>
            <a:ext cx="8208912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341.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периметр треугольника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101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729</TotalTime>
  <Words>585</Words>
  <Application>Microsoft Office PowerPoint</Application>
  <PresentationFormat>Экран (16:9)</PresentationFormat>
  <Paragraphs>163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Поток</vt:lpstr>
      <vt:lpstr>Формула</vt:lpstr>
      <vt:lpstr>Презентация по учебному предмету «Математика» в 5 классе на тему «ТРЕУГОЛЬНИК И ЕГО ВИДЫ»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№ 338. Определите вид треугольника, изображенного на рисунке, в зависимости от вида его углов и количества равных сторон</vt:lpstr>
      <vt:lpstr>№ 338. Определите вид треугольника, изображенного на рисунке в зависимости от вида его углов и количества равных сторон</vt:lpstr>
      <vt:lpstr>№ 339 (работаем в парах). Начертите:</vt:lpstr>
      <vt:lpstr>№ 343. Проверка</vt:lpstr>
      <vt:lpstr>№ 343. Проверка</vt:lpstr>
      <vt:lpstr>№ 343. Проверка</vt:lpstr>
      <vt:lpstr>Заполните таблицу изображениями</vt:lpstr>
      <vt:lpstr>№ 343. Работа в группах </vt:lpstr>
      <vt:lpstr>Слайд 25</vt:lpstr>
      <vt:lpstr>РЕФЛЕКСИЯ</vt:lpstr>
      <vt:lpstr>ДОМАШНЕЕ ЗАДАНИЕ</vt:lpstr>
      <vt:lpstr>                                  Литература  1. Математика:  5 класс: учебник для учащихся общеобразовательных организаций / А.Г.Мерзляк, В.Б.Полонский, М.С.Якир 2. Математика:  5 класс: методическое пособие / Е.В.Буцко, А.Г.Мерзляк, В.Б.Полонский и др. 3. Математика:  5 класс: дидактические материалы: пособие для учащихся общеобразовательных организаций / А.Г.Мерзляк, В.Б.Полонский, Е.М.Рабинович, М.С.Якир.  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  И  ЕГО  ВИДЫ</dc:title>
  <dc:creator>Lisa</dc:creator>
  <cp:lastModifiedBy>учитель</cp:lastModifiedBy>
  <cp:revision>64</cp:revision>
  <dcterms:modified xsi:type="dcterms:W3CDTF">2018-02-06T14:10:12Z</dcterms:modified>
</cp:coreProperties>
</file>