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71" r:id="rId4"/>
    <p:sldId id="258" r:id="rId5"/>
    <p:sldId id="266" r:id="rId6"/>
    <p:sldId id="267" r:id="rId7"/>
    <p:sldId id="268" r:id="rId8"/>
    <p:sldId id="269" r:id="rId9"/>
    <p:sldId id="270" r:id="rId10"/>
    <p:sldId id="272" r:id="rId11"/>
    <p:sldId id="274" r:id="rId12"/>
    <p:sldId id="275" r:id="rId13"/>
    <p:sldId id="276" r:id="rId14"/>
    <p:sldId id="277" r:id="rId15"/>
    <p:sldId id="279" r:id="rId16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300" y="3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pPr/>
              <a:t>08.11.2017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35032850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pPr/>
              <a:t>08.11.2017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5580411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pPr/>
              <a:t>08.11.2017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952860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pPr/>
              <a:t>08.11.2017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29654966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pPr/>
              <a:t>08.11.2017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1601060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pPr/>
              <a:t>08.11.2017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38019010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pPr/>
              <a:t>08.11.2017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3218347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pPr/>
              <a:t>08.11.2017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36357842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pPr/>
              <a:t>08.11.2017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31235159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pPr/>
              <a:t>08.11.2017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32512917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pPr/>
              <a:t>08.11.2017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2093366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pPr/>
              <a:t>08.11.2017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10877894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pPr/>
              <a:t>08.11.2017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391624932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pPr/>
              <a:t>08.11.2017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59869988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pPr/>
              <a:t>08.11.2017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40664872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pPr/>
              <a:t>08.11.2017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30584004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pPr/>
              <a:t>08.11.2017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3451749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pPr/>
              <a:t>08.11.2017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1325238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pPr/>
              <a:t>08.11.2017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429694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pPr/>
              <a:t>08.11.2017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1854304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pPr/>
              <a:t>08.11.2017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487431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pPr/>
              <a:t>08.11.2017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3642574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87644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4AC259-EBD3-4477-8ED1-9C4E8D32F78F}" type="datetimeFigureOut">
              <a:rPr lang="uk-UA" smtClean="0"/>
              <a:pPr/>
              <a:t>08.11.2017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2C2C70-2A90-47DD-B4C7-2A4AE87F336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3991074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384"/>
            <a:ext cx="9144000" cy="688538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9D1EDC-A2B1-4467-8D3F-4DFD9B83CAD8}" type="datetimeFigureOut">
              <a:rPr lang="uk-UA" smtClean="0"/>
              <a:pPr/>
              <a:t>08.11.2017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3085398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79712" y="260648"/>
            <a:ext cx="6912768" cy="720080"/>
          </a:xfrm>
        </p:spPr>
        <p:txBody>
          <a:bodyPr>
            <a:normAutofit fontScale="85000" lnSpcReduction="20000"/>
          </a:bodyPr>
          <a:lstStyle/>
          <a:p>
            <a:r>
              <a:rPr lang="ru-RU" sz="2800" i="1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tx1"/>
                </a:solidFill>
              </a:rPr>
              <a:t>МБДОУ «Детский сад комбинированного вида №10 «Теремок»</a:t>
            </a:r>
            <a:endParaRPr lang="ru-RU" sz="2800" i="1" dirty="0">
              <a:ln>
                <a:solidFill>
                  <a:schemeClr val="accent1">
                    <a:lumMod val="75000"/>
                  </a:schemeClr>
                </a:solidFill>
              </a:ln>
              <a:solidFill>
                <a:schemeClr val="tx1"/>
              </a:solidFill>
            </a:endParaRPr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4665"/>
            <a:ext cx="1835696" cy="9093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1259632" y="1700808"/>
            <a:ext cx="7270576" cy="3024335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  <a:defRPr/>
            </a:pPr>
            <a:r>
              <a:rPr lang="ru-RU" sz="2800" b="1" i="1" cap="all" spc="25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Организация и проведение психолого-педагогического обследования детей с </a:t>
            </a:r>
            <a:r>
              <a:rPr lang="ru-RU" sz="2800" b="1" i="1" cap="all" spc="25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овз</a:t>
            </a:r>
            <a:r>
              <a:rPr lang="ru-RU" sz="2800" b="1" i="1" cap="all" spc="25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b="1" i="1" cap="all" spc="25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i="1" cap="all" spc="25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1979712" y="5661248"/>
            <a:ext cx="6912768" cy="720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0" i="1" u="none" strike="noStrike" kern="1200" cap="none" spc="0" normalizeH="0" baseline="0" noProof="0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Учитель-дефектолог</a:t>
            </a:r>
            <a:r>
              <a:rPr kumimoji="0" lang="ru-RU" sz="2800" b="0" i="1" u="none" strike="noStrike" kern="1200" cap="none" spc="0" normalizeH="0" noProof="0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Юркова О.В.</a:t>
            </a:r>
            <a:endParaRPr kumimoji="0" lang="ru-RU" sz="2800" b="0" i="1" u="none" strike="noStrike" kern="1200" cap="none" spc="0" normalizeH="0" baseline="0" noProof="0" dirty="0">
              <a:ln>
                <a:solidFill>
                  <a:schemeClr val="accent1">
                    <a:lumMod val="75000"/>
                  </a:schemeClr>
                </a:solidFill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42364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95288" y="692150"/>
            <a:ext cx="8229600" cy="868363"/>
          </a:xfrm>
        </p:spPr>
        <p:txBody>
          <a:bodyPr lIns="91440" rIns="91440" bIns="45720" anchor="ctr"/>
          <a:lstStyle/>
          <a:p>
            <a:pPr eaLnBrk="1" hangingPunct="1"/>
            <a:r>
              <a:rPr lang="ru-RU" altLang="ru-RU" sz="4000" b="1" smtClean="0">
                <a:solidFill>
                  <a:srgbClr val="A50021"/>
                </a:solidFill>
                <a:latin typeface="Times New Roman" pitchFamily="18" charset="0"/>
              </a:rPr>
              <a:t>исследование памяти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57313"/>
            <a:ext cx="4400550" cy="47688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endParaRPr lang="ru-RU" altLang="ru-RU" sz="2000" smtClean="0"/>
          </a:p>
          <a:p>
            <a:pPr eaLnBrk="1" hangingPunct="1">
              <a:buClr>
                <a:srgbClr val="FF6600"/>
              </a:buClr>
            </a:pPr>
            <a:r>
              <a:rPr lang="ru-RU" altLang="ru-RU" sz="1800" smtClean="0">
                <a:latin typeface="Times New Roman" pitchFamily="18" charset="0"/>
              </a:rPr>
              <a:t>таблицы с изображением знакомых предметов для запоминания</a:t>
            </a:r>
          </a:p>
          <a:p>
            <a:pPr eaLnBrk="1" hangingPunct="1">
              <a:buClr>
                <a:srgbClr val="FF6600"/>
              </a:buClr>
            </a:pPr>
            <a:r>
              <a:rPr lang="ru-RU" altLang="ru-RU" sz="1800" smtClean="0">
                <a:latin typeface="Times New Roman" pitchFamily="18" charset="0"/>
                <a:cs typeface="Times New Roman" pitchFamily="18" charset="0"/>
              </a:rPr>
              <a:t>текст для воспроизведения</a:t>
            </a:r>
          </a:p>
        </p:txBody>
      </p:sp>
      <p:sp>
        <p:nvSpPr>
          <p:cNvPr id="16388" name="Rectangle 6" descr="Ева 001"/>
          <p:cNvSpPr>
            <a:spLocks noGrp="1" noChangeAspect="1" noChangeArrowheads="1"/>
          </p:cNvSpPr>
          <p:nvPr isPhoto="1"/>
        </p:nvSpPr>
        <p:spPr bwMode="auto">
          <a:xfrm>
            <a:off x="827088" y="4797425"/>
            <a:ext cx="4114800" cy="908050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 w="19050">
            <a:solidFill>
              <a:srgbClr val="FFCC99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ru-RU" altLang="ru-RU"/>
          </a:p>
        </p:txBody>
      </p:sp>
      <p:sp>
        <p:nvSpPr>
          <p:cNvPr id="16389" name="Rectangle 11" descr="Ева2"/>
          <p:cNvSpPr>
            <a:spLocks noGrp="1" noChangeAspect="1" noChangeArrowheads="1"/>
          </p:cNvSpPr>
          <p:nvPr isPhoto="1"/>
        </p:nvSpPr>
        <p:spPr bwMode="auto">
          <a:xfrm>
            <a:off x="827088" y="3429000"/>
            <a:ext cx="4114800" cy="901700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 w="19050">
            <a:solidFill>
              <a:srgbClr val="FFCC99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ru-RU" altLang="ru-RU"/>
          </a:p>
        </p:txBody>
      </p:sp>
      <p:sp>
        <p:nvSpPr>
          <p:cNvPr id="16390" name="Rectangle 7"/>
          <p:cNvSpPr>
            <a:spLocks noChangeArrowheads="1"/>
          </p:cNvSpPr>
          <p:nvPr/>
        </p:nvSpPr>
        <p:spPr bwMode="auto">
          <a:xfrm>
            <a:off x="5580063" y="1979613"/>
            <a:ext cx="3170237" cy="3940175"/>
          </a:xfrm>
          <a:prstGeom prst="rect">
            <a:avLst/>
          </a:prstGeom>
          <a:solidFill>
            <a:schemeClr val="bg1"/>
          </a:solidFill>
          <a:ln w="19050">
            <a:solidFill>
              <a:srgbClr val="FFCC99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219075" algn="ctr" eaLnBrk="1" hangingPunct="1"/>
            <a:r>
              <a:rPr lang="ru-RU" altLang="ru-RU" sz="1400" i="1">
                <a:solidFill>
                  <a:srgbClr val="663402"/>
                </a:solidFill>
              </a:rPr>
              <a:t>Лев Толстой</a:t>
            </a:r>
            <a:endParaRPr lang="ru-RU" altLang="ru-RU" sz="1400">
              <a:solidFill>
                <a:srgbClr val="663402"/>
              </a:solidFill>
            </a:endParaRPr>
          </a:p>
          <a:p>
            <a:pPr indent="219075" algn="ctr" eaLnBrk="1" hangingPunct="1"/>
            <a:r>
              <a:rPr lang="ru-RU" altLang="ru-RU" sz="1400" b="1" i="1">
                <a:solidFill>
                  <a:srgbClr val="663402"/>
                </a:solidFill>
              </a:rPr>
              <a:t>ЛЕВ И МЫШЬ</a:t>
            </a:r>
          </a:p>
          <a:p>
            <a:pPr indent="219075" eaLnBrk="1" hangingPunct="1"/>
            <a:r>
              <a:rPr lang="ru-RU" altLang="ru-RU" sz="1400">
                <a:solidFill>
                  <a:srgbClr val="663402"/>
                </a:solidFill>
              </a:rPr>
              <a:t>     Лев спал. Мышь пробежала ему по телу. Он проснулся и поймал ее. Мышь стала просить, чтобы он пустил ее. Она сказала: «Если ты меня пустишь, и я тебе добро сделаю». Лев засмеялся, что мышь обещает ему добро сделать, и пустил ее.</a:t>
            </a:r>
          </a:p>
          <a:p>
            <a:pPr indent="219075" eaLnBrk="1" hangingPunct="1"/>
            <a:r>
              <a:rPr lang="ru-RU" altLang="ru-RU" sz="1400">
                <a:solidFill>
                  <a:srgbClr val="663402"/>
                </a:solidFill>
              </a:rPr>
              <a:t>     Потом охотники поймали льва и привязали веревкой к дереву. Мышь услы­хала львиный рев, прибежала, перегрызла веревку и сказала: «Помнишь, ты смеялся, не думал, чтобы я могла тебе добро сделать, а теперь видишь — бывает и от мыши добро».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620713"/>
            <a:ext cx="8229600" cy="714375"/>
          </a:xfrm>
        </p:spPr>
        <p:txBody>
          <a:bodyPr lIns="91440" rIns="91440" bIns="45720" anchor="ctr">
            <a:normAutofit fontScale="90000"/>
          </a:bodyPr>
          <a:lstStyle/>
          <a:p>
            <a:pPr eaLnBrk="1" hangingPunct="1"/>
            <a:r>
              <a:rPr lang="ru-RU" altLang="ru-RU" sz="3800" b="1" smtClean="0">
                <a:solidFill>
                  <a:srgbClr val="A50021"/>
                </a:solidFill>
                <a:latin typeface="Arial" charset="0"/>
              </a:rPr>
              <a:t/>
            </a:r>
            <a:br>
              <a:rPr lang="ru-RU" altLang="ru-RU" sz="3800" b="1" smtClean="0">
                <a:solidFill>
                  <a:srgbClr val="A50021"/>
                </a:solidFill>
                <a:latin typeface="Arial" charset="0"/>
              </a:rPr>
            </a:br>
            <a:r>
              <a:rPr lang="ru-RU" altLang="ru-RU" sz="4000" b="1" smtClean="0">
                <a:solidFill>
                  <a:srgbClr val="A50021"/>
                </a:solidFill>
                <a:latin typeface="Times New Roman" pitchFamily="18" charset="0"/>
              </a:rPr>
              <a:t>исследование мышления</a:t>
            </a:r>
            <a:r>
              <a:rPr lang="ru-RU" altLang="ru-RU" sz="3600" smtClean="0">
                <a:latin typeface="Times New Roman" pitchFamily="18" charset="0"/>
              </a:rPr>
              <a:t/>
            </a:r>
            <a:br>
              <a:rPr lang="ru-RU" altLang="ru-RU" sz="3600" smtClean="0">
                <a:latin typeface="Times New Roman" pitchFamily="18" charset="0"/>
              </a:rPr>
            </a:br>
            <a:endParaRPr lang="ru-RU" altLang="ru-RU" sz="3600" smtClean="0">
              <a:latin typeface="Times New Roman" pitchFamily="18" charset="0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50825" y="1196975"/>
            <a:ext cx="3328988" cy="5429250"/>
          </a:xfrm>
        </p:spPr>
        <p:txBody>
          <a:bodyPr>
            <a:normAutofit lnSpcReduction="10000"/>
          </a:bodyPr>
          <a:lstStyle/>
          <a:p>
            <a:pPr eaLnBrk="1" hangingPunct="1">
              <a:buClr>
                <a:srgbClr val="FF6600"/>
              </a:buClr>
            </a:pPr>
            <a:r>
              <a:rPr lang="ru-RU" altLang="ru-RU" sz="1800" smtClean="0">
                <a:latin typeface="Times New Roman" pitchFamily="18" charset="0"/>
              </a:rPr>
              <a:t>таблицы с заданиями на исключение понятия, не подходящего остальным</a:t>
            </a:r>
          </a:p>
          <a:p>
            <a:pPr eaLnBrk="1" hangingPunct="1">
              <a:buClr>
                <a:srgbClr val="FF6600"/>
              </a:buClr>
            </a:pPr>
            <a:r>
              <a:rPr lang="ru-RU" altLang="ru-RU" sz="1800" smtClean="0">
                <a:latin typeface="Times New Roman" pitchFamily="18" charset="0"/>
              </a:rPr>
              <a:t>таблицы с логическими задачами и поиском закономерностей</a:t>
            </a:r>
          </a:p>
          <a:p>
            <a:pPr eaLnBrk="1" hangingPunct="1">
              <a:buClr>
                <a:srgbClr val="FF6600"/>
              </a:buClr>
            </a:pPr>
            <a:r>
              <a:rPr lang="ru-RU" altLang="ru-RU" sz="1800" smtClean="0">
                <a:latin typeface="Times New Roman" pitchFamily="18" charset="0"/>
              </a:rPr>
              <a:t>методика «Выделение существенных признаков»</a:t>
            </a:r>
          </a:p>
          <a:p>
            <a:pPr eaLnBrk="1" hangingPunct="1">
              <a:buClr>
                <a:srgbClr val="FF6600"/>
              </a:buClr>
            </a:pPr>
            <a:r>
              <a:rPr lang="ru-RU" altLang="ru-RU" sz="1800" smtClean="0">
                <a:latin typeface="Times New Roman" pitchFamily="18" charset="0"/>
              </a:rPr>
              <a:t>методика «Простые аналогии», «Сложные аналогии»</a:t>
            </a:r>
          </a:p>
          <a:p>
            <a:pPr eaLnBrk="1" hangingPunct="1">
              <a:buClr>
                <a:srgbClr val="FF6600"/>
              </a:buClr>
            </a:pPr>
            <a:r>
              <a:rPr lang="ru-RU" altLang="ru-RU" sz="1800" smtClean="0">
                <a:latin typeface="Times New Roman" pitchFamily="18" charset="0"/>
              </a:rPr>
              <a:t>набор сюжетных картинок разной степени сложности (простые, со скрытым смыслом, нелепым содержанием, серия с изображением последовательности событий)</a:t>
            </a:r>
          </a:p>
        </p:txBody>
      </p:sp>
      <p:sp>
        <p:nvSpPr>
          <p:cNvPr id="15364" name="Rectangle 7" descr="Ева 004"/>
          <p:cNvSpPr>
            <a:spLocks noGrp="1" noChangeAspect="1" noChangeArrowheads="1"/>
          </p:cNvSpPr>
          <p:nvPr isPhoto="1"/>
        </p:nvSpPr>
        <p:spPr bwMode="auto">
          <a:xfrm>
            <a:off x="5580063" y="1412875"/>
            <a:ext cx="1465262" cy="2054225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 w="19050">
            <a:solidFill>
              <a:srgbClr val="FFCC99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ru-RU" altLang="ru-RU"/>
          </a:p>
        </p:txBody>
      </p:sp>
      <p:sp>
        <p:nvSpPr>
          <p:cNvPr id="15365" name="Rectangle 8" descr="0"/>
          <p:cNvSpPr>
            <a:spLocks noGrp="1" noChangeAspect="1" noChangeArrowheads="1"/>
          </p:cNvSpPr>
          <p:nvPr isPhoto="1"/>
        </p:nvSpPr>
        <p:spPr bwMode="auto">
          <a:xfrm>
            <a:off x="3492500" y="4292600"/>
            <a:ext cx="2627313" cy="1827213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 w="19050">
            <a:solidFill>
              <a:srgbClr val="FFCC99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ru-RU" altLang="ru-RU"/>
          </a:p>
        </p:txBody>
      </p:sp>
      <p:sp>
        <p:nvSpPr>
          <p:cNvPr id="15366" name="Rectangle 5" descr="Ева 0024"/>
          <p:cNvSpPr>
            <a:spLocks noGrp="1" noChangeAspect="1" noChangeArrowheads="1"/>
          </p:cNvSpPr>
          <p:nvPr isPhoto="1"/>
        </p:nvSpPr>
        <p:spPr bwMode="auto">
          <a:xfrm>
            <a:off x="7235825" y="1052513"/>
            <a:ext cx="1571625" cy="2025650"/>
          </a:xfrm>
          <a:prstGeom prst="rect">
            <a:avLst/>
          </a:prstGeom>
          <a:blipFill dpi="0" rotWithShape="1">
            <a:blip r:embed="rId4" cstate="print"/>
            <a:srcRect/>
            <a:stretch>
              <a:fillRect/>
            </a:stretch>
          </a:blipFill>
          <a:ln w="19050">
            <a:solidFill>
              <a:srgbClr val="FFCC99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ru-RU" altLang="ru-RU"/>
          </a:p>
        </p:txBody>
      </p:sp>
      <p:sp>
        <p:nvSpPr>
          <p:cNvPr id="15367" name="Rectangle 6" descr="Ева 005"/>
          <p:cNvSpPr>
            <a:spLocks noGrp="1" noChangeAspect="1" noChangeArrowheads="1"/>
          </p:cNvSpPr>
          <p:nvPr isPhoto="1"/>
        </p:nvSpPr>
        <p:spPr bwMode="auto">
          <a:xfrm>
            <a:off x="6300788" y="3644900"/>
            <a:ext cx="2592387" cy="2187575"/>
          </a:xfrm>
          <a:prstGeom prst="rect">
            <a:avLst/>
          </a:prstGeom>
          <a:blipFill dpi="0" rotWithShape="1">
            <a:blip r:embed="rId5" cstate="print"/>
            <a:srcRect/>
            <a:stretch>
              <a:fillRect/>
            </a:stretch>
          </a:blipFill>
          <a:ln w="19050">
            <a:solidFill>
              <a:srgbClr val="FFCC99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ru-RU" altLang="ru-RU"/>
          </a:p>
        </p:txBody>
      </p:sp>
      <p:pic>
        <p:nvPicPr>
          <p:cNvPr id="15368" name="Picture 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92500" y="1628775"/>
            <a:ext cx="1884363" cy="2159000"/>
          </a:xfrm>
          <a:prstGeom prst="rect">
            <a:avLst/>
          </a:prstGeom>
          <a:noFill/>
          <a:ln w="19050">
            <a:solidFill>
              <a:srgbClr val="FFCC99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9750" y="549275"/>
            <a:ext cx="8229600" cy="1143000"/>
          </a:xfrm>
        </p:spPr>
        <p:txBody>
          <a:bodyPr lIns="91440" rIns="91440" bIns="45720" anchor="ctr">
            <a:normAutofit fontScale="90000"/>
          </a:bodyPr>
          <a:lstStyle/>
          <a:p>
            <a:pPr algn="ctr" eaLnBrk="1" hangingPunct="1"/>
            <a:r>
              <a:rPr lang="ru-RU" altLang="ru-RU" sz="3200" b="1" smtClean="0">
                <a:solidFill>
                  <a:srgbClr val="A50021"/>
                </a:solidFill>
              </a:rPr>
              <a:t/>
            </a:r>
            <a:br>
              <a:rPr lang="ru-RU" altLang="ru-RU" sz="3200" b="1" smtClean="0">
                <a:solidFill>
                  <a:srgbClr val="A50021"/>
                </a:solidFill>
              </a:rPr>
            </a:br>
            <a:r>
              <a:rPr lang="ru-RU" altLang="ru-RU" sz="4000" b="1" smtClean="0">
                <a:solidFill>
                  <a:srgbClr val="A50021"/>
                </a:solidFill>
                <a:latin typeface="Times New Roman" pitchFamily="18" charset="0"/>
              </a:rPr>
              <a:t>Исследование мотивационной готовности</a:t>
            </a:r>
            <a:r>
              <a:rPr lang="ru-RU" altLang="ru-RU" sz="3600" b="1" i="1" smtClean="0">
                <a:solidFill>
                  <a:srgbClr val="A50021"/>
                </a:solidFill>
                <a:latin typeface="Times New Roman" pitchFamily="18" charset="0"/>
              </a:rPr>
              <a:t/>
            </a:r>
            <a:br>
              <a:rPr lang="ru-RU" altLang="ru-RU" sz="3600" b="1" i="1" smtClean="0">
                <a:solidFill>
                  <a:srgbClr val="A50021"/>
                </a:solidFill>
                <a:latin typeface="Times New Roman" pitchFamily="18" charset="0"/>
              </a:rPr>
            </a:br>
            <a:endParaRPr lang="ru-RU" altLang="ru-RU" sz="3600" b="1" i="1" smtClean="0">
              <a:solidFill>
                <a:srgbClr val="A50021"/>
              </a:solidFill>
              <a:latin typeface="Times New Roman" pitchFamily="18" charset="0"/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23850" y="1268413"/>
            <a:ext cx="8229600" cy="5184775"/>
          </a:xfrm>
        </p:spPr>
        <p:txBody>
          <a:bodyPr/>
          <a:lstStyle/>
          <a:p>
            <a:pPr>
              <a:lnSpc>
                <a:spcPct val="90000"/>
              </a:lnSpc>
              <a:buFont typeface="Wingdings 2" pitchFamily="18" charset="2"/>
              <a:buNone/>
            </a:pPr>
            <a:endParaRPr lang="ru-RU" altLang="ru-RU" sz="1600" smtClean="0">
              <a:latin typeface="Arial" charset="0"/>
            </a:endParaRP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altLang="ru-RU" sz="1800" smtClean="0">
                <a:latin typeface="Times New Roman" pitchFamily="18" charset="0"/>
              </a:rPr>
              <a:t>1</a:t>
            </a:r>
            <a:r>
              <a:rPr lang="ru-RU" altLang="ru-RU" sz="1600" smtClean="0">
                <a:latin typeface="Arial" charset="0"/>
              </a:rPr>
              <a:t>. </a:t>
            </a:r>
            <a:r>
              <a:rPr lang="ru-RU" altLang="ru-RU" sz="1800" smtClean="0">
                <a:latin typeface="Times New Roman" pitchFamily="18" charset="0"/>
              </a:rPr>
              <a:t>Ты хочешь учиться?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altLang="ru-RU" sz="1800" smtClean="0">
                <a:latin typeface="Times New Roman" pitchFamily="18" charset="0"/>
              </a:rPr>
              <a:t>2. Почему (хочешь, не хочешь)?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altLang="ru-RU" sz="1800" smtClean="0">
                <a:latin typeface="Times New Roman" pitchFamily="18" charset="0"/>
              </a:rPr>
              <a:t>3. Где ты хочешь учиться?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altLang="ru-RU" sz="1800" smtClean="0">
                <a:latin typeface="Times New Roman" pitchFamily="18" charset="0"/>
              </a:rPr>
              <a:t>4. Когда ты пойдешь в школу?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altLang="ru-RU" sz="1800" smtClean="0">
                <a:latin typeface="Times New Roman" pitchFamily="18" charset="0"/>
              </a:rPr>
              <a:t>5. Как ты готовишься к школе? Расскажи.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altLang="ru-RU" sz="1800" smtClean="0">
                <a:latin typeface="Times New Roman" pitchFamily="18" charset="0"/>
              </a:rPr>
              <a:t>6. Кто тебя будет учить?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altLang="ru-RU" sz="1800" smtClean="0">
                <a:latin typeface="Times New Roman" pitchFamily="18" charset="0"/>
              </a:rPr>
              <a:t>7. Чему тебя научит учительница?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altLang="ru-RU" sz="1800" smtClean="0">
                <a:latin typeface="Times New Roman" pitchFamily="18" charset="0"/>
              </a:rPr>
              <a:t>8. Чем ты будешь заниматься дома, когда станешь школьником?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altLang="ru-RU" sz="1800" smtClean="0">
                <a:latin typeface="Times New Roman" pitchFamily="18" charset="0"/>
              </a:rPr>
              <a:t>9. Кто тебе будет помогать в учебе дома?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altLang="ru-RU" sz="1800" smtClean="0">
                <a:latin typeface="Times New Roman" pitchFamily="18" charset="0"/>
              </a:rPr>
              <a:t>10. Кому ты будешь помогать в школе?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altLang="ru-RU" sz="1800" smtClean="0">
                <a:latin typeface="Times New Roman" pitchFamily="18" charset="0"/>
              </a:rPr>
              <a:t>11. Ты любишь, когда тебя хвалят?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altLang="ru-RU" sz="1800" smtClean="0">
                <a:latin typeface="Times New Roman" pitchFamily="18" charset="0"/>
              </a:rPr>
              <a:t>12. Кто тебя будет хвалить, когда ты станешь школьником?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altLang="ru-RU" sz="1800" smtClean="0">
                <a:latin typeface="Times New Roman" pitchFamily="18" charset="0"/>
              </a:rPr>
              <a:t>13. Что тебе нужно будет делать, чтобы тебя похвалили?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altLang="ru-RU" sz="1800" smtClean="0">
                <a:latin typeface="Times New Roman" pitchFamily="18" charset="0"/>
              </a:rPr>
              <a:t>14. Как ты хочешь учиться?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altLang="ru-RU" sz="1800" smtClean="0">
                <a:latin typeface="Times New Roman" pitchFamily="18" charset="0"/>
              </a:rPr>
              <a:t>15. Как ты будешь вести себя в школе? Расскажи.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4213" y="260350"/>
            <a:ext cx="8229600" cy="1143000"/>
          </a:xfrm>
        </p:spPr>
        <p:txBody>
          <a:bodyPr lIns="91440" rIns="91440" bIns="45720" anchor="ctr"/>
          <a:lstStyle/>
          <a:p>
            <a:pPr eaLnBrk="1" hangingPunct="1"/>
            <a:r>
              <a:rPr lang="ru-RU" altLang="ru-RU" sz="3200" b="1" smtClean="0">
                <a:solidFill>
                  <a:srgbClr val="A50021"/>
                </a:solidFill>
              </a:rPr>
              <a:t/>
            </a:r>
            <a:br>
              <a:rPr lang="ru-RU" altLang="ru-RU" sz="3200" b="1" smtClean="0">
                <a:solidFill>
                  <a:srgbClr val="A50021"/>
                </a:solidFill>
              </a:rPr>
            </a:br>
            <a:endParaRPr lang="ru-RU" altLang="ru-RU" sz="3200" b="1" i="1" smtClean="0">
              <a:solidFill>
                <a:srgbClr val="A50021"/>
              </a:solidFill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764704"/>
            <a:ext cx="4751388" cy="5472906"/>
          </a:xfrm>
        </p:spPr>
        <p:txBody>
          <a:bodyPr/>
          <a:lstStyle/>
          <a:p>
            <a:pPr>
              <a:lnSpc>
                <a:spcPct val="90000"/>
              </a:lnSpc>
              <a:buFont typeface="Wingdings 2" pitchFamily="18" charset="2"/>
              <a:buNone/>
            </a:pPr>
            <a:endParaRPr lang="ru-RU" altLang="ru-RU" sz="3200" b="1" dirty="0" smtClean="0">
              <a:solidFill>
                <a:srgbClr val="A50021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endParaRPr lang="ru-RU" altLang="ru-RU" sz="3200" b="1" dirty="0" smtClean="0">
              <a:solidFill>
                <a:srgbClr val="A50021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altLang="ru-RU" sz="3200" b="1" dirty="0" smtClean="0">
                <a:solidFill>
                  <a:srgbClr val="A50021"/>
                </a:solidFill>
                <a:latin typeface="Times New Roman" pitchFamily="18" charset="0"/>
              </a:rPr>
              <a:t>	</a:t>
            </a:r>
            <a:r>
              <a:rPr lang="ru-RU" altLang="ru-RU" sz="2800" b="1" dirty="0" smtClean="0">
                <a:solidFill>
                  <a:srgbClr val="A50021"/>
                </a:solidFill>
                <a:latin typeface="Times New Roman" pitchFamily="18" charset="0"/>
              </a:rPr>
              <a:t>исследование готовности руки к письму</a:t>
            </a:r>
          </a:p>
          <a:p>
            <a:pPr>
              <a:lnSpc>
                <a:spcPct val="90000"/>
              </a:lnSpc>
              <a:buClr>
                <a:srgbClr val="FF6600"/>
              </a:buClr>
            </a:pPr>
            <a:r>
              <a:rPr lang="ru-RU" altLang="ru-RU" sz="1800" dirty="0" smtClean="0">
                <a:latin typeface="Times New Roman" pitchFamily="18" charset="0"/>
              </a:rPr>
              <a:t>«Доберись до цели»</a:t>
            </a:r>
          </a:p>
          <a:p>
            <a:pPr>
              <a:lnSpc>
                <a:spcPct val="90000"/>
              </a:lnSpc>
              <a:buClr>
                <a:srgbClr val="FF6600"/>
              </a:buClr>
            </a:pPr>
            <a:r>
              <a:rPr lang="ru-RU" altLang="ru-RU" sz="1800" dirty="0" smtClean="0">
                <a:latin typeface="Times New Roman" pitchFamily="18" charset="0"/>
              </a:rPr>
              <a:t>«Кто спрятался от лисы?» </a:t>
            </a:r>
          </a:p>
          <a:p>
            <a:pPr>
              <a:lnSpc>
                <a:spcPct val="90000"/>
              </a:lnSpc>
              <a:buClr>
                <a:srgbClr val="FF6600"/>
              </a:buClr>
            </a:pPr>
            <a:r>
              <a:rPr lang="ru-RU" altLang="ru-RU" sz="1800" dirty="0" smtClean="0">
                <a:latin typeface="Times New Roman" pitchFamily="18" charset="0"/>
              </a:rPr>
              <a:t>«Волшебный карандаш»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altLang="ru-RU" sz="3200" b="1" dirty="0" smtClean="0">
                <a:solidFill>
                  <a:srgbClr val="A50021"/>
                </a:solidFill>
                <a:latin typeface="Times New Roman" pitchFamily="18" charset="0"/>
              </a:rPr>
              <a:t>	</a:t>
            </a:r>
            <a:r>
              <a:rPr lang="ru-RU" altLang="ru-RU" sz="2800" b="1" dirty="0" smtClean="0">
                <a:solidFill>
                  <a:srgbClr val="A50021"/>
                </a:solidFill>
                <a:latin typeface="Times New Roman" pitchFamily="18" charset="0"/>
              </a:rPr>
              <a:t>исследование</a:t>
            </a:r>
            <a:r>
              <a:rPr lang="ru-RU" altLang="ru-RU" sz="2800" b="1" dirty="0" smtClean="0">
                <a:latin typeface="Times New Roman" pitchFamily="18" charset="0"/>
              </a:rPr>
              <a:t> </a:t>
            </a:r>
            <a:r>
              <a:rPr lang="ru-RU" altLang="ru-RU" sz="2800" b="1" dirty="0" smtClean="0">
                <a:solidFill>
                  <a:srgbClr val="A50021"/>
                </a:solidFill>
                <a:latin typeface="Times New Roman" pitchFamily="18" charset="0"/>
              </a:rPr>
              <a:t>зрительно-моторных</a:t>
            </a:r>
            <a:r>
              <a:rPr lang="ru-RU" altLang="ru-RU" sz="3200" b="1" dirty="0" smtClean="0">
                <a:solidFill>
                  <a:srgbClr val="A50021"/>
                </a:solidFill>
                <a:latin typeface="Times New Roman" pitchFamily="18" charset="0"/>
              </a:rPr>
              <a:t> </a:t>
            </a:r>
            <a:r>
              <a:rPr lang="ru-RU" altLang="ru-RU" sz="2800" b="1" dirty="0" smtClean="0">
                <a:solidFill>
                  <a:srgbClr val="A50021"/>
                </a:solidFill>
                <a:latin typeface="Times New Roman" pitchFamily="18" charset="0"/>
              </a:rPr>
              <a:t>координаций</a:t>
            </a:r>
          </a:p>
          <a:p>
            <a:pPr>
              <a:lnSpc>
                <a:spcPct val="90000"/>
              </a:lnSpc>
              <a:buClr>
                <a:srgbClr val="FF6600"/>
              </a:buClr>
              <a:buFont typeface="Wingdings 2" pitchFamily="18" charset="2"/>
              <a:buChar char=""/>
            </a:pPr>
            <a:r>
              <a:rPr lang="ru-RU" altLang="ru-RU" sz="1400" b="1" dirty="0" smtClean="0">
                <a:latin typeface="Arial" charset="0"/>
              </a:rPr>
              <a:t> </a:t>
            </a:r>
            <a:r>
              <a:rPr lang="ru-RU" altLang="ru-RU" sz="2000" dirty="0" smtClean="0">
                <a:latin typeface="Times New Roman" pitchFamily="18" charset="0"/>
              </a:rPr>
              <a:t>Можно использовать </a:t>
            </a:r>
            <a:r>
              <a:rPr lang="ru-RU" altLang="ru-RU" sz="2000" dirty="0" err="1" smtClean="0">
                <a:latin typeface="Times New Roman" pitchFamily="18" charset="0"/>
              </a:rPr>
              <a:t>гештальт-тест</a:t>
            </a:r>
            <a:r>
              <a:rPr lang="ru-RU" altLang="ru-RU" sz="2000" dirty="0" smtClean="0">
                <a:latin typeface="Times New Roman" pitchFamily="18" charset="0"/>
              </a:rPr>
              <a:t> </a:t>
            </a:r>
            <a:r>
              <a:rPr lang="ru-RU" altLang="ru-RU" sz="2000" dirty="0" err="1" smtClean="0">
                <a:latin typeface="Times New Roman" pitchFamily="18" charset="0"/>
              </a:rPr>
              <a:t>Л.Бендера</a:t>
            </a:r>
            <a:r>
              <a:rPr lang="ru-RU" altLang="ru-RU" sz="2000" dirty="0" smtClean="0">
                <a:latin typeface="Times New Roman" pitchFamily="18" charset="0"/>
              </a:rPr>
              <a:t>, или попросить ребенка скопировать короткую фразу, написанную не по </a:t>
            </a:r>
            <a:r>
              <a:rPr lang="ru-RU" altLang="ru-RU" sz="2000" dirty="0" err="1" smtClean="0">
                <a:latin typeface="Times New Roman" pitchFamily="18" charset="0"/>
              </a:rPr>
              <a:t>русски</a:t>
            </a:r>
            <a:r>
              <a:rPr lang="ru-RU" altLang="ru-RU" sz="2000" dirty="0" smtClean="0">
                <a:latin typeface="Times New Roman" pitchFamily="18" charset="0"/>
              </a:rPr>
              <a:t> письменными буквами</a:t>
            </a:r>
          </a:p>
        </p:txBody>
      </p:sp>
      <p:pic>
        <p:nvPicPr>
          <p:cNvPr id="1843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788" y="1412875"/>
            <a:ext cx="2736850" cy="1500188"/>
          </a:xfrm>
          <a:prstGeom prst="rect">
            <a:avLst/>
          </a:prstGeom>
          <a:noFill/>
          <a:ln w="19050">
            <a:solidFill>
              <a:srgbClr val="FFCC99"/>
            </a:solidFill>
            <a:miter lim="800000"/>
            <a:headEnd/>
            <a:tailEnd/>
          </a:ln>
        </p:spPr>
      </p:pic>
      <p:pic>
        <p:nvPicPr>
          <p:cNvPr id="18437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575" y="2420938"/>
            <a:ext cx="2879725" cy="1190625"/>
          </a:xfrm>
          <a:prstGeom prst="rect">
            <a:avLst/>
          </a:prstGeom>
          <a:noFill/>
          <a:ln w="19050">
            <a:solidFill>
              <a:srgbClr val="FFCC99"/>
            </a:solidFill>
            <a:miter lim="800000"/>
            <a:headEnd/>
            <a:tailEnd/>
          </a:ln>
        </p:spPr>
      </p:pic>
      <p:pic>
        <p:nvPicPr>
          <p:cNvPr id="18438" name="Picture 7"/>
          <p:cNvPicPr>
            <a:picLocks noChangeAspect="1" noChangeArrowheads="1"/>
          </p:cNvPicPr>
          <p:nvPr/>
        </p:nvPicPr>
        <p:blipFill>
          <a:blip r:embed="rId4" cstate="print">
            <a:lum bright="-30000" contrast="36000"/>
          </a:blip>
          <a:srcRect l="9756" t="9755" r="12914" b="26495"/>
          <a:stretch>
            <a:fillRect/>
          </a:stretch>
        </p:blipFill>
        <p:spPr bwMode="auto">
          <a:xfrm>
            <a:off x="6588125" y="5516563"/>
            <a:ext cx="2376488" cy="887412"/>
          </a:xfrm>
          <a:prstGeom prst="rect">
            <a:avLst/>
          </a:prstGeom>
          <a:noFill/>
          <a:ln w="19050">
            <a:solidFill>
              <a:srgbClr val="FFCC99"/>
            </a:solidFill>
            <a:miter lim="800000"/>
            <a:headEnd/>
            <a:tailEnd/>
          </a:ln>
        </p:spPr>
      </p:pic>
      <p:pic>
        <p:nvPicPr>
          <p:cNvPr id="18439" name="Picture 8"/>
          <p:cNvPicPr>
            <a:picLocks noChangeAspect="1" noChangeArrowheads="1"/>
          </p:cNvPicPr>
          <p:nvPr/>
        </p:nvPicPr>
        <p:blipFill>
          <a:blip r:embed="rId5" cstate="print">
            <a:lum bright="-12000" contrast="18000"/>
          </a:blip>
          <a:srcRect/>
          <a:stretch>
            <a:fillRect/>
          </a:stretch>
        </p:blipFill>
        <p:spPr bwMode="auto">
          <a:xfrm>
            <a:off x="3851275" y="5300663"/>
            <a:ext cx="2665413" cy="1481137"/>
          </a:xfrm>
          <a:prstGeom prst="rect">
            <a:avLst/>
          </a:prstGeom>
          <a:noFill/>
          <a:ln w="19050">
            <a:solidFill>
              <a:srgbClr val="FFCC99"/>
            </a:solidFill>
            <a:miter lim="800000"/>
            <a:headEnd/>
            <a:tailEnd/>
          </a:ln>
        </p:spPr>
      </p:pic>
      <p:pic>
        <p:nvPicPr>
          <p:cNvPr id="18440" name="Picture 9"/>
          <p:cNvPicPr>
            <a:picLocks noChangeAspect="1" noChangeArrowheads="1"/>
          </p:cNvPicPr>
          <p:nvPr/>
        </p:nvPicPr>
        <p:blipFill>
          <a:blip r:embed="rId6" cstate="print">
            <a:lum bright="-24000" contrast="54000"/>
          </a:blip>
          <a:srcRect/>
          <a:stretch>
            <a:fillRect/>
          </a:stretch>
        </p:blipFill>
        <p:spPr bwMode="auto">
          <a:xfrm>
            <a:off x="4572000" y="3716338"/>
            <a:ext cx="4427538" cy="1393825"/>
          </a:xfrm>
          <a:prstGeom prst="rect">
            <a:avLst/>
          </a:prstGeom>
          <a:noFill/>
          <a:ln w="19050">
            <a:solidFill>
              <a:srgbClr val="FFCC99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Составление индивидуально-образовательного маршрута сопровождения ребенка.</a:t>
            </a:r>
            <a:endParaRPr lang="ru-RU" sz="32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153238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0464"/>
                <a:gridCol w="1080120"/>
                <a:gridCol w="4001616"/>
                <a:gridCol w="2057400"/>
              </a:tblGrid>
              <a:tr h="8926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Calibri"/>
                          <a:cs typeface="Calibri"/>
                        </a:rPr>
                        <a:t>Направление работы</a:t>
                      </a:r>
                      <a:endParaRPr lang="ru-RU" sz="900" dirty="0">
                        <a:latin typeface="Calibri"/>
                        <a:ea typeface="Calibri"/>
                        <a:cs typeface="Calibri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Calibri"/>
                          <a:cs typeface="Calibri"/>
                        </a:rPr>
                        <a:t>(специалист)</a:t>
                      </a:r>
                      <a:endParaRPr lang="ru-RU" sz="9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Calibri"/>
                          <a:cs typeface="Calibri"/>
                        </a:rPr>
                        <a:t>Формы проведения/ периодичность</a:t>
                      </a:r>
                      <a:endParaRPr lang="ru-RU" sz="9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Calibri"/>
                          <a:cs typeface="Calibri"/>
                        </a:rPr>
                        <a:t>Коррекционные задачи</a:t>
                      </a:r>
                      <a:endParaRPr lang="ru-RU" sz="9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Calibri"/>
                          <a:cs typeface="Calibri"/>
                        </a:rPr>
                        <a:t>Игры и упражнения</a:t>
                      </a:r>
                      <a:endParaRPr lang="ru-RU" sz="9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Calibri"/>
                          <a:cs typeface="Calibri"/>
                        </a:rPr>
                        <a:t>Дефектологическая помощь (учитель-дефектолог)</a:t>
                      </a:r>
                      <a:endParaRPr lang="ru-RU" sz="9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Calibri"/>
                        </a:rPr>
                        <a:t>Подгрупповая: 4 раза в неделю по 25 минут</a:t>
                      </a:r>
                      <a:r>
                        <a:rPr lang="ru-RU" sz="900" dirty="0">
                          <a:latin typeface="Times New Roman"/>
                          <a:ea typeface="Calibri"/>
                          <a:cs typeface="Calibri"/>
                        </a:rPr>
                        <a:t> Индивидуальные занятия</a:t>
                      </a:r>
                      <a:endParaRPr lang="ru-RU" sz="900" dirty="0">
                        <a:latin typeface="Calibri"/>
                        <a:ea typeface="Calibri"/>
                        <a:cs typeface="Calibri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Calibri"/>
                        </a:rPr>
                        <a:t>3 раза в неделю</a:t>
                      </a:r>
                      <a:endParaRPr lang="ru-RU" sz="9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Calibri"/>
                        </a:rPr>
                        <a:t>При предъявлении заданий использовать простые инструкции.</a:t>
                      </a:r>
                      <a:endParaRPr lang="ru-RU" sz="900" dirty="0">
                        <a:latin typeface="Calibri"/>
                        <a:ea typeface="Calibri"/>
                        <a:cs typeface="Calibri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Развивать мелкую моторику, графические навыки.</a:t>
                      </a:r>
                      <a:endParaRPr lang="ru-RU" sz="900" dirty="0">
                        <a:latin typeface="Calibri"/>
                        <a:ea typeface="Calibri"/>
                        <a:cs typeface="Calibri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Calibri"/>
                          <a:cs typeface="Calibri"/>
                        </a:rPr>
                        <a:t>«Познавательное развитие»</a:t>
                      </a:r>
                      <a:endParaRPr lang="ru-RU" sz="900" dirty="0">
                        <a:latin typeface="Calibri"/>
                        <a:ea typeface="Calibri"/>
                        <a:cs typeface="Calibri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Пространственные ориентировки:</a:t>
                      </a:r>
                      <a:endParaRPr lang="ru-RU" sz="900" dirty="0">
                        <a:latin typeface="Calibri"/>
                        <a:ea typeface="Calibri"/>
                        <a:cs typeface="Calibri"/>
                      </a:endParaRP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Symbol"/>
                        <a:buChar char="-"/>
                      </a:pPr>
                      <a:r>
                        <a:rPr lang="ru-RU" sz="900" spc="-55" dirty="0">
                          <a:latin typeface="Times New Roman"/>
                          <a:ea typeface="Calibri"/>
                          <a:cs typeface="Times New Roman"/>
                        </a:rPr>
                        <a:t>Закреплять и расширять пространственные </a:t>
                      </a:r>
                      <a:r>
                        <a:rPr lang="ru-RU" sz="900" spc="-45" dirty="0">
                          <a:latin typeface="Times New Roman"/>
                          <a:ea typeface="Calibri"/>
                          <a:cs typeface="Times New Roman"/>
                        </a:rPr>
                        <a:t>представления: слева, справа, вверху, внизу, впереди (перед), сзади (за), между рядом.</a:t>
                      </a:r>
                    </a:p>
                    <a:p>
                      <a:pPr marL="457200" algn="just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Временные представления:</a:t>
                      </a:r>
                      <a:endParaRPr lang="ru-RU" sz="900" dirty="0">
                        <a:latin typeface="Calibri"/>
                        <a:ea typeface="Calibri"/>
                        <a:cs typeface="Calibri"/>
                      </a:endParaRPr>
                    </a:p>
                    <a:p>
                      <a:pPr marL="457200" algn="just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900" spc="-2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Учить устанавливать последовательность раз­</a:t>
                      </a:r>
                      <a:r>
                        <a:rPr lang="ru-RU" sz="900" spc="-3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личных событий: что было </a:t>
                      </a:r>
                      <a:r>
                        <a:rPr lang="ru-RU" sz="900" i="1" spc="-3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раньше, </a:t>
                      </a:r>
                      <a:r>
                        <a:rPr lang="ru-RU" sz="900" spc="-3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что </a:t>
                      </a:r>
                      <a:r>
                        <a:rPr lang="ru-RU" sz="900" i="1" spc="-3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позже, </a:t>
                      </a:r>
                      <a:r>
                        <a:rPr lang="ru-RU" sz="900" spc="-3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определять, какой день был </a:t>
                      </a:r>
                      <a:r>
                        <a:rPr lang="ru-RU" sz="900" i="1" spc="-2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вчера, </a:t>
                      </a:r>
                      <a:r>
                        <a:rPr lang="ru-RU" sz="900" spc="-2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какой </a:t>
                      </a:r>
                      <a:r>
                        <a:rPr lang="ru-RU" sz="900" i="1" spc="-2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сегодня, </a:t>
                      </a:r>
                      <a:r>
                        <a:rPr lang="ru-RU" sz="900" spc="-2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какой будет </a:t>
                      </a:r>
                      <a:r>
                        <a:rPr lang="ru-RU" sz="900" i="1" spc="-2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завтра.</a:t>
                      </a:r>
                      <a:endParaRPr lang="ru-RU" sz="900" dirty="0">
                        <a:latin typeface="Calibri"/>
                        <a:ea typeface="Calibri"/>
                        <a:cs typeface="Calibri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169545" algn="l"/>
                        </a:tabLs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Формировать представления о сезонных изменениях в природе, о временах года.</a:t>
                      </a:r>
                      <a:endParaRPr lang="ru-RU" sz="900" dirty="0">
                        <a:latin typeface="Calibri"/>
                        <a:ea typeface="Calibri"/>
                        <a:cs typeface="Calibri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900" b="1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Сенсорика</a:t>
                      </a:r>
                      <a:endParaRPr lang="ru-RU" sz="900" dirty="0">
                        <a:latin typeface="Calibri"/>
                        <a:ea typeface="Calibri"/>
                        <a:cs typeface="Calibri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900" b="0" i="0" u="none" strike="noStrike" spc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 Закреплять</a:t>
                      </a:r>
                      <a:r>
                        <a:rPr lang="ru-RU" sz="900" b="0" i="0" u="none" strike="noStrike" spc="0" dirty="0">
                          <a:solidFill>
                            <a:srgbClr val="000000"/>
                          </a:solidFill>
                          <a:latin typeface="Times New Roman"/>
                          <a:ea typeface="Arial Unicode MS"/>
                          <a:cs typeface="Times New Roman"/>
                        </a:rPr>
                        <a:t> умение обследовать и называть предметы, выделяя их цвет, величину, форму. </a:t>
                      </a:r>
                      <a:endParaRPr lang="ru-RU" sz="9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  <a:tabLst>
                          <a:tab pos="169545" algn="l"/>
                        </a:tabLs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Закреплять умение обозначать величины словами: узкий - широкий, длинный - короткий, высокий - низкий.</a:t>
                      </a:r>
                      <a:endParaRPr lang="ru-RU" sz="900" dirty="0">
                        <a:latin typeface="Calibri"/>
                        <a:ea typeface="Calibri"/>
                        <a:cs typeface="Calibri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Математические представления:</a:t>
                      </a:r>
                      <a:endParaRPr lang="ru-RU" sz="900" dirty="0">
                        <a:latin typeface="Calibri"/>
                        <a:ea typeface="Calibri"/>
                        <a:cs typeface="Calibri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  <a:tabLst>
                          <a:tab pos="166370" algn="l"/>
                        </a:tabLs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 Закрепить умение называть, узнавать, сравнивать геометрические фигуры;</a:t>
                      </a:r>
                      <a:endParaRPr lang="ru-RU" sz="900" dirty="0">
                        <a:latin typeface="Calibri"/>
                        <a:ea typeface="Calibri"/>
                        <a:cs typeface="Calibri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  <a:tabLst>
                          <a:tab pos="166370" algn="l"/>
                        </a:tabLs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Учить прямому, количественному, порядковому счету до 10.</a:t>
                      </a:r>
                      <a:endParaRPr lang="ru-RU" sz="900" dirty="0">
                        <a:latin typeface="Calibri"/>
                        <a:ea typeface="Calibri"/>
                        <a:cs typeface="Calibri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  <a:tabLst>
                          <a:tab pos="166370" algn="l"/>
                        </a:tabLst>
                      </a:pPr>
                      <a:r>
                        <a:rPr lang="ru-RU" sz="9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Развитие устной речи:</a:t>
                      </a:r>
                      <a:endParaRPr lang="ru-RU" sz="900" dirty="0">
                        <a:latin typeface="Calibri"/>
                        <a:ea typeface="Calibri"/>
                        <a:cs typeface="Calibri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  <a:tabLst>
                          <a:tab pos="169545" algn="l"/>
                        </a:tabLs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Развивать артикуляционную моторику.</a:t>
                      </a:r>
                      <a:endParaRPr lang="ru-RU" sz="900" dirty="0">
                        <a:latin typeface="Calibri"/>
                        <a:ea typeface="Calibri"/>
                        <a:cs typeface="Calibri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  <a:tabLst>
                          <a:tab pos="169545" algn="l"/>
                        </a:tabLs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Развивать фонематическое восприятие, формировать умение называть слова, начинающиеся на определенный звук,</a:t>
                      </a:r>
                      <a:endParaRPr lang="ru-RU" sz="900" dirty="0">
                        <a:latin typeface="Calibri"/>
                        <a:ea typeface="Calibri"/>
                        <a:cs typeface="Calibri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  <a:tabLst>
                          <a:tab pos="169545" algn="l"/>
                        </a:tabLs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Закреплять произношение шипящих звуков</a:t>
                      </a:r>
                      <a:endParaRPr lang="ru-RU" sz="9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Calibri"/>
                        <a:cs typeface="Calibri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Calibri"/>
                          <a:cs typeface="Calibri"/>
                        </a:rPr>
                        <a:t>Развитие мелкой моторики</a:t>
                      </a:r>
                      <a:endParaRPr lang="ru-RU" sz="900" dirty="0">
                        <a:latin typeface="Calibri"/>
                        <a:ea typeface="Calibri"/>
                        <a:cs typeface="Calibri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Calibri"/>
                        </a:rPr>
                        <a:t>Д.и. «Крупинки-придумки!»,</a:t>
                      </a:r>
                      <a:r>
                        <a:rPr lang="ru-RU" sz="900" b="1" dirty="0">
                          <a:latin typeface="Times New Roman"/>
                          <a:ea typeface="Calibri"/>
                          <a:cs typeface="Calibri"/>
                        </a:rPr>
                        <a:t> </a:t>
                      </a:r>
                      <a:r>
                        <a:rPr lang="ru-RU" sz="900" dirty="0">
                          <a:latin typeface="Times New Roman"/>
                          <a:ea typeface="Calibri"/>
                          <a:cs typeface="Calibri"/>
                        </a:rPr>
                        <a:t>«Накорми колобка»,</a:t>
                      </a:r>
                      <a:r>
                        <a:rPr lang="ru-RU" sz="900" b="1" dirty="0">
                          <a:latin typeface="Times New Roman"/>
                          <a:ea typeface="Calibri"/>
                          <a:cs typeface="Calibri"/>
                        </a:rPr>
                        <a:t> </a:t>
                      </a:r>
                      <a:r>
                        <a:rPr lang="ru-RU" sz="900" dirty="0">
                          <a:latin typeface="Times New Roman"/>
                          <a:ea typeface="Calibri"/>
                          <a:cs typeface="Calibri"/>
                        </a:rPr>
                        <a:t>«Дорисуй картинку с помощью пробок», «Разноцветные прищепки»,«Разноцветные шарики».</a:t>
                      </a:r>
                      <a:r>
                        <a:rPr lang="ru-RU" sz="900" b="1" dirty="0">
                          <a:latin typeface="Times New Roman"/>
                          <a:ea typeface="Calibri"/>
                          <a:cs typeface="Calibri"/>
                        </a:rPr>
                        <a:t> </a:t>
                      </a:r>
                      <a:endParaRPr lang="ru-RU" sz="900" dirty="0">
                        <a:latin typeface="Calibri"/>
                        <a:ea typeface="Calibri"/>
                        <a:cs typeface="Calibri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Calibri"/>
                          <a:cs typeface="Calibri"/>
                        </a:rPr>
                        <a:t>«Познавательное развитие»</a:t>
                      </a:r>
                      <a:endParaRPr lang="ru-RU" sz="900" dirty="0">
                        <a:latin typeface="Calibri"/>
                        <a:ea typeface="Calibri"/>
                        <a:cs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  <a:cs typeface="Calibri"/>
                        </a:rPr>
                        <a:t>«Добавь слово.»</a:t>
                      </a:r>
                      <a:endParaRPr lang="ru-RU" sz="900" dirty="0">
                        <a:latin typeface="Calibri"/>
                        <a:ea typeface="Calibri"/>
                        <a:cs typeface="Calibri"/>
                      </a:endParaRPr>
                    </a:p>
                    <a:p>
                      <a:pPr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900" u="sng" dirty="0">
                          <a:latin typeface="Times New Roman"/>
                          <a:ea typeface="Times New Roman"/>
                        </a:rPr>
                        <a:t>Цель игры</a:t>
                      </a:r>
                      <a:r>
                        <a:rPr lang="ru-RU" sz="900" dirty="0">
                          <a:latin typeface="Times New Roman"/>
                          <a:ea typeface="Times New Roman"/>
                        </a:rPr>
                        <a:t>: Упражнять детей в правильном обозначении положения предмета по отношению к себе.</a:t>
                      </a:r>
                      <a:r>
                        <a:rPr lang="ru-RU" sz="900" dirty="0">
                          <a:solidFill>
                            <a:srgbClr val="111111"/>
                          </a:solidFill>
                          <a:latin typeface="Arial"/>
                          <a:ea typeface="Times New Roman"/>
                        </a:rPr>
                        <a:t> </a:t>
                      </a:r>
                      <a:endParaRPr lang="ru-RU" sz="900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111111"/>
                          </a:solidFill>
                          <a:latin typeface="Times New Roman"/>
                          <a:ea typeface="Times New Roman"/>
                        </a:rPr>
                        <a:t>Где чей домик?</a:t>
                      </a:r>
                      <a:endParaRPr lang="ru-RU" sz="900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111111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Цель. Сравнить числа, упражнять детей в умении определять направление движения </a:t>
                      </a:r>
                      <a:r>
                        <a:rPr lang="ru-RU" sz="900" i="1" dirty="0">
                          <a:solidFill>
                            <a:srgbClr val="111111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(направо, налево, прямо)</a:t>
                      </a:r>
                      <a:r>
                        <a:rPr lang="ru-RU" sz="900" dirty="0">
                          <a:solidFill>
                            <a:srgbClr val="111111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.</a:t>
                      </a:r>
                      <a:endParaRPr lang="ru-RU" sz="900" dirty="0">
                        <a:latin typeface="Calibri"/>
                        <a:ea typeface="Calibri"/>
                        <a:cs typeface="Calibri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333333"/>
                          </a:solidFill>
                          <a:latin typeface="Times New Roman"/>
                          <a:ea typeface="Calibri"/>
                          <a:cs typeface="Calibri"/>
                        </a:rPr>
                        <a:t>«Наш день», Цель: закрепить представление о частях суток, научить правильно употреблять слова «утро», «день», «вечер», «ночь».</a:t>
                      </a:r>
                      <a:endParaRPr lang="ru-RU" sz="900" dirty="0">
                        <a:latin typeface="Calibri"/>
                        <a:ea typeface="Calibri"/>
                        <a:cs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rgbClr val="333333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900" b="0" dirty="0">
                          <a:latin typeface="Times New Roman"/>
                        </a:rPr>
                        <a:t>"Когда это бывает?"</a:t>
                      </a:r>
                      <a:r>
                        <a:rPr lang="ru-RU" sz="900" b="1" dirty="0">
                          <a:solidFill>
                            <a:srgbClr val="333333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900" b="0" dirty="0">
                          <a:solidFill>
                            <a:srgbClr val="333333"/>
                          </a:solidFill>
                          <a:latin typeface="Times New Roman"/>
                        </a:rPr>
                        <a:t>Цель: закрепить представление о последовательности времен года.</a:t>
                      </a:r>
                      <a:endParaRPr lang="ru-RU" sz="900" b="1" dirty="0">
                        <a:latin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333333"/>
                          </a:solidFill>
                          <a:latin typeface="Times New Roman"/>
                          <a:ea typeface="Calibri"/>
                          <a:cs typeface="Calibri"/>
                        </a:rPr>
                        <a:t>«Длинное - короткое» Цель: развитие у детей четкого дифференцированного восприятия новых качеств величины.</a:t>
                      </a:r>
                      <a:endParaRPr lang="ru-RU" sz="900" dirty="0">
                        <a:latin typeface="Calibri"/>
                        <a:ea typeface="Calibri"/>
                        <a:cs typeface="Calibri"/>
                      </a:endParaRPr>
                    </a:p>
                    <a:p>
                      <a:pPr algn="just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</a:rPr>
                        <a:t> «Найди предмет» Цель: учить сопоставлять формы предметов с геометрическими образцами.</a:t>
                      </a:r>
                    </a:p>
                    <a:p>
                      <a:pPr algn="just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</a:rPr>
                        <a:t>«Веселые матрешки» Цель: учить различать и сравнивать предметы по разным качествам величины.</a:t>
                      </a:r>
                      <a:endParaRPr lang="ru-RU" sz="900" dirty="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333333"/>
                          </a:solidFill>
                          <a:latin typeface="Times New Roman"/>
                          <a:ea typeface="Calibri"/>
                          <a:cs typeface="Calibri"/>
                        </a:rPr>
                        <a:t> «Чиним одеяло» Цель: Составление геометрических фигур из данных деталей.</a:t>
                      </a:r>
                      <a:endParaRPr lang="ru-RU" sz="900" dirty="0">
                        <a:latin typeface="Calibri"/>
                        <a:ea typeface="Calibri"/>
                        <a:cs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333333"/>
                          </a:solidFill>
                          <a:latin typeface="Times New Roman"/>
                          <a:ea typeface="Calibri"/>
                          <a:cs typeface="Calibri"/>
                        </a:rPr>
                        <a:t> «Украсим платок» Цель: учить сравнивать две равные и неравные по количеству группы предметов, упражнять в ориентировке на плоскости.</a:t>
                      </a:r>
                      <a:r>
                        <a:rPr lang="ru-RU" sz="900" i="1" dirty="0">
                          <a:latin typeface="Times New Roman"/>
                          <a:ea typeface="Calibri"/>
                          <a:cs typeface="Calibri"/>
                        </a:rPr>
                        <a:t> </a:t>
                      </a:r>
                      <a:endParaRPr lang="ru-RU" sz="900" dirty="0">
                        <a:latin typeface="Calibri"/>
                        <a:ea typeface="Calibri"/>
                        <a:cs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900" i="1" dirty="0">
                          <a:latin typeface="Times New Roman"/>
                          <a:ea typeface="Calibri"/>
                          <a:cs typeface="Calibri"/>
                        </a:rPr>
                        <a:t>См. «Картотека </a:t>
                      </a:r>
                      <a:r>
                        <a:rPr lang="ru-RU" sz="900" i="1" dirty="0" err="1">
                          <a:latin typeface="Times New Roman"/>
                          <a:ea typeface="Calibri"/>
                          <a:cs typeface="Calibri"/>
                        </a:rPr>
                        <a:t>дидактисеских</a:t>
                      </a:r>
                      <a:r>
                        <a:rPr lang="ru-RU" sz="900" i="1" dirty="0">
                          <a:latin typeface="Times New Roman"/>
                          <a:ea typeface="Calibri"/>
                          <a:cs typeface="Calibri"/>
                        </a:rPr>
                        <a:t> игр по формированию элементарных математических представлений»</a:t>
                      </a:r>
                      <a:endParaRPr lang="ru-RU" sz="900" dirty="0">
                        <a:latin typeface="Calibri"/>
                        <a:ea typeface="Calibri"/>
                        <a:cs typeface="Calibri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Calibri"/>
                          <a:cs typeface="Calibri"/>
                        </a:rPr>
                        <a:t> «Речевое развитие»</a:t>
                      </a:r>
                      <a:r>
                        <a:rPr lang="ru-RU" sz="900" dirty="0">
                          <a:latin typeface="Times New Roman"/>
                          <a:ea typeface="Calibri"/>
                          <a:cs typeface="Calibri"/>
                        </a:rPr>
                        <a:t> </a:t>
                      </a:r>
                      <a:endParaRPr lang="ru-RU" sz="900" dirty="0">
                        <a:latin typeface="Calibri"/>
                        <a:ea typeface="Calibri"/>
                        <a:cs typeface="Calibri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Calibri"/>
                        </a:rPr>
                        <a:t>Развитие речевого слуха.</a:t>
                      </a:r>
                      <a:endParaRPr lang="ru-RU" sz="900" dirty="0">
                        <a:latin typeface="Calibri"/>
                        <a:ea typeface="Calibri"/>
                        <a:cs typeface="Calibri"/>
                      </a:endParaRPr>
                    </a:p>
                    <a:p>
                      <a:pPr marL="365760" indent="-365760"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900" b="0" i="0" dirty="0">
                          <a:latin typeface="Times New Roman"/>
                        </a:rPr>
                        <a:t>«Угадай, кто кричит»</a:t>
                      </a:r>
                      <a:endParaRPr lang="ru-RU" sz="900" b="1" i="1" dirty="0">
                        <a:latin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Calibri"/>
                        </a:rPr>
                        <a:t>Цель:  воспитание у детей умения сосредоточивать слуховое внимание.</a:t>
                      </a:r>
                      <a:endParaRPr lang="ru-RU" sz="900" dirty="0">
                        <a:latin typeface="Calibri"/>
                        <a:ea typeface="Calibri"/>
                        <a:cs typeface="Calibri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Calibri"/>
                        </a:rPr>
                        <a:t>«Скажи, как я.»</a:t>
                      </a:r>
                      <a:endParaRPr lang="ru-RU" sz="900" dirty="0">
                        <a:latin typeface="Calibri"/>
                        <a:ea typeface="Calibri"/>
                        <a:cs typeface="Calibri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Calibri"/>
                        </a:rPr>
                        <a:t>Цель: учить детей говорить громко, тихо, шепотом, а также развивать слуховое восприятие (различать степень громкости произнесенных слов).</a:t>
                      </a:r>
                      <a:endParaRPr lang="ru-RU" sz="900" dirty="0">
                        <a:latin typeface="Calibri"/>
                        <a:ea typeface="Calibri"/>
                        <a:cs typeface="Calibri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Calibri"/>
                        </a:rPr>
                        <a:t>Сказка «Поспешили - насмешили»</a:t>
                      </a:r>
                      <a:endParaRPr lang="ru-RU" sz="900" dirty="0">
                        <a:latin typeface="Calibri"/>
                        <a:ea typeface="Calibri"/>
                        <a:cs typeface="Calibri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Calibri"/>
                        </a:rPr>
                        <a:t>Цель: развивать речевой слух и речевую активность детей, побуждать произносить звуки по подражанию. Развитие умения правильно произносить зву­ки по подражанию. </a:t>
                      </a:r>
                      <a:endParaRPr lang="ru-RU" sz="900" dirty="0">
                        <a:latin typeface="Calibri"/>
                        <a:ea typeface="Calibri"/>
                        <a:cs typeface="Calibri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Calibri"/>
                        </a:rPr>
                        <a:t>«Что делаешь» Цель: активизировать употребление глаголов и глагольных форм.</a:t>
                      </a:r>
                      <a:endParaRPr lang="ru-RU" sz="900" dirty="0">
                        <a:latin typeface="Calibri"/>
                        <a:ea typeface="Calibri"/>
                        <a:cs typeface="Calibri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Calibri"/>
                          <a:cs typeface="Calibri"/>
                        </a:rPr>
                        <a:t>См. Игры по развитию речи.</a:t>
                      </a:r>
                      <a:endParaRPr lang="ru-RU" sz="9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476672"/>
            <a:ext cx="8291264" cy="6381327"/>
          </a:xfrm>
        </p:spPr>
        <p:txBody>
          <a:bodyPr>
            <a:normAutofit fontScale="92500" lnSpcReduction="20000"/>
          </a:bodyPr>
          <a:lstStyle/>
          <a:p>
            <a:pPr fontAlgn="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Организационно-правовые основы деятельности учителя-дефектолога  при проведении обследования</a:t>
            </a:r>
          </a:p>
          <a:p>
            <a:pPr fontAlgn="t">
              <a:buNone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2. Функциональные обязанности учителя-дефектолога при проведении диагностического обследования</a:t>
            </a:r>
          </a:p>
          <a:p>
            <a:pPr fontAlgn="t">
              <a:buNone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2.1. Анализ медицинской и психолого-педагогической документации</a:t>
            </a:r>
          </a:p>
          <a:p>
            <a:pPr fontAlgn="t">
              <a:buNone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2.2. Психолого-педагогическое изучение познавательных возможностей ребенка</a:t>
            </a:r>
          </a:p>
          <a:p>
            <a:pPr fontAlgn="t">
              <a:buNone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2.3. Экспериментально-психологическое изучение познавательной деятельности</a:t>
            </a:r>
          </a:p>
          <a:p>
            <a:pPr fontAlgn="t">
              <a:buNone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2.4. Составление индивидуально-образовательного маршрута сопровождения ребенка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332656"/>
            <a:ext cx="7725544" cy="1440160"/>
          </a:xfrm>
        </p:spPr>
        <p:txBody>
          <a:bodyPr>
            <a:normAutofit fontScale="90000"/>
          </a:bodyPr>
          <a:lstStyle/>
          <a:p>
            <a:r>
              <a:rPr lang="ru-RU" alt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Функциональные обязанности</a:t>
            </a:r>
            <a:br>
              <a:rPr lang="ru-RU" alt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учителя-дефектолога при проведении диагностического обследования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2132856"/>
            <a:ext cx="8640960" cy="3057203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Анализ медицинской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психолого-педагогической документации</a:t>
            </a:r>
          </a:p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Психолого-педагогическое изучение познавательных возможностей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ребенка</a:t>
            </a:r>
          </a:p>
          <a:p>
            <a:pPr>
              <a:buFont typeface="Wingdings" pitchFamily="2" charset="2"/>
              <a:buChar char="ü"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наблюдение</a:t>
            </a:r>
          </a:p>
          <a:p>
            <a:pPr>
              <a:buFont typeface="Wingdings" pitchFamily="2" charset="2"/>
              <a:buChar char="ü"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беседа</a:t>
            </a:r>
          </a:p>
          <a:p>
            <a:endParaRPr lang="ru-RU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Использование различных видов </a:t>
            </a:r>
            <a:r>
              <a:rPr lang="ru-RU" b="1" dirty="0" smtClean="0"/>
              <a:t>заданий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i="1" dirty="0" smtClean="0"/>
              <a:t>Для </a:t>
            </a:r>
            <a:r>
              <a:rPr lang="ru-RU" b="1" i="1" dirty="0" smtClean="0"/>
              <a:t>детей 3-4 лет предлагаются следующие задания:</a:t>
            </a:r>
          </a:p>
          <a:p>
            <a:r>
              <a:rPr lang="ru-RU" dirty="0" smtClean="0"/>
              <a:t> </a:t>
            </a:r>
            <a:r>
              <a:rPr lang="ru-RU" dirty="0" smtClean="0"/>
              <a:t>«Поиграй» (набор сюжетных игрушек);</a:t>
            </a:r>
          </a:p>
          <a:p>
            <a:r>
              <a:rPr lang="ru-RU" dirty="0" smtClean="0"/>
              <a:t>коробка </a:t>
            </a:r>
            <a:r>
              <a:rPr lang="ru-RU" dirty="0" smtClean="0"/>
              <a:t>форм;</a:t>
            </a:r>
          </a:p>
          <a:p>
            <a:r>
              <a:rPr lang="ru-RU" dirty="0" smtClean="0"/>
              <a:t> </a:t>
            </a:r>
            <a:r>
              <a:rPr lang="ru-RU" dirty="0" smtClean="0"/>
              <a:t>разборка и складывание матрешки (четырехсоставной);</a:t>
            </a:r>
          </a:p>
          <a:p>
            <a:r>
              <a:rPr lang="ru-RU" dirty="0" smtClean="0"/>
              <a:t> </a:t>
            </a:r>
            <a:r>
              <a:rPr lang="ru-RU" dirty="0" smtClean="0"/>
              <a:t>группировка игрушек;</a:t>
            </a:r>
          </a:p>
          <a:p>
            <a:r>
              <a:rPr lang="ru-RU" dirty="0" smtClean="0"/>
              <a:t>разрезная </a:t>
            </a:r>
            <a:r>
              <a:rPr lang="ru-RU" dirty="0" smtClean="0"/>
              <a:t>картинка (из трех частей);</a:t>
            </a:r>
          </a:p>
          <a:p>
            <a:r>
              <a:rPr lang="ru-RU" dirty="0" smtClean="0"/>
              <a:t>«</a:t>
            </a:r>
            <a:r>
              <a:rPr lang="ru-RU" dirty="0" smtClean="0"/>
              <a:t>Достань тележку» (со стержнем);</a:t>
            </a:r>
          </a:p>
          <a:p>
            <a:r>
              <a:rPr lang="ru-RU" dirty="0" smtClean="0"/>
              <a:t>«</a:t>
            </a:r>
            <a:r>
              <a:rPr lang="ru-RU" dirty="0" smtClean="0"/>
              <a:t>Найди пару» (сравнение картинок);</a:t>
            </a:r>
          </a:p>
          <a:p>
            <a:r>
              <a:rPr lang="ru-RU" dirty="0" smtClean="0"/>
              <a:t>конструирование </a:t>
            </a:r>
            <a:r>
              <a:rPr lang="ru-RU" dirty="0" smtClean="0"/>
              <a:t>из кубиков;</a:t>
            </a:r>
          </a:p>
          <a:p>
            <a:r>
              <a:rPr lang="ru-RU" dirty="0" smtClean="0"/>
              <a:t>«</a:t>
            </a:r>
            <a:r>
              <a:rPr lang="ru-RU" dirty="0" smtClean="0"/>
              <a:t>Нарисуй»;</a:t>
            </a:r>
          </a:p>
          <a:p>
            <a:r>
              <a:rPr lang="ru-RU" dirty="0" smtClean="0"/>
              <a:t>сюжетные </a:t>
            </a:r>
            <a:r>
              <a:rPr lang="ru-RU" dirty="0" smtClean="0"/>
              <a:t>картинки</a:t>
            </a:r>
            <a:r>
              <a:rPr lang="ru-RU" dirty="0" smtClean="0"/>
              <a:t>.</a:t>
            </a:r>
            <a:endParaRPr lang="ru-RU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620688"/>
            <a:ext cx="7797552" cy="1052736"/>
          </a:xfrm>
        </p:spPr>
        <p:txBody>
          <a:bodyPr>
            <a:normAutofit fontScale="90000"/>
          </a:bodyPr>
          <a:lstStyle/>
          <a:p>
            <a:r>
              <a:rPr lang="ru-RU" sz="3200" b="1" i="1" dirty="0" smtClean="0"/>
              <a:t>Для детей 4-5 лет используются следующие задания</a:t>
            </a:r>
            <a:r>
              <a:rPr lang="ru-RU" sz="3200" b="1" i="1" dirty="0" smtClean="0"/>
              <a:t>: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>
                <a:cs typeface="Times New Roman" pitchFamily="18" charset="0"/>
              </a:rPr>
              <a:t> </a:t>
            </a:r>
            <a:r>
              <a:rPr lang="ru-RU" dirty="0" smtClean="0">
                <a:cs typeface="Times New Roman" pitchFamily="18" charset="0"/>
              </a:rPr>
              <a:t>«Поиграй» (набор сюжетных игрушек);</a:t>
            </a:r>
          </a:p>
          <a:p>
            <a:r>
              <a:rPr lang="ru-RU" dirty="0" smtClean="0">
                <a:cs typeface="Times New Roman" pitchFamily="18" charset="0"/>
              </a:rPr>
              <a:t> </a:t>
            </a:r>
            <a:r>
              <a:rPr lang="ru-RU" dirty="0" smtClean="0">
                <a:cs typeface="Times New Roman" pitchFamily="18" charset="0"/>
              </a:rPr>
              <a:t>коробка форм;</a:t>
            </a:r>
          </a:p>
          <a:p>
            <a:r>
              <a:rPr lang="ru-RU" dirty="0" smtClean="0">
                <a:cs typeface="Times New Roman" pitchFamily="18" charset="0"/>
              </a:rPr>
              <a:t>·разборка </a:t>
            </a:r>
            <a:r>
              <a:rPr lang="ru-RU" dirty="0" smtClean="0">
                <a:cs typeface="Times New Roman" pitchFamily="18" charset="0"/>
              </a:rPr>
              <a:t>и складывание матрешки (пятисоставной);</a:t>
            </a:r>
          </a:p>
          <a:p>
            <a:r>
              <a:rPr lang="ru-RU" dirty="0" smtClean="0">
                <a:cs typeface="Times New Roman" pitchFamily="18" charset="0"/>
              </a:rPr>
              <a:t> </a:t>
            </a:r>
            <a:r>
              <a:rPr lang="ru-RU" dirty="0" smtClean="0">
                <a:cs typeface="Times New Roman" pitchFamily="18" charset="0"/>
              </a:rPr>
              <a:t>дом животного</a:t>
            </a:r>
            <a:r>
              <a:rPr lang="ru-RU" dirty="0" smtClean="0">
                <a:cs typeface="Times New Roman" pitchFamily="18" charset="0"/>
              </a:rPr>
              <a:t>;</a:t>
            </a:r>
            <a:endParaRPr lang="ru-RU" dirty="0" smtClean="0">
              <a:cs typeface="Times New Roman" pitchFamily="18" charset="0"/>
            </a:endParaRPr>
          </a:p>
          <a:p>
            <a:r>
              <a:rPr lang="ru-RU" dirty="0" smtClean="0">
                <a:cs typeface="Times New Roman" pitchFamily="18" charset="0"/>
              </a:rPr>
              <a:t>·разрезная </a:t>
            </a:r>
            <a:r>
              <a:rPr lang="ru-RU" dirty="0" smtClean="0">
                <a:cs typeface="Times New Roman" pitchFamily="18" charset="0"/>
              </a:rPr>
              <a:t>картинка (из четырех частей);</a:t>
            </a:r>
          </a:p>
          <a:p>
            <a:r>
              <a:rPr lang="ru-RU" dirty="0" smtClean="0">
                <a:cs typeface="Times New Roman" pitchFamily="18" charset="0"/>
              </a:rPr>
              <a:t> </a:t>
            </a:r>
            <a:r>
              <a:rPr lang="ru-RU" dirty="0" smtClean="0">
                <a:cs typeface="Times New Roman" pitchFamily="18" charset="0"/>
              </a:rPr>
              <a:t>«Угадай, чего нет» (сравнение картинок);</a:t>
            </a:r>
          </a:p>
          <a:p>
            <a:r>
              <a:rPr lang="ru-RU" dirty="0" smtClean="0">
                <a:cs typeface="Times New Roman" pitchFamily="18" charset="0"/>
              </a:rPr>
              <a:t> </a:t>
            </a:r>
            <a:r>
              <a:rPr lang="ru-RU" dirty="0" smtClean="0">
                <a:cs typeface="Times New Roman" pitchFamily="18" charset="0"/>
              </a:rPr>
              <a:t>счет;</a:t>
            </a:r>
          </a:p>
          <a:p>
            <a:r>
              <a:rPr lang="ru-RU" dirty="0" smtClean="0">
                <a:cs typeface="Times New Roman" pitchFamily="18" charset="0"/>
              </a:rPr>
              <a:t>конструирование </a:t>
            </a:r>
            <a:r>
              <a:rPr lang="ru-RU" dirty="0" smtClean="0">
                <a:cs typeface="Times New Roman" pitchFamily="18" charset="0"/>
              </a:rPr>
              <a:t>из палочек;</a:t>
            </a:r>
          </a:p>
          <a:p>
            <a:r>
              <a:rPr lang="ru-RU" dirty="0" smtClean="0">
                <a:cs typeface="Times New Roman" pitchFamily="18" charset="0"/>
              </a:rPr>
              <a:t>«</a:t>
            </a:r>
            <a:r>
              <a:rPr lang="ru-RU" dirty="0" smtClean="0">
                <a:cs typeface="Times New Roman" pitchFamily="18" charset="0"/>
              </a:rPr>
              <a:t>Нарисуй человека»;</a:t>
            </a:r>
          </a:p>
          <a:p>
            <a:r>
              <a:rPr lang="ru-RU" dirty="0" smtClean="0">
                <a:cs typeface="Times New Roman" pitchFamily="18" charset="0"/>
              </a:rPr>
              <a:t> </a:t>
            </a:r>
            <a:r>
              <a:rPr lang="ru-RU" dirty="0" smtClean="0">
                <a:cs typeface="Times New Roman" pitchFamily="18" charset="0"/>
              </a:rPr>
              <a:t>сюжетная картинка «Зимой».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124744"/>
          </a:xfrm>
        </p:spPr>
        <p:txBody>
          <a:bodyPr>
            <a:normAutofit fontScale="90000"/>
          </a:bodyPr>
          <a:lstStyle/>
          <a:p>
            <a:r>
              <a:rPr lang="ru-RU" sz="3600" b="1" i="1" dirty="0" smtClean="0"/>
              <a:t>Для детей 5-6 лет используются следующие задания:</a:t>
            </a:r>
            <a:br>
              <a:rPr lang="ru-RU" sz="3600" b="1" i="1" dirty="0" smtClean="0"/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включение </a:t>
            </a:r>
            <a:r>
              <a:rPr lang="ru-RU" dirty="0" smtClean="0"/>
              <a:t>в ряд;</a:t>
            </a:r>
          </a:p>
          <a:p>
            <a:r>
              <a:rPr lang="ru-RU" dirty="0" smtClean="0"/>
              <a:t> </a:t>
            </a:r>
            <a:r>
              <a:rPr lang="ru-RU" dirty="0" smtClean="0"/>
              <a:t>коробка форм;</a:t>
            </a:r>
          </a:p>
          <a:p>
            <a:r>
              <a:rPr lang="ru-RU" dirty="0" smtClean="0"/>
              <a:t>разрезная </a:t>
            </a:r>
            <a:r>
              <a:rPr lang="ru-RU" dirty="0" smtClean="0"/>
              <a:t>картинка;</a:t>
            </a:r>
          </a:p>
          <a:p>
            <a:r>
              <a:rPr lang="ru-RU" dirty="0" smtClean="0"/>
              <a:t>группировка </a:t>
            </a:r>
            <a:r>
              <a:rPr lang="ru-RU" dirty="0" smtClean="0"/>
              <a:t>картинок по цвету и форме;</a:t>
            </a:r>
          </a:p>
          <a:p>
            <a:r>
              <a:rPr lang="ru-RU" dirty="0" smtClean="0"/>
              <a:t> </a:t>
            </a:r>
            <a:r>
              <a:rPr lang="ru-RU" dirty="0" smtClean="0"/>
              <a:t>количественные представления и счет;</a:t>
            </a:r>
          </a:p>
          <a:p>
            <a:r>
              <a:rPr lang="ru-RU" dirty="0" smtClean="0"/>
              <a:t>сравнение </a:t>
            </a:r>
            <a:r>
              <a:rPr lang="ru-RU" dirty="0" smtClean="0"/>
              <a:t>картинок «Летом»;</a:t>
            </a:r>
          </a:p>
          <a:p>
            <a:r>
              <a:rPr lang="ru-RU" dirty="0" smtClean="0"/>
              <a:t>«</a:t>
            </a:r>
            <a:r>
              <a:rPr lang="ru-RU" dirty="0" smtClean="0"/>
              <a:t>Найди время года»;</a:t>
            </a:r>
          </a:p>
          <a:p>
            <a:r>
              <a:rPr lang="ru-RU" dirty="0" smtClean="0"/>
              <a:t>«</a:t>
            </a:r>
            <a:r>
              <a:rPr lang="ru-RU" dirty="0" smtClean="0"/>
              <a:t>Нарисуй целое»;</a:t>
            </a:r>
          </a:p>
          <a:p>
            <a:r>
              <a:rPr lang="ru-RU" dirty="0" smtClean="0"/>
              <a:t>серия </a:t>
            </a:r>
            <a:r>
              <a:rPr lang="ru-RU" dirty="0" smtClean="0"/>
              <a:t>сюжетных картинок «Утро мальчика».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0"/>
            <a:ext cx="7787208" cy="940966"/>
          </a:xfrm>
        </p:spPr>
        <p:txBody>
          <a:bodyPr>
            <a:normAutofit fontScale="90000"/>
          </a:bodyPr>
          <a:lstStyle/>
          <a:p>
            <a:r>
              <a:rPr lang="ru-RU" sz="3600" b="1" i="1" dirty="0" smtClean="0"/>
              <a:t>Для детей 6-7 лет предлагаются следующие задания</a:t>
            </a:r>
            <a:r>
              <a:rPr lang="ru-RU" sz="3600" b="1" i="1" dirty="0" smtClean="0"/>
              <a:t>: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196752"/>
            <a:ext cx="8363272" cy="4929411"/>
          </a:xfrm>
        </p:spPr>
        <p:txBody>
          <a:bodyPr>
            <a:normAutofit fontScale="25000" lnSpcReduction="20000"/>
          </a:bodyPr>
          <a:lstStyle/>
          <a:p>
            <a:r>
              <a:rPr lang="ru-RU" sz="8600" dirty="0" smtClean="0"/>
              <a:t>разрезная </a:t>
            </a:r>
            <a:r>
              <a:rPr lang="ru-RU" sz="8600" dirty="0" smtClean="0"/>
              <a:t>картинка «Клоун»;</a:t>
            </a:r>
          </a:p>
          <a:p>
            <a:r>
              <a:rPr lang="ru-RU" sz="8600" dirty="0" smtClean="0"/>
              <a:t>представления </a:t>
            </a:r>
            <a:r>
              <a:rPr lang="ru-RU" sz="8600" dirty="0" smtClean="0"/>
              <a:t>об окружающем (беседа);</a:t>
            </a:r>
          </a:p>
          <a:p>
            <a:r>
              <a:rPr lang="ru-RU" sz="8600" dirty="0" smtClean="0"/>
              <a:t>представление </a:t>
            </a:r>
            <a:r>
              <a:rPr lang="ru-RU" sz="8600" dirty="0" smtClean="0"/>
              <a:t>о временах года;</a:t>
            </a:r>
          </a:p>
          <a:p>
            <a:r>
              <a:rPr lang="ru-RU" sz="8600" dirty="0" smtClean="0"/>
              <a:t>количественные </a:t>
            </a:r>
            <a:r>
              <a:rPr lang="ru-RU" sz="8600" dirty="0" smtClean="0"/>
              <a:t>представления и счет;</a:t>
            </a:r>
          </a:p>
          <a:p>
            <a:r>
              <a:rPr lang="ru-RU" sz="8600" dirty="0" smtClean="0"/>
              <a:t> </a:t>
            </a:r>
            <a:r>
              <a:rPr lang="ru-RU" sz="8600" dirty="0" smtClean="0"/>
              <a:t>серия сюжетных картинок «Зимой»;</a:t>
            </a:r>
          </a:p>
          <a:p>
            <a:r>
              <a:rPr lang="ru-RU" sz="8600" dirty="0" smtClean="0"/>
              <a:t>«</a:t>
            </a:r>
            <a:r>
              <a:rPr lang="ru-RU" sz="8600" dirty="0" smtClean="0"/>
              <a:t>Дорисуй»;</a:t>
            </a:r>
          </a:p>
          <a:p>
            <a:r>
              <a:rPr lang="ru-RU" sz="8600" dirty="0" smtClean="0"/>
              <a:t>рассказ </a:t>
            </a:r>
            <a:r>
              <a:rPr lang="ru-RU" sz="8600" dirty="0" smtClean="0"/>
              <a:t>по сюжетной картинке «В лесу»;</a:t>
            </a:r>
          </a:p>
          <a:p>
            <a:r>
              <a:rPr lang="ru-RU" sz="8600" dirty="0" smtClean="0"/>
              <a:t>звуковой </a:t>
            </a:r>
            <a:r>
              <a:rPr lang="ru-RU" sz="8600" dirty="0" smtClean="0"/>
              <a:t>анализ слова;</a:t>
            </a:r>
          </a:p>
          <a:p>
            <a:r>
              <a:rPr lang="ru-RU" sz="8600" dirty="0" smtClean="0"/>
              <a:t>«</a:t>
            </a:r>
            <a:r>
              <a:rPr lang="ru-RU" sz="8600" dirty="0" smtClean="0"/>
              <a:t>Продолжи ряд» (письмо);</a:t>
            </a:r>
          </a:p>
          <a:p>
            <a:r>
              <a:rPr lang="ru-RU" sz="8600" dirty="0" smtClean="0"/>
              <a:t>узнавание </a:t>
            </a:r>
            <a:r>
              <a:rPr lang="ru-RU" sz="8600" dirty="0" smtClean="0"/>
              <a:t>фигур (тест Бернштейна).</a:t>
            </a:r>
          </a:p>
          <a:p>
            <a:pPr>
              <a:buNone/>
            </a:pPr>
            <a:endParaRPr lang="ru-RU" sz="8600" dirty="0" smtClean="0"/>
          </a:p>
          <a:p>
            <a:pPr>
              <a:buNone/>
            </a:pPr>
            <a:r>
              <a:rPr lang="ru-RU" sz="8600" dirty="0" smtClean="0"/>
              <a:t>Все </a:t>
            </a:r>
            <a:r>
              <a:rPr lang="ru-RU" sz="8600" dirty="0" smtClean="0"/>
              <a:t>сведения, получаемые в процессе применения экспериментальных методик </a:t>
            </a:r>
            <a:r>
              <a:rPr lang="ru-RU" sz="8600" dirty="0" smtClean="0"/>
              <a:t>и заданий</a:t>
            </a:r>
            <a:r>
              <a:rPr lang="ru-RU" sz="8600" dirty="0" smtClean="0"/>
              <a:t>, заносятся в протокол обследования.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Экспериментально-психологическое изучение познавательной деятельности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620713"/>
            <a:ext cx="8229600" cy="796925"/>
          </a:xfrm>
        </p:spPr>
        <p:txBody>
          <a:bodyPr lIns="91440" rIns="91440" bIns="45720" anchor="ctr"/>
          <a:lstStyle/>
          <a:p>
            <a:pPr eaLnBrk="1" hangingPunct="1"/>
            <a:r>
              <a:rPr lang="ru-RU" altLang="ru-RU" sz="4000" b="1" dirty="0" smtClean="0">
                <a:solidFill>
                  <a:srgbClr val="A50021"/>
                </a:solidFill>
                <a:latin typeface="Times New Roman" pitchFamily="18" charset="0"/>
              </a:rPr>
              <a:t>исследование восприятия</a:t>
            </a:r>
            <a:endParaRPr lang="ru-RU" altLang="ru-RU" sz="4000" dirty="0" smtClean="0">
              <a:solidFill>
                <a:srgbClr val="A50021"/>
              </a:solidFill>
              <a:latin typeface="Times New Roman" pitchFamily="18" charset="0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285875"/>
            <a:ext cx="3257550" cy="5286375"/>
          </a:xfrm>
        </p:spPr>
        <p:txBody>
          <a:bodyPr/>
          <a:lstStyle/>
          <a:p>
            <a:pPr eaLnBrk="1" hangingPunct="1"/>
            <a:endParaRPr lang="ru-RU" altLang="ru-RU" sz="1700" dirty="0" smtClean="0">
              <a:latin typeface="Arial" charset="0"/>
            </a:endParaRPr>
          </a:p>
          <a:p>
            <a:pPr eaLnBrk="1" hangingPunct="1">
              <a:buClr>
                <a:srgbClr val="FF6600"/>
              </a:buClr>
            </a:pPr>
            <a:r>
              <a:rPr lang="ru-RU" altLang="ru-RU" sz="1800" dirty="0" smtClean="0">
                <a:latin typeface="Times New Roman" pitchFamily="18" charset="0"/>
              </a:rPr>
              <a:t>таблицы с изображением контура, силуэта, частей знакомых предметов</a:t>
            </a:r>
          </a:p>
          <a:p>
            <a:pPr eaLnBrk="1" hangingPunct="1">
              <a:buClr>
                <a:srgbClr val="FF6600"/>
              </a:buClr>
            </a:pPr>
            <a:r>
              <a:rPr lang="ru-RU" altLang="ru-RU" sz="1800" dirty="0" smtClean="0">
                <a:latin typeface="Times New Roman" pitchFamily="18" charset="0"/>
              </a:rPr>
              <a:t>«Зашумленные» изображения</a:t>
            </a:r>
          </a:p>
          <a:p>
            <a:pPr eaLnBrk="1" hangingPunct="1">
              <a:buClr>
                <a:srgbClr val="FF6600"/>
              </a:buClr>
            </a:pPr>
            <a:r>
              <a:rPr lang="ru-RU" altLang="ru-RU" sz="1800" dirty="0" smtClean="0">
                <a:latin typeface="Times New Roman" pitchFamily="18" charset="0"/>
              </a:rPr>
              <a:t>«Почтовый ящик»</a:t>
            </a:r>
          </a:p>
          <a:p>
            <a:pPr eaLnBrk="1" hangingPunct="1">
              <a:buClr>
                <a:srgbClr val="FF6600"/>
              </a:buClr>
            </a:pPr>
            <a:r>
              <a:rPr lang="ru-RU" altLang="ru-RU" sz="1800" dirty="0" smtClean="0">
                <a:latin typeface="Times New Roman" pitchFamily="18" charset="0"/>
              </a:rPr>
              <a:t>кубики </a:t>
            </a:r>
            <a:r>
              <a:rPr lang="ru-RU" altLang="ru-RU" sz="1800" dirty="0" err="1" smtClean="0">
                <a:latin typeface="Times New Roman" pitchFamily="18" charset="0"/>
              </a:rPr>
              <a:t>Кооса</a:t>
            </a:r>
            <a:endParaRPr lang="ru-RU" altLang="ru-RU" sz="1800" dirty="0" smtClean="0">
              <a:latin typeface="Times New Roman" pitchFamily="18" charset="0"/>
            </a:endParaRPr>
          </a:p>
          <a:p>
            <a:pPr eaLnBrk="1" hangingPunct="1">
              <a:buClr>
                <a:srgbClr val="FF6600"/>
              </a:buClr>
            </a:pPr>
            <a:r>
              <a:rPr lang="ru-RU" altLang="ru-RU" sz="1800" dirty="0" smtClean="0">
                <a:latin typeface="Times New Roman" pitchFamily="18" charset="0"/>
              </a:rPr>
              <a:t>набор предметных картинок, разрезанных на  4-8 частей</a:t>
            </a:r>
          </a:p>
          <a:p>
            <a:pPr eaLnBrk="1" hangingPunct="1">
              <a:buClr>
                <a:srgbClr val="FF6600"/>
              </a:buClr>
            </a:pPr>
            <a:r>
              <a:rPr lang="ru-RU" altLang="ru-RU" sz="1800" dirty="0" smtClean="0">
                <a:latin typeface="Times New Roman" pitchFamily="18" charset="0"/>
              </a:rPr>
              <a:t>картинки для определения правой, левой стороны, понятия «верх», «низ», «посередине»</a:t>
            </a:r>
          </a:p>
          <a:p>
            <a:pPr eaLnBrk="1" hangingPunct="1"/>
            <a:endParaRPr lang="ru-RU" altLang="ru-RU" sz="1800" dirty="0" smtClean="0">
              <a:latin typeface="Times New Roman" pitchFamily="18" charset="0"/>
            </a:endParaRPr>
          </a:p>
        </p:txBody>
      </p:sp>
      <p:sp>
        <p:nvSpPr>
          <p:cNvPr id="14340" name="Rectangle 6" descr="Ева"/>
          <p:cNvSpPr>
            <a:spLocks noGrp="1" noChangeAspect="1" noChangeArrowheads="1"/>
          </p:cNvSpPr>
          <p:nvPr isPhoto="1"/>
        </p:nvSpPr>
        <p:spPr bwMode="auto">
          <a:xfrm>
            <a:off x="3563938" y="3429000"/>
            <a:ext cx="2506662" cy="1817688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 w="19050">
            <a:solidFill>
              <a:srgbClr val="FFCC99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ru-RU" altLang="ru-RU"/>
          </a:p>
        </p:txBody>
      </p:sp>
      <p:sp>
        <p:nvSpPr>
          <p:cNvPr id="14341" name="Rectangle 7" descr="Ева 0021"/>
          <p:cNvSpPr>
            <a:spLocks noGrp="1" noChangeAspect="1" noChangeArrowheads="1"/>
          </p:cNvSpPr>
          <p:nvPr isPhoto="1"/>
        </p:nvSpPr>
        <p:spPr bwMode="auto">
          <a:xfrm>
            <a:off x="3635375" y="1484313"/>
            <a:ext cx="2565400" cy="1728787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 w="19050">
            <a:solidFill>
              <a:srgbClr val="FFCC99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ru-RU" altLang="ru-RU"/>
          </a:p>
        </p:txBody>
      </p:sp>
      <p:sp>
        <p:nvSpPr>
          <p:cNvPr id="14342" name="Rectangle 14" descr="Ева 006"/>
          <p:cNvSpPr>
            <a:spLocks noGrp="1" noChangeAspect="1" noChangeArrowheads="1"/>
          </p:cNvSpPr>
          <p:nvPr isPhoto="1"/>
        </p:nvSpPr>
        <p:spPr bwMode="auto">
          <a:xfrm>
            <a:off x="6372225" y="1844675"/>
            <a:ext cx="2566988" cy="2293938"/>
          </a:xfrm>
          <a:prstGeom prst="rect">
            <a:avLst/>
          </a:prstGeom>
          <a:blipFill dpi="0" rotWithShape="1">
            <a:blip r:embed="rId4" cstate="print"/>
            <a:srcRect/>
            <a:stretch>
              <a:fillRect/>
            </a:stretch>
          </a:blipFill>
          <a:ln w="19050">
            <a:solidFill>
              <a:srgbClr val="FFCC99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ru-RU" altLang="ru-RU"/>
          </a:p>
        </p:txBody>
      </p:sp>
      <p:sp>
        <p:nvSpPr>
          <p:cNvPr id="14343" name="Rectangle 15" descr="Ева 01"/>
          <p:cNvSpPr>
            <a:spLocks noGrp="1" noChangeAspect="1" noChangeArrowheads="1"/>
          </p:cNvSpPr>
          <p:nvPr isPhoto="1"/>
        </p:nvSpPr>
        <p:spPr bwMode="auto">
          <a:xfrm>
            <a:off x="6156325" y="4292600"/>
            <a:ext cx="2857500" cy="1909763"/>
          </a:xfrm>
          <a:prstGeom prst="rect">
            <a:avLst/>
          </a:prstGeom>
          <a:blipFill dpi="0" rotWithShape="1">
            <a:blip r:embed="rId5" cstate="print"/>
            <a:srcRect/>
            <a:stretch>
              <a:fillRect/>
            </a:stretch>
          </a:blipFill>
          <a:ln w="19050">
            <a:solidFill>
              <a:srgbClr val="FFCC99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1166</TotalTime>
  <Words>998</Words>
  <Application>Microsoft Office PowerPoint</Application>
  <PresentationFormat>Экран (4:3)</PresentationFormat>
  <Paragraphs>162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Тема Office</vt:lpstr>
      <vt:lpstr>Специальное оформление</vt:lpstr>
      <vt:lpstr>Организация и проведение психолого-педагогического обследования детей с овз. </vt:lpstr>
      <vt:lpstr>Слайд 2</vt:lpstr>
      <vt:lpstr>Функциональные обязанности учителя-дефектолога при проведении диагностического обследования</vt:lpstr>
      <vt:lpstr>Использование различных видов заданий</vt:lpstr>
      <vt:lpstr>Для детей 4-5 лет используются следующие задания:</vt:lpstr>
      <vt:lpstr>Для детей 5-6 лет используются следующие задания: </vt:lpstr>
      <vt:lpstr>Для детей 6-7 лет предлагаются следующие задания:</vt:lpstr>
      <vt:lpstr>Экспериментально-психологическое изучение познавательной деятельности</vt:lpstr>
      <vt:lpstr>исследование восприятия</vt:lpstr>
      <vt:lpstr>исследование памяти</vt:lpstr>
      <vt:lpstr> исследование мышления </vt:lpstr>
      <vt:lpstr> Исследование мотивационной готовности </vt:lpstr>
      <vt:lpstr> </vt:lpstr>
      <vt:lpstr>Составление индивидуально-образовательного маршрута сопровождения ребенка.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 презентации</dc:title>
  <dc:creator>Павел</dc:creator>
  <cp:lastModifiedBy>Юзер</cp:lastModifiedBy>
  <cp:revision>97</cp:revision>
  <dcterms:created xsi:type="dcterms:W3CDTF">2009-01-08T12:15:48Z</dcterms:created>
  <dcterms:modified xsi:type="dcterms:W3CDTF">2017-11-09T01:16:05Z</dcterms:modified>
</cp:coreProperties>
</file>