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42028-BFA7-4014-B9DB-2E68E46A4735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EAA9F-F550-4678-8D03-A2ADD41452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31A1E-0A8F-42D3-9CB5-DFB1F7B25441}" type="slidenum">
              <a:rPr lang="ru-RU">
                <a:latin typeface="Arial" charset="0"/>
              </a:rPr>
              <a:pPr/>
              <a:t>1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083A82-4DEA-4FF0-A241-E7756A4CC0D5}" type="slidenum">
              <a:rPr lang="ru-RU">
                <a:latin typeface="Arial" charset="0"/>
              </a:rPr>
              <a:pPr/>
              <a:t>10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go3.imgsmail.ru/imgpreview?key=http://math.asu.ru/users/~difur/histmath/vozr4.jpg&amp;mb=imgdb_preview_2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195513" y="76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96875" y="542925"/>
            <a:ext cx="84232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Тема урока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</a:rPr>
              <a:t>«Дерзайте отчизну мужеством прославить».</a:t>
            </a:r>
          </a:p>
          <a:p>
            <a:pPr algn="ctr"/>
            <a:endParaRPr lang="ru-RU" sz="2400" b="1">
              <a:solidFill>
                <a:srgbClr val="C00000"/>
              </a:solidFill>
            </a:endParaRPr>
          </a:p>
          <a:p>
            <a:pPr algn="ctr"/>
            <a:r>
              <a:rPr lang="ru-RU" sz="2400"/>
              <a:t>Интегрированный урок математики и истории.</a:t>
            </a:r>
          </a:p>
        </p:txBody>
      </p:sp>
      <p:pic>
        <p:nvPicPr>
          <p:cNvPr id="2058" name="Picture 10" descr="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708275"/>
            <a:ext cx="3352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5688013" y="5732463"/>
            <a:ext cx="3455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Учитель математики: Безумова В.А.</a:t>
            </a:r>
          </a:p>
        </p:txBody>
      </p:sp>
      <p:sp>
        <p:nvSpPr>
          <p:cNvPr id="3078" name="TextBox 8"/>
          <p:cNvSpPr txBox="1">
            <a:spLocks noChangeArrowheads="1"/>
          </p:cNvSpPr>
          <p:nvPr/>
        </p:nvSpPr>
        <p:spPr bwMode="auto">
          <a:xfrm>
            <a:off x="3203575" y="6381750"/>
            <a:ext cx="2663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2012 – 2013 уч. год</a:t>
            </a:r>
          </a:p>
        </p:txBody>
      </p:sp>
      <p:pic>
        <p:nvPicPr>
          <p:cNvPr id="3080" name="Picture 8" descr="http://copypast.ru/foto5/0295/wow_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84984"/>
            <a:ext cx="2664296" cy="20026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Ключ №3</a:t>
            </a:r>
            <a:br>
              <a:rPr lang="ru-RU" smtClean="0">
                <a:solidFill>
                  <a:srgbClr val="C00000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12 городов героев.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71550" y="1600200"/>
          <a:ext cx="7344816" cy="4997152"/>
        </p:xfrm>
        <a:graphic>
          <a:graphicData uri="http://schemas.openxmlformats.org/drawingml/2006/table">
            <a:tbl>
              <a:tblPr/>
              <a:tblGrid>
                <a:gridCol w="7344816"/>
              </a:tblGrid>
              <a:tr h="499715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1" dirty="0"/>
                        <a:t>Москва</a:t>
                      </a:r>
                      <a:r>
                        <a:rPr lang="ru-RU" sz="2000" dirty="0"/>
                        <a:t> — с 8 мая 1965 </a:t>
                      </a:r>
                      <a:br>
                        <a:rPr lang="ru-RU" sz="2000" dirty="0"/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Ленинград</a:t>
                      </a:r>
                      <a:r>
                        <a:rPr lang="ru-RU" sz="2000" dirty="0"/>
                        <a:t> (ныне Санкт-Петербург) — с 8 мая 1965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Сталинград</a:t>
                      </a:r>
                      <a:r>
                        <a:rPr lang="ru-RU" sz="2000" dirty="0"/>
                        <a:t> (ныне Волгоград) — с 8 мая 1965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Киев</a:t>
                      </a:r>
                      <a:r>
                        <a:rPr lang="ru-RU" sz="2000" dirty="0"/>
                        <a:t> — с 8 мая 1965 </a:t>
                      </a:r>
                      <a:br>
                        <a:rPr lang="ru-RU" sz="2000" dirty="0"/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Одесса</a:t>
                      </a:r>
                      <a:r>
                        <a:rPr lang="ru-RU" sz="2000" dirty="0"/>
                        <a:t> — с 8 мая 1965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Севастополь</a:t>
                      </a:r>
                      <a:r>
                        <a:rPr lang="ru-RU" sz="2000" dirty="0"/>
                        <a:t> — с 8 мая 1965 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 </a:t>
                      </a:r>
                      <a:r>
                        <a:rPr lang="ru-RU" sz="2000" b="1" dirty="0" smtClean="0"/>
                        <a:t>Новороссийск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— с 14 сентября 1973 </a:t>
                      </a:r>
                      <a:br>
                        <a:rPr lang="ru-RU" sz="2000" dirty="0"/>
                      </a:b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Керчь</a:t>
                      </a:r>
                      <a:r>
                        <a:rPr lang="ru-RU" sz="2000" dirty="0"/>
                        <a:t> — с 14 сентября 1973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Минск</a:t>
                      </a:r>
                      <a:r>
                        <a:rPr lang="ru-RU" sz="2000" dirty="0"/>
                        <a:t> — с 26 июня 1974 </a:t>
                      </a:r>
                      <a:br>
                        <a:rPr lang="ru-RU" sz="2000" dirty="0"/>
                      </a:br>
                      <a:r>
                        <a:rPr lang="ru-RU" sz="2000" b="1" dirty="0" smtClean="0"/>
                        <a:t>Тула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— с 7 декабря 1976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Мурманск</a:t>
                      </a:r>
                      <a:r>
                        <a:rPr lang="ru-RU" sz="2000" dirty="0"/>
                        <a:t> — с 6 мая 1985 </a:t>
                      </a:r>
                      <a:br>
                        <a:rPr lang="ru-RU" sz="2000" dirty="0"/>
                      </a:br>
                      <a:r>
                        <a:rPr lang="ru-RU" sz="2000" b="1" dirty="0"/>
                        <a:t>Смоленск</a:t>
                      </a:r>
                      <a:r>
                        <a:rPr lang="ru-RU" sz="2000" dirty="0"/>
                        <a:t> — с 6 мая </a:t>
                      </a:r>
                      <a:r>
                        <a:rPr lang="ru-RU" sz="2000" dirty="0" smtClean="0"/>
                        <a:t>1985</a:t>
                      </a:r>
                    </a:p>
                    <a:p>
                      <a:pPr algn="l" fontAlgn="t"/>
                      <a:r>
                        <a:rPr lang="ru-RU" sz="2000" b="1" dirty="0" smtClean="0"/>
                        <a:t>Брестская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b="1" dirty="0" smtClean="0"/>
                        <a:t>крепость</a:t>
                      </a:r>
                      <a:r>
                        <a:rPr lang="ru-RU" sz="2000" dirty="0" smtClean="0"/>
                        <a:t> (Крепость-Герой) — с 8 мая 1965</a:t>
                      </a:r>
                      <a:endParaRPr lang="ru-RU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2293" name="Picture 2" descr="width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141663"/>
            <a:ext cx="2921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71550" y="2492375"/>
            <a:ext cx="77724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714375" y="-166688"/>
            <a:ext cx="807243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2000" b="1" u="sng">
              <a:cs typeface="Times New Roman" pitchFamily="18" charset="0"/>
            </a:endParaRPr>
          </a:p>
          <a:p>
            <a:r>
              <a:rPr lang="ru-RU" sz="2000" b="1" u="sng">
                <a:solidFill>
                  <a:srgbClr val="C00000"/>
                </a:solidFill>
              </a:rPr>
              <a:t>Главная дидактическая цель:</a:t>
            </a:r>
            <a:endParaRPr lang="ru-RU" sz="2000" b="1">
              <a:solidFill>
                <a:srgbClr val="C00000"/>
              </a:solidFill>
            </a:endParaRPr>
          </a:p>
          <a:p>
            <a:r>
              <a:rPr lang="ru-RU" sz="2000"/>
              <a:t>Обобщить и систематизировать знания учащихся по теме урока.</a:t>
            </a:r>
          </a:p>
          <a:p>
            <a:r>
              <a:rPr lang="ru-RU" sz="2000" b="1" u="sng">
                <a:solidFill>
                  <a:srgbClr val="C00000"/>
                </a:solidFill>
              </a:rPr>
              <a:t>Цели урока:</a:t>
            </a:r>
            <a:endParaRPr lang="ru-RU" sz="2000" b="1">
              <a:solidFill>
                <a:srgbClr val="C00000"/>
              </a:solidFill>
            </a:endParaRPr>
          </a:p>
          <a:p>
            <a:r>
              <a:rPr lang="ru-RU" sz="2000" i="1">
                <a:solidFill>
                  <a:srgbClr val="C00000"/>
                </a:solidFill>
              </a:rPr>
              <a:t>обучающая цель</a:t>
            </a:r>
            <a:r>
              <a:rPr lang="ru-RU" sz="2000"/>
              <a:t>: расширить знания учащихся об участниках Великой Отечественной войны.</a:t>
            </a:r>
          </a:p>
          <a:p>
            <a:r>
              <a:rPr lang="ru-RU" sz="2000"/>
              <a:t>Выявить качество и уровень овладения знаниями умениями и навыками, полученными на предыдущих уроках, основами научного мировоззрения через интеграцию истории и математики.</a:t>
            </a:r>
          </a:p>
          <a:p>
            <a:r>
              <a:rPr lang="ru-RU" sz="2000" i="1">
                <a:solidFill>
                  <a:srgbClr val="C00000"/>
                </a:solidFill>
              </a:rPr>
              <a:t>развивающая цель</a:t>
            </a:r>
            <a:r>
              <a:rPr lang="ru-RU" sz="2000">
                <a:solidFill>
                  <a:srgbClr val="C00000"/>
                </a:solidFill>
              </a:rPr>
              <a:t>: </a:t>
            </a:r>
            <a:r>
              <a:rPr lang="ru-RU" sz="2000"/>
              <a:t>развитие монологической речи учащихся, вопросно-ответной формы; развивать умение объяснять особенности, закономерности, анализировать, сопоставлять; развивать коммуникативные навыки при работе в группах, развивать познавательный интерес.</a:t>
            </a:r>
          </a:p>
          <a:p>
            <a:r>
              <a:rPr lang="ru-RU" sz="2000" i="1">
                <a:solidFill>
                  <a:srgbClr val="C00000"/>
                </a:solidFill>
              </a:rPr>
              <a:t>воспитательная цель</a:t>
            </a:r>
            <a:r>
              <a:rPr lang="ru-RU" sz="2000"/>
              <a:t>: воспитание чувства патриотизма, гордости за родину, ее историю. Способствовать формированию патриотизма, как качества личности будущего гражданина через памятные события военной истории России. Воспитание положительного отношения к знаниям, к процессу учения. Создание условий для воспитания гуманного чувства отношения человеку к человеку; для сотрудничества в группе.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Устный опрос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8313" y="1600200"/>
          <a:ext cx="8280400" cy="5071111"/>
        </p:xfrm>
        <a:graphic>
          <a:graphicData uri="http://schemas.openxmlformats.org/drawingml/2006/table">
            <a:tbl>
              <a:tblPr/>
              <a:tblGrid>
                <a:gridCol w="4362450"/>
                <a:gridCol w="1471612"/>
                <a:gridCol w="1466850"/>
                <a:gridCol w="979488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ключа возьмите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Буква или цифры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1.Продолжите предложение: «Корни уравнения не изменяются, если обе части уравнения умножить или  разделить на одно и тоже число, не равное …»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третью букву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2.Корень уравнения: 2х-16=0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Вторую и пятую букву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3.Число -2 является …. Уравнения х+3=1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Вторую и четвертую букву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9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4.Уравнение,которое можно привести к виду ах=вс помощью ….слагаемых и приведения …слагаемых, называют линейным уравнением с одним неизвестным.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Шестую и седьмую первого слова и вторую второго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5.Французский математик, основоположник символической алгебры, автор знаменитой теоремы для решения квадратных уравнений.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Первую букву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60" name="popup_img" descr="http://go3.imgsmail.ru/imgpreview?key=http%3A//math.asu.ru/users/%7Edifur/histmath/vozr4.jpg&amp;mb=imgdb_preview_20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17145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Ключ №1</a:t>
            </a:r>
          </a:p>
        </p:txBody>
      </p:sp>
      <p:pic>
        <p:nvPicPr>
          <p:cNvPr id="6147" name="Рисунок 2" descr="http://www3.nameofrussia.ru/p/t_87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30241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042988" y="4868863"/>
            <a:ext cx="73453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«Дерзайте отчизну мужеством прославить»</a:t>
            </a:r>
          </a:p>
        </p:txBody>
      </p:sp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4643438" y="2205038"/>
            <a:ext cx="34575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Михаил Васильевич Ломоносов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C00000"/>
                </a:solidFill>
              </a:rPr>
              <a:t>Великая Отечественная война 1941-1945 г.</a:t>
            </a:r>
          </a:p>
        </p:txBody>
      </p:sp>
      <p:pic>
        <p:nvPicPr>
          <p:cNvPr id="7171" name="Picture 2" descr="http://protown.ru/pic/wow_4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4425" y="3644900"/>
            <a:ext cx="527526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http://thenews.kz/static/news/3/a/3aZD3AV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557338"/>
            <a:ext cx="43164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mtClean="0">
                <a:solidFill>
                  <a:srgbClr val="C00000"/>
                </a:solidFill>
              </a:rPr>
              <a:t>Великая Отечественная война 1941-1945 г.</a:t>
            </a:r>
          </a:p>
        </p:txBody>
      </p:sp>
      <p:pic>
        <p:nvPicPr>
          <p:cNvPr id="8195" name="Picture 4" descr="http://ianimal.ru/wp-content/uploads/2011/09/sluzhebnie-sobak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492375"/>
            <a:ext cx="410686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&amp;Scy;&amp;ocy;&amp;vcy;&amp;iecy;&amp;tcy;&amp;scy;&amp;kcy;&amp;icy;&amp;iecy; &amp;vcy;&amp;ocy;&amp;icy;&amp;ncy;&amp;ycy; &amp;ocy;&amp;tcy;&amp;pcy;&amp;rcy;&amp;acy;&amp;vcy;&amp;lcy;&amp;yacy;&amp;yucy;&amp;tcy;&amp;scy;&amp;yacy; &amp;ncy;&amp;acy; &amp;fcy;&amp;rcy;&amp;ocy;&amp;ncy;&amp;tcy; 1941 &amp;gcy;. &amp;Mcy;&amp;iecy;&amp;scy;&amp;tcy;&amp;ocy; &amp;scy;&amp;hardcy;&amp;iecy;&amp;mcy;&amp;kcy;&amp;icy;: &amp;Tcy;&amp;acy;&amp;mcy;&amp;bcy;&amp;ocy;&amp;vcy;c&amp;kcy;&amp;acy;&amp;yacy; &amp;ocy;&amp;bcy;&amp;lcy;&amp;acy;&amp;scy;&amp;tcy;&amp;softcy; &amp;Acy;&amp;vcy;&amp;tcy;&amp;ocy;&amp;rcy; &amp;scy;&amp;hardcy;&amp;iecy;&amp;mcy;&amp;kcy;&amp;icy;: &amp;CHcy;&amp;iecy;&amp;rcy;&amp;ncy;&amp;ocy;&amp;vcy; &amp;Dcy;. &amp;Rcy;&amp;Gcy;&amp;Acy;&amp;Kcy;&amp;Fcy;&amp;Dcy; &amp;iecy;&amp;dcy;.&amp;khcy;&amp;rcy;.0-2563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628775"/>
            <a:ext cx="3168650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Решение уравнений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4213" y="1700213"/>
          <a:ext cx="8064500" cy="4651375"/>
        </p:xfrm>
        <a:graphic>
          <a:graphicData uri="http://schemas.openxmlformats.org/drawingml/2006/table">
            <a:tbl>
              <a:tblPr/>
              <a:tblGrid>
                <a:gridCol w="4257675"/>
                <a:gridCol w="1419225"/>
                <a:gridCol w="1414462"/>
                <a:gridCol w="973138"/>
              </a:tblGrid>
              <a:tr h="2212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Для ключа возьмите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Буква или цифры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ключа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Корень уравнения: 11-5х=12-6х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Цифра корня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Корень уравнения: 2х+3=-5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Цифра корня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Корень уравнения: -3(1-15х)= -48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Цифра корня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Корень уравнения: 7а+9=8а+1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Цифра корня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Ключ №2</a:t>
            </a:r>
          </a:p>
        </p:txBody>
      </p:sp>
      <p:pic>
        <p:nvPicPr>
          <p:cNvPr id="10243" name="Picture 5" descr="27 января – снятие блокады Ленинграда (1944 г.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133600"/>
            <a:ext cx="66960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9"/>
          <p:cNvSpPr txBox="1">
            <a:spLocks noChangeArrowheads="1"/>
          </p:cNvSpPr>
          <p:nvPr/>
        </p:nvSpPr>
        <p:spPr bwMode="auto">
          <a:xfrm>
            <a:off x="1116013" y="1484313"/>
            <a:ext cx="7559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1418 дней длилась ВОВ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Решение задачи</a:t>
            </a:r>
            <a:endParaRPr 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188" y="2060575"/>
          <a:ext cx="8353425" cy="3399155"/>
        </p:xfrm>
        <a:graphic>
          <a:graphicData uri="http://schemas.openxmlformats.org/drawingml/2006/table">
            <a:tbl>
              <a:tblPr/>
              <a:tblGrid>
                <a:gridCol w="4414837"/>
                <a:gridCol w="1201738"/>
                <a:gridCol w="1512887"/>
                <a:gridCol w="1223963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Вопрос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Для ключа возьмите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ключа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первом отряде в 3 раза больше солдат, чем во втором. Если из первого отряда перевести 12 солдат во второй, то в отрядах солдат станет поровну. Сколько солдат во втором отряде?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 цифры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PresentationFormat>Экран (4:3)</PresentationFormat>
  <Paragraphs>64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Устный опрос</vt:lpstr>
      <vt:lpstr>Ключ №1</vt:lpstr>
      <vt:lpstr>Великая Отечественная война 1941-1945 г.</vt:lpstr>
      <vt:lpstr>Великая Отечественная война 1941-1945 г.</vt:lpstr>
      <vt:lpstr>Решение уравнений</vt:lpstr>
      <vt:lpstr>Ключ №2</vt:lpstr>
      <vt:lpstr>Решение задачи</vt:lpstr>
      <vt:lpstr>Ключ №3 12 городов героев.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</cp:revision>
  <dcterms:created xsi:type="dcterms:W3CDTF">2018-02-07T16:34:02Z</dcterms:created>
  <dcterms:modified xsi:type="dcterms:W3CDTF">2018-02-07T16:34:54Z</dcterms:modified>
</cp:coreProperties>
</file>