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F1EA7-3015-4244-AB00-E25ED8BD6F7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9291F-9F50-48E9-8DA7-2EF0C3F96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17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0AF5CD56-E919-4D24-9FD2-7FD7584003FA}" type="slidenum">
              <a:rPr lang="ru-RU" smtClean="0">
                <a:latin typeface="Arial" charset="0"/>
              </a:rPr>
              <a:pPr eaLnBrk="1" hangingPunct="1"/>
              <a:t>1</a:t>
            </a:fld>
            <a:endParaRPr lang="ru-RU" smtClean="0">
              <a:latin typeface="Arial" charset="0"/>
            </a:endParaRPr>
          </a:p>
        </p:txBody>
      </p:sp>
      <p:sp>
        <p:nvSpPr>
          <p:cNvPr id="184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06E130E-D6D6-4AE3-876D-A71CB90A88B3}" type="slidenum">
              <a:rPr lang="en-US" sz="1200">
                <a:latin typeface="+mn-lt"/>
              </a:rPr>
              <a:pPr algn="r">
                <a:defRPr/>
              </a:pPr>
              <a:t>1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9621EBC-8BE4-4467-9DC7-9F4745B474D0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3074" name="Title 3"/>
          <p:cNvSpPr>
            <a:spLocks noGrp="1"/>
          </p:cNvSpPr>
          <p:nvPr>
            <p:ph type="ctrTitle" idx="4294967295"/>
          </p:nvPr>
        </p:nvSpPr>
        <p:spPr>
          <a:xfrm>
            <a:off x="0" y="481013"/>
            <a:ext cx="7292975" cy="4183062"/>
          </a:xfrm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ru-RU" sz="4000" b="1" u="sng" dirty="0" smtClean="0">
                <a:latin typeface="Cambria" pitchFamily="18" charset="0"/>
              </a:rPr>
              <a:t>Анализ анкетирования</a:t>
            </a:r>
            <a:r>
              <a:rPr lang="ru-RU" sz="3200" b="1" dirty="0" smtClean="0">
                <a:latin typeface="Cambria" pitchFamily="18" charset="0"/>
              </a:rPr>
              <a:t> </a:t>
            </a:r>
            <a:r>
              <a:rPr lang="ru-RU" sz="3200" b="1" i="1" dirty="0" smtClean="0">
                <a:latin typeface="Cambria" pitchFamily="18" charset="0"/>
              </a:rPr>
              <a:t/>
            </a:r>
            <a:br>
              <a:rPr lang="ru-RU" sz="3200" b="1" i="1" dirty="0" smtClean="0">
                <a:latin typeface="Cambria" pitchFamily="18" charset="0"/>
              </a:rPr>
            </a:br>
            <a:r>
              <a:rPr lang="ru-RU" sz="3200" b="1" i="1" dirty="0" smtClean="0">
                <a:latin typeface="Cambria" pitchFamily="18" charset="0"/>
              </a:rPr>
              <a:t/>
            </a:r>
            <a:br>
              <a:rPr lang="ru-RU" sz="3200" b="1" i="1" dirty="0" smtClean="0">
                <a:latin typeface="Cambria" pitchFamily="18" charset="0"/>
              </a:rPr>
            </a:br>
            <a:r>
              <a:rPr lang="ru-RU" sz="4000" b="1" i="1" dirty="0" smtClean="0">
                <a:latin typeface="Cambria" pitchFamily="18" charset="0"/>
              </a:rPr>
              <a:t>Удовлетворенность студентов обучением в колледже</a:t>
            </a:r>
            <a:br>
              <a:rPr lang="ru-RU" sz="4000" b="1" i="1" dirty="0" smtClean="0">
                <a:latin typeface="Cambria" pitchFamily="18" charset="0"/>
              </a:rPr>
            </a:br>
            <a:r>
              <a:rPr lang="ru-RU" sz="4000" b="1" i="1" dirty="0" smtClean="0">
                <a:latin typeface="Cambria" pitchFamily="18" charset="0"/>
              </a:rPr>
              <a:t>по выбранной специальности</a:t>
            </a:r>
            <a:r>
              <a:rPr lang="ru-RU" sz="2600" i="1" dirty="0" smtClean="0">
                <a:latin typeface="Times New Roman" pitchFamily="18" charset="0"/>
              </a:rPr>
              <a:t/>
            </a:r>
            <a:br>
              <a:rPr lang="ru-RU" sz="2600" i="1" dirty="0" smtClean="0">
                <a:latin typeface="Times New Roman" pitchFamily="18" charset="0"/>
              </a:rPr>
            </a:br>
            <a:endParaRPr lang="en-US" sz="2600" i="1" dirty="0" smtClean="0">
              <a:latin typeface="Times New Roman" pitchFamily="18" charset="0"/>
            </a:endParaRPr>
          </a:p>
        </p:txBody>
      </p:sp>
      <p:pic>
        <p:nvPicPr>
          <p:cNvPr id="2" name="salt-velvet-gloss-вдохновляющий-трек-для-презентации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53012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3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460" name="Group 92"/>
          <p:cNvGraphicFramePr>
            <a:graphicFrameLocks noGrp="1"/>
          </p:cNvGraphicFramePr>
          <p:nvPr/>
        </p:nvGraphicFramePr>
        <p:xfrm>
          <a:off x="323850" y="260350"/>
          <a:ext cx="8208963" cy="6035674"/>
        </p:xfrm>
        <a:graphic>
          <a:graphicData uri="http://schemas.openxmlformats.org/drawingml/2006/table">
            <a:tbl>
              <a:tblPr/>
              <a:tblGrid>
                <a:gridCol w="6856413"/>
                <a:gridCol w="1352550"/>
              </a:tblGrid>
              <a:tr h="2834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Как Вы оцениваете, в целом, качество подготовки будущих квалифицированных рабочих (служащих, специалистов) в Вашем образовательном учреждении?  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очень высокое  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55%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высокое  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40%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среднее  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низкое  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затрудняюсь ответить  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E151EA93-ADA1-492D-903F-38F7D3A30971}" type="slidenum">
              <a:rPr lang="ru-RU" smtClean="0"/>
              <a:pPr eaLnBrk="1" hangingPunct="1"/>
              <a:t>10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0" y="6417159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54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98" name="Group 106"/>
          <p:cNvGraphicFramePr>
            <a:graphicFrameLocks noGrp="1"/>
          </p:cNvGraphicFramePr>
          <p:nvPr/>
        </p:nvGraphicFramePr>
        <p:xfrm>
          <a:off x="357188" y="176213"/>
          <a:ext cx="8280400" cy="6492874"/>
        </p:xfrm>
        <a:graphic>
          <a:graphicData uri="http://schemas.openxmlformats.org/drawingml/2006/table">
            <a:tbl>
              <a:tblPr/>
              <a:tblGrid>
                <a:gridCol w="7272337"/>
                <a:gridCol w="1008063"/>
              </a:tblGrid>
              <a:tr h="8230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Считаете ли Вы, что достаточно хорошо понимаете содержание своей будущей профессии?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Да, я уверен в правильности своего выбора и хорошо представляю свою будущую профессиональную деятельность.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75%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представляю свою будущую профессию только в общих чертах.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6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 меня очень смутное представление о выбранной профессии, но я надеюсь, что оно прояснится в начале практической деятельности.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Да, поэтому я сомневаюсь в правильности выбора мною специальности и будущей профессии.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еще об этом не задумывался.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Другое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5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C141C38A-511C-4D43-86FB-81C4CAE9EFCF}" type="slidenum">
              <a:rPr lang="ru-RU" smtClean="0"/>
              <a:pPr eaLnBrk="1" hangingPunct="1"/>
              <a:t>11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07504" y="6425952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32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532" name="Group 116"/>
          <p:cNvGraphicFramePr>
            <a:graphicFrameLocks noGrp="1"/>
          </p:cNvGraphicFramePr>
          <p:nvPr/>
        </p:nvGraphicFramePr>
        <p:xfrm>
          <a:off x="323850" y="115888"/>
          <a:ext cx="8496300" cy="5669200"/>
        </p:xfrm>
        <a:graphic>
          <a:graphicData uri="http://schemas.openxmlformats.org/drawingml/2006/table">
            <a:tbl>
              <a:tblPr/>
              <a:tblGrid>
                <a:gridCol w="7096125"/>
                <a:gridCol w="1400175"/>
              </a:tblGrid>
              <a:tr h="70100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Как Вы оцениваете, достаточно ли Вы получаете знаний для эффективной профессиональной деятельности?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5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Да, я считаю, что комплекс знаний по специальности отражает содержание и особенность профессиональной деятельности.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85%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не задумывался над этим вопросом.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Получаю те знания, которые мне положены по государственному образовательному стандарту.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7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считаю, что образовательная программа недостаточно полно отражает потребности профессиональной деятельности.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получаю недостаточно знаний по составу дисциплин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Я получаю недостаточно знаний по количеству учебных часов.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Другое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16C4B0AC-0A65-4C3F-ADD0-6B01A9354A0A}" type="slidenum">
              <a:rPr lang="ru-RU" smtClean="0"/>
              <a:pPr eaLnBrk="1" hangingPunct="1"/>
              <a:t>12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07504" y="6309320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98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69" name="Group 105"/>
          <p:cNvGraphicFramePr>
            <a:graphicFrameLocks noGrp="1"/>
          </p:cNvGraphicFramePr>
          <p:nvPr/>
        </p:nvGraphicFramePr>
        <p:xfrm>
          <a:off x="323850" y="981075"/>
          <a:ext cx="8280400" cy="3505201"/>
        </p:xfrm>
        <a:graphic>
          <a:graphicData uri="http://schemas.openxmlformats.org/drawingml/2006/table">
            <a:tbl>
              <a:tblPr/>
              <a:tblGrid>
                <a:gridCol w="6916738"/>
                <a:gridCol w="1363662"/>
              </a:tblGrid>
              <a:tr h="1325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Планируете ли вы работать по своей специальности?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Да, это профессия моей мечты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60%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Затрудняюсь ответить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Пока еще не знаю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25%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00BE90D-3B02-4B1B-B5CD-F0BABD0E6403}" type="slidenum">
              <a:rPr lang="ru-RU" smtClean="0"/>
              <a:pPr eaLnBrk="1" hangingPunct="1"/>
              <a:t>13</a:t>
            </a:fld>
            <a:endParaRPr lang="ru-RU" smtClean="0"/>
          </a:p>
        </p:txBody>
      </p:sp>
      <p:pic>
        <p:nvPicPr>
          <p:cNvPr id="14355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724400"/>
            <a:ext cx="18716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0" y="6309320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3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76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736CE382-ED33-48CC-8FAA-BCD5876C7325}" type="slidenum">
              <a:rPr lang="ru-RU" smtClean="0"/>
              <a:pPr eaLnBrk="1" hangingPunct="1"/>
              <a:t>14</a:t>
            </a:fld>
            <a:endParaRPr lang="ru-RU" smtClean="0"/>
          </a:p>
        </p:txBody>
      </p:sp>
      <p:sp>
        <p:nvSpPr>
          <p:cNvPr id="7170" name="Rectangle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3200" b="1" smtClean="0">
                <a:latin typeface="Times New Roman" pitchFamily="18" charset="0"/>
              </a:rPr>
              <a:t>Степень удовлетворенности студентов обучением в колледже по выбранной специальности</a:t>
            </a:r>
          </a:p>
        </p:txBody>
      </p:sp>
      <p:pic>
        <p:nvPicPr>
          <p:cNvPr id="15363" name="Picture 4" descr="post-31500-1217013448_thumb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0188" y="5181600"/>
            <a:ext cx="1293812" cy="1319213"/>
          </a:xfrm>
        </p:spPr>
      </p:pic>
      <p:graphicFrame>
        <p:nvGraphicFramePr>
          <p:cNvPr id="15364" name="Object 4"/>
          <p:cNvGraphicFramePr>
            <a:graphicFrameLocks noGrp="1" noChangeAspect="1"/>
          </p:cNvGraphicFramePr>
          <p:nvPr>
            <p:ph idx="4294967295"/>
          </p:nvPr>
        </p:nvGraphicFramePr>
        <p:xfrm>
          <a:off x="863600" y="1350963"/>
          <a:ext cx="8280400" cy="501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Диаграмма" r:id="rId4" imgW="6096075" imgH="4067089" progId="MSGraph.Chart.8">
                  <p:embed followColorScheme="full"/>
                </p:oleObj>
              </mc:Choice>
              <mc:Fallback>
                <p:oleObj name="Диаграмма" r:id="rId4" imgW="6096075" imgH="4067089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1350963"/>
                        <a:ext cx="8280400" cy="501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59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3973512"/>
          </a:xfrm>
        </p:spPr>
        <p:txBody>
          <a:bodyPr/>
          <a:lstStyle/>
          <a:p>
            <a:pPr>
              <a:defRPr/>
            </a:pPr>
            <a:r>
              <a:rPr lang="ru-RU" sz="8000" dirty="0" smtClean="0">
                <a:latin typeface="Cambria" pitchFamily="18" charset="0"/>
              </a:rPr>
              <a:t>СПАСИБО ЗА ВНИМАНИЕ!!!!!</a:t>
            </a:r>
            <a:endParaRPr lang="ru-RU" sz="8000" dirty="0">
              <a:latin typeface="Cambria" pitchFamily="18" charset="0"/>
            </a:endParaRPr>
          </a:p>
        </p:txBody>
      </p:sp>
      <p:sp>
        <p:nvSpPr>
          <p:cNvPr id="16387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981AADE2-9C75-47B8-B7C5-1C4C76A65053}" type="slidenum">
              <a:rPr lang="ru-RU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211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701675" y="765175"/>
            <a:ext cx="77422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В  анкетировании приняло участие </a:t>
            </a:r>
          </a:p>
          <a:p>
            <a:pPr algn="ctr"/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20 студентов </a:t>
            </a:r>
            <a:br>
              <a:rPr lang="ru-RU" sz="3600" b="1">
                <a:solidFill>
                  <a:schemeClr val="tx2"/>
                </a:solidFill>
                <a:latin typeface="Cambria" pitchFamily="18" charset="0"/>
              </a:rPr>
            </a:br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1 курса, </a:t>
            </a:r>
          </a:p>
          <a:p>
            <a:pPr algn="ctr"/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обучающихся по специальности </a:t>
            </a:r>
          </a:p>
          <a:p>
            <a:pPr algn="ctr"/>
            <a:r>
              <a:rPr lang="ru-RU" sz="3600" b="1">
                <a:solidFill>
                  <a:schemeClr val="tx2"/>
                </a:solidFill>
                <a:latin typeface="Cambria" pitchFamily="18" charset="0"/>
              </a:rPr>
              <a:t>тракторист-машинист сельскохозяйственного производства»</a:t>
            </a:r>
          </a:p>
        </p:txBody>
      </p:sp>
      <p:sp>
        <p:nvSpPr>
          <p:cNvPr id="409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147EB2C-01F5-44B0-A7D0-9E7DBFD00BB4}" type="slidenum">
              <a:rPr lang="ru-RU" smtClean="0"/>
              <a:pPr eaLnBrk="1" hangingPunct="1"/>
              <a:t>2</a:t>
            </a:fld>
            <a:endParaRPr lang="ru-RU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4941888"/>
            <a:ext cx="1511300" cy="150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59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817679"/>
              </p:ext>
            </p:extLst>
          </p:nvPr>
        </p:nvGraphicFramePr>
        <p:xfrm>
          <a:off x="467544" y="33327"/>
          <a:ext cx="6792416" cy="63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2416"/>
              </a:tblGrid>
              <a:tr h="4368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Вопросы анкеты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(гиперссылка)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3552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Почему Вы выбрали для обучения именно БМТК?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2192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Интересно ли Вам учиться?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5015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Удовлетворены ли Вы в целом своей студенческой жизнью?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883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Полезность приобретенных за время обучения знаний, умений и навыков для трудоустройства и успешной работы по полученной профессии (специальности) 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4368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Что Вы надеетесь получить в результате обучения?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4368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Если бы Вам представилась возможность изменить свой образовательный и (или) профессиональный выбор, что бы Вы изменили? 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4368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Как Вы оцениваете, в целом, качество подготовки будущих квалифицированных рабочих (служащих, специалистов) в Вашем образовательном учреждении?  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</a:b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Считаете ли Вы, что достаточно хорошо понимаете содержание своей будущей профессии?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</a:b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Как Вы оцениваете, достаточно ли Вы получаете знаний для эффективной профессиональной деятельности?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Планируете ли вы работать по своей специальности?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15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7" name="Group 33"/>
          <p:cNvGraphicFramePr>
            <a:graphicFrameLocks noGrp="1"/>
          </p:cNvGraphicFramePr>
          <p:nvPr/>
        </p:nvGraphicFramePr>
        <p:xfrm>
          <a:off x="611188" y="333375"/>
          <a:ext cx="7993062" cy="5438777"/>
        </p:xfrm>
        <a:graphic>
          <a:graphicData uri="http://schemas.openxmlformats.org/drawingml/2006/table">
            <a:tbl>
              <a:tblPr/>
              <a:tblGrid>
                <a:gridCol w="6769100"/>
                <a:gridCol w="1223962"/>
              </a:tblGrid>
              <a:tr h="107962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Почему Вы выбрали для обучения именно БМТК? 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Здесь дают хорошее образование  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65%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Он ближе других расположен к дому  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Знакомые посоветовали  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Учатся знакомые, родственники  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15%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Слышал о нем много хорошего  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B946A768-28BB-4DDF-A1F6-785735CDF4C5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107504" y="6384095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0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87" name="Group 19"/>
          <p:cNvGraphicFramePr>
            <a:graphicFrameLocks noGrp="1"/>
          </p:cNvGraphicFramePr>
          <p:nvPr/>
        </p:nvGraphicFramePr>
        <p:xfrm>
          <a:off x="395288" y="404813"/>
          <a:ext cx="6842125" cy="4460875"/>
        </p:xfrm>
        <a:graphic>
          <a:graphicData uri="http://schemas.openxmlformats.org/drawingml/2006/table">
            <a:tbl>
              <a:tblPr/>
              <a:tblGrid>
                <a:gridCol w="5041900"/>
                <a:gridCol w="1800225"/>
              </a:tblGrid>
              <a:tr h="13107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Интересно ли Вам учиться? 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Да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95%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83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 Нет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7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Затрудняюсь ответить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5%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2D5E3AB-9150-44A7-BFBA-DE188EAC93A9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79512" y="6309320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8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367" name="Group 95"/>
          <p:cNvGraphicFramePr>
            <a:graphicFrameLocks noGrp="1"/>
          </p:cNvGraphicFramePr>
          <p:nvPr/>
        </p:nvGraphicFramePr>
        <p:xfrm>
          <a:off x="539750" y="260350"/>
          <a:ext cx="8208963" cy="4824664"/>
        </p:xfrm>
        <a:graphic>
          <a:graphicData uri="http://schemas.openxmlformats.org/drawingml/2006/table">
            <a:tbl>
              <a:tblPr/>
              <a:tblGrid>
                <a:gridCol w="6869113"/>
                <a:gridCol w="1339850"/>
              </a:tblGrid>
              <a:tr h="131051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Удовлетворены ли Вы в целом своей студенческой жизнью? 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62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Полностью удовлетворен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70%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Скорее удовлетворен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5%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6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Не очень удовлетворен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Совсем не удовлетворен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Затрудняюсь ответить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5%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8C0483A7-0C2C-4264-A78E-D90FA32994CD}" type="slidenum">
              <a:rPr lang="ru-RU" smtClean="0"/>
              <a:pPr eaLnBrk="1" hangingPunct="1"/>
              <a:t>6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03711" y="6093296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К 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83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76" name="Group 80"/>
          <p:cNvGraphicFramePr>
            <a:graphicFrameLocks noGrp="1"/>
          </p:cNvGraphicFramePr>
          <p:nvPr/>
        </p:nvGraphicFramePr>
        <p:xfrm>
          <a:off x="395288" y="333375"/>
          <a:ext cx="8497887" cy="5699660"/>
        </p:xfrm>
        <a:graphic>
          <a:graphicData uri="http://schemas.openxmlformats.org/drawingml/2006/table">
            <a:tbl>
              <a:tblPr/>
              <a:tblGrid>
                <a:gridCol w="6697662"/>
                <a:gridCol w="1800225"/>
              </a:tblGrid>
              <a:tr h="289529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Полезность приобретенных за время обучения знаний, умений и навыков для трудоустройства и успешной работы по полученной профессии (специальности) 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0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устраивает полностью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95%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устраивает частично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5%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не устраивает  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затрудняюсь ответить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B9066C77-CE30-47CF-892D-6989196DAD17}" type="slidenum">
              <a:rPr lang="ru-RU" smtClean="0"/>
              <a:pPr eaLnBrk="1" hangingPunct="1"/>
              <a:t>7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51520" y="6309320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16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415" name="Group 95"/>
          <p:cNvGraphicFramePr>
            <a:graphicFrameLocks noGrp="1"/>
          </p:cNvGraphicFramePr>
          <p:nvPr/>
        </p:nvGraphicFramePr>
        <p:xfrm>
          <a:off x="250825" y="115888"/>
          <a:ext cx="8713788" cy="6035674"/>
        </p:xfrm>
        <a:graphic>
          <a:graphicData uri="http://schemas.openxmlformats.org/drawingml/2006/table">
            <a:tbl>
              <a:tblPr/>
              <a:tblGrid>
                <a:gridCol w="7278688"/>
                <a:gridCol w="1435100"/>
              </a:tblGrid>
              <a:tr h="131077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Что Вы надеетесь получить в результате обучения?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знания, умения, навыки для работы по выбранной профессии (специальности)  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 80%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возможность продолжить обучение на последующей ступени образования  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9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получить диплом об образовании государственного образца  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расширить кругозор, приобрести общие знания, повысить уровень общей культуры  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затрудняюсь ответить  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E4039510-722C-494E-AEEC-A62E7BA819F6}" type="slidenum">
              <a:rPr lang="ru-RU" smtClean="0"/>
              <a:pPr eaLnBrk="1" hangingPunct="1"/>
              <a:t>8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79512" y="6309320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К 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75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438" name="Group 94"/>
          <p:cNvGraphicFramePr>
            <a:graphicFrameLocks noGrp="1"/>
          </p:cNvGraphicFramePr>
          <p:nvPr/>
        </p:nvGraphicFramePr>
        <p:xfrm>
          <a:off x="357188" y="285750"/>
          <a:ext cx="8496300" cy="5852052"/>
        </p:xfrm>
        <a:graphic>
          <a:graphicData uri="http://schemas.openxmlformats.org/drawingml/2006/table">
            <a:tbl>
              <a:tblPr/>
              <a:tblGrid>
                <a:gridCol w="7097713"/>
                <a:gridCol w="1398587"/>
              </a:tblGrid>
              <a:tr h="17981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Если бы Вам представилась возможность изменить свой образовательный и (или) профессиональный выбор, что бы Вы изменили?  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5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не менял бы ничего, поскольку и образовательное учреждение, и выбранная профессия (специальность) меня устраивают 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95%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5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выбрал бы другое образовательное учреждение, поскольку меня не устраивают условия, организация и (или) качество образовательного процесса 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Выбрал бы другую профессию (специальность), так как меня не привлекает работа по ней 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 выбрал бы другую профессию (специальность), так как у меня не хватает способностей к освоению выбранной 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Затрудняюсь ответить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FE708BC0-33AC-41EA-A223-0ADE199B6BC8}" type="slidenum">
              <a:rPr lang="ru-RU" smtClean="0"/>
              <a:pPr eaLnBrk="1" hangingPunct="1"/>
              <a:t>9</a:t>
            </a:fld>
            <a:endParaRPr lang="ru-RU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07504" y="6403745"/>
            <a:ext cx="136815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</a:t>
            </a:r>
            <a:r>
              <a:rPr lang="ru-RU" dirty="0" smtClean="0">
                <a:hlinkClick r:id="rId2" action="ppaction://hlinksldjump"/>
              </a:rPr>
              <a:t>анкете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24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520</Words>
  <Application>Microsoft Office PowerPoint</Application>
  <PresentationFormat>Экран (4:3)</PresentationFormat>
  <Paragraphs>148</Paragraphs>
  <Slides>15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Воздушный поток</vt:lpstr>
      <vt:lpstr>Диаграмма</vt:lpstr>
      <vt:lpstr>Анализ анкетирования   Удовлетворенность студентов обучением в колледже по выбранной специальности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Степень удовлетворенности студентов обучением в колледже по выбранной специальности</vt:lpstr>
      <vt:lpstr>СПАСИБО ЗА ВНИМАНИЕ!!!!!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анкетирования   Удовлетворенность студентов обучением в колледже по выбранной специальности </dc:title>
  <dc:creator>Admin</dc:creator>
  <cp:lastModifiedBy>Admin</cp:lastModifiedBy>
  <cp:revision>8</cp:revision>
  <dcterms:created xsi:type="dcterms:W3CDTF">2018-02-03T18:53:50Z</dcterms:created>
  <dcterms:modified xsi:type="dcterms:W3CDTF">2018-02-06T21:05:14Z</dcterms:modified>
</cp:coreProperties>
</file>