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7"/>
  </p:notesMasterIdLst>
  <p:sldIdLst>
    <p:sldId id="256" r:id="rId2"/>
    <p:sldId id="272" r:id="rId3"/>
    <p:sldId id="269" r:id="rId4"/>
    <p:sldId id="270" r:id="rId5"/>
    <p:sldId id="275" r:id="rId6"/>
    <p:sldId id="276" r:id="rId7"/>
    <p:sldId id="295" r:id="rId8"/>
    <p:sldId id="257" r:id="rId9"/>
    <p:sldId id="268" r:id="rId10"/>
    <p:sldId id="266" r:id="rId11"/>
    <p:sldId id="260" r:id="rId12"/>
    <p:sldId id="261" r:id="rId13"/>
    <p:sldId id="262" r:id="rId14"/>
    <p:sldId id="264" r:id="rId15"/>
    <p:sldId id="265" r:id="rId16"/>
    <p:sldId id="283" r:id="rId17"/>
    <p:sldId id="278" r:id="rId18"/>
    <p:sldId id="279" r:id="rId19"/>
    <p:sldId id="280" r:id="rId20"/>
    <p:sldId id="296" r:id="rId21"/>
    <p:sldId id="297" r:id="rId22"/>
    <p:sldId id="299" r:id="rId23"/>
    <p:sldId id="298" r:id="rId24"/>
    <p:sldId id="292" r:id="rId25"/>
    <p:sldId id="284" r:id="rId26"/>
    <p:sldId id="285" r:id="rId27"/>
    <p:sldId id="286" r:id="rId28"/>
    <p:sldId id="287" r:id="rId29"/>
    <p:sldId id="288" r:id="rId30"/>
    <p:sldId id="293" r:id="rId31"/>
    <p:sldId id="290" r:id="rId32"/>
    <p:sldId id="291" r:id="rId33"/>
    <p:sldId id="294" r:id="rId34"/>
    <p:sldId id="281" r:id="rId35"/>
    <p:sldId id="28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12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55FD1-7CE3-4AC0-B848-F5BF76372A19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6D105-2E8F-4D70-BD48-7A9EBD3B8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6D105-2E8F-4D70-BD48-7A9EBD3B8D0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1BC26-04D8-4787-B884-5CBB5F2844E7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1BC26-04D8-4787-B884-5CBB5F2844E7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1BC26-04D8-4787-B884-5CBB5F2844E7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6D105-2E8F-4D70-BD48-7A9EBD3B8D0F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AD7D6-8F9B-426E-8731-3C6F8D68A618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DEAE5-19D7-46AF-9A33-1900C7AFD1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hudomama.com/purchases/uploads/8f6/fdd/34e8ef2530c05834dce731d13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gansk.ru/files/Node/173874/p182db132r16h81vae60m1us414u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foodmarkets.ru/upload/news/11008/mw6wgzhK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lgeen.com/wp-content/uploads/2011/11/snap4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oko-post.ru/filesupload/styles/large/public/field/image/900flame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tsgodigital.org/images/artikelen/47/samsung-nx10-systeemcamera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8.gif"/><Relationship Id="rId5" Type="http://schemas.openxmlformats.org/officeDocument/2006/relationships/hyperlink" Target="http://chudomama.com/purchases/uploads/81b/1ad/1364bef7843c5cb3a27121ba9f.jpg" TargetMode="Externa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foodmarkets.ru/upload/news/11008/mw6wgzhK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foodmarkets.ru/upload/news/11008/mw6wgzh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hyperlink" Target="http://d1x5u1ue1hs9en.cloudfront.net/images/toolbar/icons/barbecuing.gi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foodmarkets.ru/upload/news/11008/mw6wgzhK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hyperlink" Target="http://d1x5u1ue1hs9en.cloudfront.net/images/toolbar/icons/barbecuing.gi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s0.tchkcdn.com/g2-pcQGCGfANTCuXM4gUV0rPA/lady/640x0/w/1/1-6-3-2-30632/e3eb7d82bb50954f6f0a9121f6eba5f4_147543_shutterstock_1814481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hyperlink" Target="http://d1x5u1ue1hs9en.cloudfront.net/images/toolbar/icons/barbecuing.gif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s53.radikal.ru/i142/1104/e1/776180ab1020.gif" TargetMode="External"/><Relationship Id="rId7" Type="http://schemas.openxmlformats.org/officeDocument/2006/relationships/image" Target="../media/image2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hyperlink" Target="http://www.obrazov-nowch.edu.cap.ru/home/4679/bann_er/anime/animated_balloon_3.gif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007.radikal.ru/i300/1101/ed/507bfba5a40c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ownloads\Kto-hochet-stat_-millionerom-nepravil_nyy-otvet-na-12-yy-vopros(muzofon.co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25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im4-tub-ru.yandex.net/i?id=161345324-15-72&amp;n=2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../media/audio3.wav"/><Relationship Id="rId7" Type="http://schemas.openxmlformats.org/officeDocument/2006/relationships/hyperlink" Target="http://chudomama.com/purchases/uploads/81b/1ad/1364bef7843c5cb3a27121ba9f.jpg" TargetMode="Externa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9.png"/><Relationship Id="rId4" Type="http://schemas.openxmlformats.org/officeDocument/2006/relationships/audio" Target="../media/audio4.wav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1%84%D0%B8%D0%B0%D0%BB%D0%BA%D0%B0%20%D1%84%D0%BE%D1%82%D0%BE&amp;fp=2&amp;img_url=http://img-fotki.yandex.ru/get/4610/81454286.298/0_81646_74df828e_XL&amp;pos=72&amp;uinfo=ww-1349-wh-640-fw-1124-fh-448-pd-1&amp;rpt=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5-tub-ru.yandex.net/i?id=714596654-00-72&amp;n=2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2348880"/>
            <a:ext cx="66247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Звуки: Ф - ФЬ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27584" y="836712"/>
            <a:ext cx="7559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специальное (коррекционное) образовательное учреждение школа-интернат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Тихорецка, Краснодарского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произношения, 3 класс,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специальных (коррекционных) образовательных учреждений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411413" y="5516563"/>
            <a:ext cx="6400800" cy="7921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Нечеса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Марина Валерьевна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слуховой работы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519"/>
          <a:stretch>
            <a:fillRect/>
          </a:stretch>
        </p:blipFill>
        <p:spPr>
          <a:xfrm>
            <a:off x="2771800" y="1844824"/>
            <a:ext cx="3600400" cy="33656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1880" y="5661248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ту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фли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5763E-7 L -0.14965 -0.2937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8690" y="1700808"/>
            <a:ext cx="5740540" cy="3816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3848" y="558924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карто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ф</a:t>
            </a:r>
            <a:r>
              <a:rPr lang="ru-RU" sz="4000" b="1" dirty="0" err="1" smtClean="0">
                <a:solidFill>
                  <a:srgbClr val="FF0000"/>
                </a:solidFill>
              </a:rPr>
              <a:t>е</a:t>
            </a:r>
            <a:r>
              <a:rPr lang="ru-RU" sz="4000" b="1" dirty="0" err="1" smtClean="0"/>
              <a:t>ль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6892E-6 L 0.16545 -0.2937 " pathEditMode="relative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1340768"/>
            <a:ext cx="5400600" cy="45334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4" y="530120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ко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нф</a:t>
            </a:r>
            <a:r>
              <a:rPr lang="ru-RU" sz="4000" b="1" dirty="0" err="1" smtClean="0">
                <a:solidFill>
                  <a:srgbClr val="FF0000"/>
                </a:solidFill>
              </a:rPr>
              <a:t>е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ты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6892E-6 L 0.16545 -0.2937 " pathEditMode="relative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209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1700807"/>
            <a:ext cx="3714827" cy="39129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07904" y="5661248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ф</a:t>
            </a:r>
            <a:r>
              <a:rPr lang="ru-RU" sz="4000" b="1" dirty="0" err="1" smtClean="0">
                <a:solidFill>
                  <a:srgbClr val="FF0000"/>
                </a:solidFill>
              </a:rPr>
              <a:t>и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кус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6892E-6 L 0.16545 -0.2937 " pathEditMode="relative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 l="34193" t="8400" r="42287"/>
          <a:stretch>
            <a:fillRect/>
          </a:stretch>
        </p:blipFill>
        <p:spPr>
          <a:xfrm>
            <a:off x="3275856" y="1628800"/>
            <a:ext cx="1872208" cy="4374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635896" y="566124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ф</a:t>
            </a:r>
            <a:r>
              <a:rPr lang="ru-RU" sz="4000" b="1" dirty="0" err="1" smtClean="0">
                <a:solidFill>
                  <a:srgbClr val="FF0000"/>
                </a:solidFill>
              </a:rPr>
              <a:t>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кел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5763E-7 L -0.14965 -0.2937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123"/>
          <a:stretch>
            <a:fillRect/>
          </a:stretch>
        </p:blipFill>
        <p:spPr>
          <a:xfrm>
            <a:off x="2555776" y="1916832"/>
            <a:ext cx="3725194" cy="3312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1800" y="558924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ф</a:t>
            </a:r>
            <a:r>
              <a:rPr lang="ru-RU" sz="4000" b="1" dirty="0" err="1" smtClean="0">
                <a:solidFill>
                  <a:srgbClr val="FF0000"/>
                </a:solidFill>
              </a:rPr>
              <a:t>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ап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п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ара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т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5763E-7 L -0.14965 -0.2937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2">
                <a:lumMod val="40000"/>
                <a:lumOff val="60000"/>
                <a:alpha val="89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4" cstate="print"/>
          <a:srcRect l="24659" r="26633" b="77536"/>
          <a:stretch>
            <a:fillRect/>
          </a:stretch>
        </p:blipFill>
        <p:spPr>
          <a:xfrm>
            <a:off x="899592" y="1556793"/>
            <a:ext cx="7272807" cy="2363662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 flipH="1">
            <a:off x="539552" y="404664"/>
            <a:ext cx="5760640" cy="1944216"/>
          </a:xfrm>
          <a:prstGeom prst="wedgeRoundRectCallout">
            <a:avLst>
              <a:gd name="adj1" fmla="val 24913"/>
              <a:gd name="adj2" fmla="val 111417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Спаси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бо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̅ </a:t>
            </a:r>
            <a:r>
              <a:rPr lang="ru-RU" sz="3600" b="1" dirty="0" err="1" smtClean="0"/>
              <a:t>за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600" b="1" dirty="0" err="1" smtClean="0"/>
              <a:t>по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мо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щь</a:t>
            </a:r>
            <a:r>
              <a:rPr lang="ru-RU" sz="3600" b="1" dirty="0" smtClean="0"/>
              <a:t>!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427984" y="476672"/>
            <a:ext cx="4211960" cy="1844824"/>
          </a:xfrm>
          <a:prstGeom prst="wedgeRoundRectCallout">
            <a:avLst>
              <a:gd name="adj1" fmla="val 13779"/>
              <a:gd name="adj2" fmla="val 100148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А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600" b="1" dirty="0" err="1" smtClean="0"/>
              <a:t>э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то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smtClean="0"/>
              <a:t>  - тебе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1026" name="Picture 2" descr="http://chudomama.com/purchases/uploads/81b/1ad/1364bef7843c5cb3a27121ba9f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275856" y="3645024"/>
            <a:ext cx="2520280" cy="2794766"/>
          </a:xfrm>
          <a:prstGeom prst="rect">
            <a:avLst/>
          </a:prstGeom>
          <a:noFill/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2267744" y="1844824"/>
            <a:ext cx="304800" cy="304800"/>
          </a:xfrm>
          <a:prstGeom prst="rect">
            <a:avLst/>
          </a:prstGeom>
        </p:spPr>
      </p:pic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23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31"/>
                            </p:stCondLst>
                            <p:childTnLst>
                              <p:par>
                                <p:cTn id="1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731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6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429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" grpId="0" animBg="1"/>
      <p:bldP spid="4" grpId="1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_7b620_ad656972_XL.jpg"/>
          <p:cNvPicPr>
            <a:picLocks noChangeAspect="1"/>
          </p:cNvPicPr>
          <p:nvPr/>
        </p:nvPicPr>
        <p:blipFill>
          <a:blip r:embed="rId3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4286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До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лни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предло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же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ние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карти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нке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Пра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вильно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го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зву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ф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фь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3214686"/>
            <a:ext cx="55115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B050"/>
                </a:solidFill>
              </a:rPr>
              <a:t>Ф</a:t>
            </a:r>
            <a:r>
              <a:rPr lang="ru-RU" sz="4400" b="1" dirty="0" err="1" smtClean="0"/>
              <a:t>е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4400" b="1" dirty="0" err="1" smtClean="0"/>
              <a:t>дя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уго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/>
              <a:t>сти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л</a:t>
            </a:r>
            <a:r>
              <a:rPr lang="ru-RU" sz="4400" b="1" dirty="0" smtClean="0"/>
              <a:t> </a:t>
            </a:r>
            <a:r>
              <a:rPr lang="ru-RU" sz="4400" b="1" dirty="0" err="1" smtClean="0">
                <a:solidFill>
                  <a:srgbClr val="0070C0"/>
                </a:solidFill>
              </a:rPr>
              <a:t>Ф</a:t>
            </a:r>
            <a:r>
              <a:rPr lang="ru-RU" sz="4400" b="1" dirty="0" err="1" smtClean="0"/>
              <a:t>ро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сю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3214686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ко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/>
              <a:t>н</a:t>
            </a:r>
            <a:r>
              <a:rPr lang="ru-RU" sz="4400" b="1" dirty="0" err="1" smtClean="0">
                <a:solidFill>
                  <a:srgbClr val="00B050"/>
                </a:solidFill>
              </a:rPr>
              <a:t>ф</a:t>
            </a:r>
            <a:r>
              <a:rPr lang="ru-RU" sz="4400" b="1" dirty="0" err="1" smtClean="0"/>
              <a:t>е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тами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12" name="Рисунок 11" descr="0_81646_74df828e_XL.jpg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1412776"/>
            <a:ext cx="4762500" cy="3997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_7b620_ad656972_XL.jpg"/>
          <p:cNvPicPr>
            <a:picLocks noChangeAspect="1"/>
          </p:cNvPicPr>
          <p:nvPr/>
        </p:nvPicPr>
        <p:blipFill>
          <a:blip r:embed="rId3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4286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До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лни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предло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же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ние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карти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нке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Пра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вильно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го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зву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ф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фь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3214686"/>
            <a:ext cx="46434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</a:rPr>
              <a:t>Ф</a:t>
            </a:r>
            <a:r>
              <a:rPr lang="ru-RU" sz="4400" b="1" dirty="0" err="1" smtClean="0"/>
              <a:t>е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4400" b="1" dirty="0" err="1" smtClean="0"/>
              <a:t>де</a:t>
            </a:r>
            <a:r>
              <a:rPr lang="ru-RU" sz="4400" b="1" dirty="0" smtClean="0"/>
              <a:t>  </a:t>
            </a:r>
            <a:r>
              <a:rPr lang="ru-RU" sz="4400" b="1" dirty="0" err="1" smtClean="0"/>
              <a:t>по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/>
              <a:t>дари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ли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21468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  <a:ea typeface="Arial Unicode MS"/>
                <a:cs typeface="Arial Unicode MS"/>
              </a:rPr>
              <a:t>ф</a:t>
            </a:r>
            <a:r>
              <a:rPr lang="ru-RU" sz="4400" b="1" dirty="0" err="1" smtClean="0">
                <a:ea typeface="Arial Unicode MS"/>
                <a:cs typeface="Arial Unicode MS"/>
              </a:rPr>
              <a:t>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>
                <a:ea typeface="Arial Unicode MS"/>
                <a:cs typeface="Arial Unicode MS"/>
              </a:rPr>
              <a:t>то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>
                <a:ea typeface="Arial Unicode MS"/>
                <a:cs typeface="Arial Unicode MS"/>
              </a:rPr>
              <a:t>ап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>
                <a:ea typeface="Arial Unicode MS"/>
                <a:cs typeface="Arial Unicode MS"/>
              </a:rPr>
              <a:t>п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400" b="1" dirty="0" err="1" smtClean="0">
                <a:ea typeface="Arial Unicode MS"/>
                <a:cs typeface="Arial Unicode MS"/>
              </a:rPr>
              <a:t>ара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>
                <a:ea typeface="Arial Unicode MS"/>
                <a:cs typeface="Arial Unicode MS"/>
              </a:rPr>
              <a:t>т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12" name="Рисунок 11" descr="0_81646_74df828e_X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640"/>
          <a:stretch>
            <a:fillRect/>
          </a:stretch>
        </p:blipFill>
        <p:spPr>
          <a:xfrm>
            <a:off x="4355976" y="1700808"/>
            <a:ext cx="4320480" cy="3902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_7b620_ad656972_XL.jpg"/>
          <p:cNvPicPr>
            <a:picLocks noChangeAspect="1"/>
          </p:cNvPicPr>
          <p:nvPr/>
        </p:nvPicPr>
        <p:blipFill>
          <a:blip r:embed="rId3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42860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До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лни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предло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же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ние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карти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нке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Пра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вильно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го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во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зву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ки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ф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фь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214686"/>
            <a:ext cx="57978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</a:rPr>
              <a:t>Ф</a:t>
            </a:r>
            <a:r>
              <a:rPr lang="ru-RU" sz="4400" b="1" dirty="0" err="1" smtClean="0"/>
              <a:t>ро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ся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связа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ла</a:t>
            </a:r>
            <a:r>
              <a:rPr lang="ru-RU" sz="4400" b="1" dirty="0" smtClean="0"/>
              <a:t> </a:t>
            </a:r>
            <a:r>
              <a:rPr lang="ru-RU" sz="4400" b="1" dirty="0" err="1" smtClean="0">
                <a:solidFill>
                  <a:srgbClr val="00B050"/>
                </a:solidFill>
              </a:rPr>
              <a:t>Ф</a:t>
            </a:r>
            <a:r>
              <a:rPr lang="ru-RU" sz="4400" b="1" dirty="0" err="1" smtClean="0"/>
              <a:t>е</a:t>
            </a:r>
            <a:r>
              <a:rPr lang="ru-RU" sz="44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400" b="1" dirty="0" err="1" smtClean="0"/>
              <a:t>де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214686"/>
            <a:ext cx="2571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шар</a:t>
            </a:r>
            <a:r>
              <a:rPr lang="ru-RU" sz="4400" b="1" dirty="0" smtClean="0">
                <a:solidFill>
                  <a:srgbClr val="0070C0"/>
                </a:solidFill>
              </a:rPr>
              <a:t>ф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12" name="Рисунок 11" descr="0_81646_74df828e_XL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3614" y="2276872"/>
            <a:ext cx="3910386" cy="3910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4941168"/>
            <a:ext cx="8558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Бу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ква</a:t>
            </a:r>
            <a:r>
              <a:rPr lang="ru-RU" sz="4000" b="1" dirty="0" smtClean="0"/>
              <a:t> Ф (эф) </a:t>
            </a:r>
            <a:r>
              <a:rPr lang="ru-RU" sz="4000" b="1" dirty="0" err="1" smtClean="0"/>
              <a:t>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бо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знача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ет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зву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ки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ф</a:t>
            </a:r>
            <a:r>
              <a:rPr lang="ru-RU" sz="4000" b="1" dirty="0" smtClean="0"/>
              <a:t> и </a:t>
            </a:r>
            <a:r>
              <a:rPr lang="ru-RU" sz="4000" b="1" dirty="0" err="1" smtClean="0">
                <a:solidFill>
                  <a:srgbClr val="00B050"/>
                </a:solidFill>
              </a:rPr>
              <a:t>фь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836712"/>
            <a:ext cx="11454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708920"/>
            <a:ext cx="11454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ramond" pitchFamily="18" charset="0"/>
                <a:cs typeface="Arial" pitchFamily="34" charset="0"/>
              </a:rPr>
              <a:t>ф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2636912"/>
            <a:ext cx="114545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/>
                <a:solidFill>
                  <a:srgbClr val="00B050"/>
                </a:solidFill>
                <a:latin typeface="Garamond" pitchFamily="18" charset="0"/>
              </a:rPr>
              <a:t>ф</a:t>
            </a:r>
            <a:endParaRPr lang="ru-RU" sz="8000" b="1" dirty="0">
              <a:ln/>
              <a:solidFill>
                <a:srgbClr val="00B050"/>
              </a:solidFill>
              <a:latin typeface="Garamond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771800" y="1988840"/>
            <a:ext cx="1728192" cy="7200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88024" y="1988840"/>
            <a:ext cx="1656184" cy="72008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31640" y="3861048"/>
            <a:ext cx="2437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(твёрдый звук)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364088" y="3861048"/>
            <a:ext cx="22252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(мягкий звук)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Со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ста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</a:rPr>
              <a:t>ь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 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Arial Unicode MS"/>
                <a:cs typeface="Arial Unicode MS"/>
              </a:rPr>
              <a:t>сло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Arial Unicode MS"/>
                <a:cs typeface="Arial Unicode MS"/>
              </a:rPr>
              <a:t>во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Arial Unicode MS"/>
                <a:cs typeface="Arial Unicode MS"/>
              </a:rPr>
              <a:t>со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Arial Unicode MS"/>
                <a:cs typeface="Arial Unicode MS"/>
              </a:rPr>
              <a:t>чета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ea typeface="Arial Unicode MS"/>
                <a:cs typeface="Arial Unicode MS"/>
              </a:rPr>
              <a:t>ния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8286808" cy="412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сные</a:t>
            </a:r>
            <a:r>
              <a:rPr lang="ru-RU" sz="6000" b="1" dirty="0" smtClean="0"/>
              <a:t>        </a:t>
            </a:r>
            <a:r>
              <a:rPr lang="ru-RU" sz="6000" b="1" dirty="0" err="1" smtClean="0"/>
              <a:t>ко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н</a:t>
            </a:r>
            <a:r>
              <a:rPr lang="ru-RU" sz="6000" b="1" dirty="0" err="1" smtClean="0">
                <a:solidFill>
                  <a:srgbClr val="00B050"/>
                </a:solidFill>
              </a:rPr>
              <a:t>ф</a:t>
            </a:r>
            <a:r>
              <a:rPr lang="ru-RU" sz="6000" b="1" dirty="0" err="1" smtClean="0"/>
              <a:t>е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та</a:t>
            </a:r>
            <a:endParaRPr lang="ru-RU" sz="6000" b="1" dirty="0" smtClean="0"/>
          </a:p>
          <a:p>
            <a:pPr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сный</a:t>
            </a:r>
            <a:r>
              <a:rPr lang="ru-RU" sz="6000" b="1" dirty="0" smtClean="0"/>
              <a:t>        </a:t>
            </a:r>
            <a:r>
              <a:rPr lang="ru-RU" sz="6000" b="1" dirty="0" err="1" smtClean="0"/>
              <a:t>карто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>
                <a:solidFill>
                  <a:srgbClr val="00B050"/>
                </a:solidFill>
              </a:rPr>
              <a:t>ф</a:t>
            </a:r>
            <a:r>
              <a:rPr lang="ru-RU" sz="6000" b="1" dirty="0" err="1" smtClean="0"/>
              <a:t>ель</a:t>
            </a:r>
            <a:endParaRPr lang="ru-RU" sz="6000" b="1" dirty="0" smtClean="0"/>
          </a:p>
          <a:p>
            <a:pPr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кус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ная</a:t>
            </a:r>
            <a:r>
              <a:rPr lang="ru-RU" sz="6000" b="1" dirty="0" smtClean="0"/>
              <a:t>         </a:t>
            </a:r>
            <a:r>
              <a:rPr lang="ru-RU" sz="6000" b="1" dirty="0" err="1" smtClean="0"/>
              <a:t>ко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н</a:t>
            </a:r>
            <a:r>
              <a:rPr lang="ru-RU" sz="6000" b="1" dirty="0" err="1" smtClean="0">
                <a:solidFill>
                  <a:srgbClr val="00B050"/>
                </a:solidFill>
              </a:rPr>
              <a:t>ф</a:t>
            </a:r>
            <a:r>
              <a:rPr lang="ru-RU" sz="6000" b="1" dirty="0" err="1" smtClean="0"/>
              <a:t>е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ты</a:t>
            </a:r>
            <a:endParaRPr lang="ru-RU" sz="60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536811" y="3606801"/>
            <a:ext cx="335758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godok.ru/wp-content/uploads/2012/10/ribka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75656" y="908720"/>
            <a:ext cx="6237374" cy="5235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C00000"/>
                </a:solidFill>
              </a:rPr>
              <a:t>Про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>
                <a:solidFill>
                  <a:srgbClr val="C00000"/>
                </a:solidFill>
              </a:rPr>
              <a:t>ве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err="1" smtClean="0">
                <a:solidFill>
                  <a:srgbClr val="C00000"/>
                </a:solidFill>
              </a:rPr>
              <a:t>рь</a:t>
            </a:r>
            <a:r>
              <a:rPr lang="ru-RU" sz="6000" b="1" dirty="0" smtClean="0">
                <a:solidFill>
                  <a:srgbClr val="C00000"/>
                </a:solidFill>
              </a:rPr>
              <a:t> себя</a:t>
            </a:r>
            <a:r>
              <a:rPr lang="ru-RU" sz="6000" b="1" dirty="0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smtClean="0">
                <a:solidFill>
                  <a:srgbClr val="C00000"/>
                </a:solidFill>
              </a:rPr>
              <a:t>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214950"/>
            <a:ext cx="8229600" cy="1400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solidFill>
                  <a:srgbClr val="0070C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сные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6000" b="1" dirty="0" err="1" smtClean="0"/>
              <a:t>ко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н</a:t>
            </a:r>
            <a:r>
              <a:rPr lang="ru-RU" sz="6000" b="1" dirty="0" err="1" smtClean="0">
                <a:solidFill>
                  <a:srgbClr val="00B050"/>
                </a:solidFill>
              </a:rPr>
              <a:t>ф</a:t>
            </a:r>
            <a:r>
              <a:rPr lang="ru-RU" sz="6000" b="1" dirty="0" err="1" smtClean="0"/>
              <a:t>е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ты</a:t>
            </a:r>
            <a:endParaRPr lang="ru-RU" sz="6000" b="1" dirty="0"/>
          </a:p>
        </p:txBody>
      </p:sp>
      <p:pic>
        <p:nvPicPr>
          <p:cNvPr id="6" name="Рисунок 5" descr="barbecuing.gif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772816"/>
            <a:ext cx="1728192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C00000"/>
                </a:solidFill>
              </a:rPr>
              <a:t>Про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>
                <a:solidFill>
                  <a:srgbClr val="C00000"/>
                </a:solidFill>
              </a:rPr>
              <a:t>ве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err="1" smtClean="0">
                <a:solidFill>
                  <a:srgbClr val="C00000"/>
                </a:solidFill>
              </a:rPr>
              <a:t>рь</a:t>
            </a:r>
            <a:r>
              <a:rPr lang="ru-RU" sz="6000" b="1" dirty="0" smtClean="0">
                <a:solidFill>
                  <a:srgbClr val="C00000"/>
                </a:solidFill>
              </a:rPr>
              <a:t> себя</a:t>
            </a:r>
            <a:r>
              <a:rPr lang="ru-RU" sz="6000" b="1" dirty="0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smtClean="0">
                <a:solidFill>
                  <a:srgbClr val="C00000"/>
                </a:solidFill>
              </a:rPr>
              <a:t>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214950"/>
            <a:ext cx="8229600" cy="1400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solidFill>
                  <a:srgbClr val="0070C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сная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6000" b="1" dirty="0" err="1" smtClean="0"/>
              <a:t>ко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н</a:t>
            </a:r>
            <a:r>
              <a:rPr lang="ru-RU" sz="6000" b="1" dirty="0" err="1" smtClean="0">
                <a:solidFill>
                  <a:srgbClr val="00B050"/>
                </a:solidFill>
              </a:rPr>
              <a:t>ф</a:t>
            </a:r>
            <a:r>
              <a:rPr lang="ru-RU" sz="6000" b="1" dirty="0" err="1" smtClean="0"/>
              <a:t>е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та</a:t>
            </a:r>
            <a:endParaRPr lang="ru-RU" sz="6000" b="1" dirty="0"/>
          </a:p>
        </p:txBody>
      </p:sp>
      <p:pic>
        <p:nvPicPr>
          <p:cNvPr id="5" name="Picture 2" descr="http://agodok.ru/wp-content/uploads/2012/10/ribka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43808" y="2420888"/>
            <a:ext cx="3672408" cy="2040227"/>
          </a:xfrm>
          <a:prstGeom prst="rect">
            <a:avLst/>
          </a:prstGeom>
          <a:noFill/>
        </p:spPr>
      </p:pic>
      <p:pic>
        <p:nvPicPr>
          <p:cNvPr id="6" name="Рисунок 5" descr="barbecuing.gif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772816"/>
            <a:ext cx="1728192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C00000"/>
                </a:solidFill>
              </a:rPr>
              <a:t>Про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>
                <a:solidFill>
                  <a:srgbClr val="C00000"/>
                </a:solidFill>
              </a:rPr>
              <a:t>ве</a:t>
            </a:r>
            <a:r>
              <a:rPr lang="ru-RU" sz="60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err="1" smtClean="0">
                <a:solidFill>
                  <a:srgbClr val="C00000"/>
                </a:solidFill>
              </a:rPr>
              <a:t>рь</a:t>
            </a:r>
            <a:r>
              <a:rPr lang="ru-RU" sz="6000" b="1" dirty="0" smtClean="0">
                <a:solidFill>
                  <a:srgbClr val="C00000"/>
                </a:solidFill>
              </a:rPr>
              <a:t> себя</a:t>
            </a:r>
            <a:r>
              <a:rPr lang="ru-RU" sz="6000" b="1" dirty="0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smtClean="0">
                <a:solidFill>
                  <a:srgbClr val="C00000"/>
                </a:solidFill>
              </a:rPr>
              <a:t>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214950"/>
            <a:ext cx="8229600" cy="1400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err="1" smtClean="0">
                <a:solidFill>
                  <a:srgbClr val="0070C0"/>
                </a:solidFill>
              </a:rPr>
              <a:t>в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000" b="1" dirty="0" err="1" smtClean="0"/>
              <a:t>ку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́</a:t>
            </a:r>
            <a:r>
              <a:rPr lang="ru-RU" sz="6000" b="1" dirty="0" err="1" smtClean="0"/>
              <a:t>сный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6000" b="1" dirty="0" err="1" smtClean="0">
                <a:ea typeface="Arial Unicode MS"/>
                <a:cs typeface="Arial Unicode MS"/>
              </a:rPr>
              <a:t>карто</a:t>
            </a:r>
            <a:r>
              <a:rPr lang="ru-RU" sz="6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000" b="1" dirty="0" err="1" smtClean="0">
                <a:solidFill>
                  <a:srgbClr val="00B050"/>
                </a:solidFill>
                <a:ea typeface="Arial Unicode MS"/>
                <a:cs typeface="Arial Unicode MS"/>
              </a:rPr>
              <a:t>ф</a:t>
            </a:r>
            <a:r>
              <a:rPr lang="ru-RU" sz="6000" b="1" dirty="0" err="1" smtClean="0">
                <a:ea typeface="Arial Unicode MS"/>
                <a:cs typeface="Arial Unicode MS"/>
              </a:rPr>
              <a:t>ель</a:t>
            </a:r>
            <a:endParaRPr lang="ru-RU" sz="6000" b="1" dirty="0"/>
          </a:p>
        </p:txBody>
      </p:sp>
      <p:pic>
        <p:nvPicPr>
          <p:cNvPr id="5" name="Picture 2" descr="http://agodok.ru/wp-content/uploads/2012/10/ribka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03600" y="1556792"/>
            <a:ext cx="4864792" cy="37264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arbecuing.gif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1988840"/>
            <a:ext cx="1728192" cy="23042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Про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5400" b="1" dirty="0" err="1" smtClean="0">
                <a:solidFill>
                  <a:srgbClr val="C00000"/>
                </a:solidFill>
              </a:rPr>
              <a:t>ве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рь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сво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5400" b="1" dirty="0" err="1" smtClean="0">
                <a:solidFill>
                  <a:srgbClr val="C00000"/>
                </a:solidFill>
              </a:rPr>
              <a:t>и</a:t>
            </a:r>
            <a:r>
              <a:rPr lang="ru-RU" sz="5400" b="1" dirty="0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зна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ния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err="1" smtClean="0">
                <a:solidFill>
                  <a:srgbClr val="C00000"/>
                </a:solidFill>
              </a:rPr>
              <a:t>по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5400" b="1" dirty="0" err="1" smtClean="0">
                <a:solidFill>
                  <a:srgbClr val="C00000"/>
                </a:solidFill>
              </a:rPr>
              <a:t>те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ме</a:t>
            </a:r>
            <a:r>
              <a:rPr lang="ru-RU" sz="5400" b="1" dirty="0" smtClean="0">
                <a:solidFill>
                  <a:srgbClr val="C00000"/>
                </a:solidFill>
              </a:rPr>
              <a:t>: «</a:t>
            </a:r>
            <a:r>
              <a:rPr lang="ru-RU" sz="5400" b="1" dirty="0" err="1" smtClean="0">
                <a:solidFill>
                  <a:srgbClr val="C00000"/>
                </a:solidFill>
              </a:rPr>
              <a:t>Зву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ки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ф-фь</a:t>
            </a:r>
            <a:r>
              <a:rPr lang="ru-RU" sz="5400" b="1" dirty="0" smtClean="0">
                <a:solidFill>
                  <a:srgbClr val="C00000"/>
                </a:solidFill>
              </a:rPr>
              <a:t>»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err="1" smtClean="0">
                <a:solidFill>
                  <a:srgbClr val="C00000"/>
                </a:solidFill>
              </a:rPr>
              <a:t>с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5400" b="1" dirty="0" err="1" smtClean="0">
                <a:solidFill>
                  <a:srgbClr val="C00000"/>
                </a:solidFill>
              </a:rPr>
              <a:t>по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мо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5400" b="1" dirty="0" err="1" smtClean="0">
                <a:solidFill>
                  <a:srgbClr val="C00000"/>
                </a:solidFill>
              </a:rPr>
              <a:t>щью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те</a:t>
            </a:r>
            <a:r>
              <a:rPr lang="ru-RU" sz="54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5400" b="1" dirty="0" err="1" smtClean="0">
                <a:solidFill>
                  <a:srgbClr val="C00000"/>
                </a:solidFill>
              </a:rPr>
              <a:t>ста</a:t>
            </a:r>
            <a:r>
              <a:rPr lang="ru-RU" sz="5400" b="1" dirty="0" smtClean="0">
                <a:solidFill>
                  <a:srgbClr val="C00000"/>
                </a:solidFill>
              </a:rPr>
              <a:t>.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548680"/>
            <a:ext cx="6951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</a:rPr>
              <a:t>Каки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е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зву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ки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о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>
                <a:solidFill>
                  <a:srgbClr val="C00000"/>
                </a:solidFill>
              </a:rPr>
              <a:t>бо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>
                <a:solidFill>
                  <a:srgbClr val="C00000"/>
                </a:solidFill>
              </a:rPr>
              <a:t>знача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ет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бу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ква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ф</a:t>
            </a:r>
            <a:r>
              <a:rPr lang="ru-RU" sz="3200" b="1" dirty="0" smtClean="0">
                <a:solidFill>
                  <a:srgbClr val="C00000"/>
                </a:solidFill>
              </a:rPr>
              <a:t> (эф)?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899592" y="2060848"/>
            <a:ext cx="288032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а) Звук ф.</a:t>
            </a:r>
            <a:endParaRPr lang="ru-RU" sz="3200" b="1" dirty="0"/>
          </a:p>
        </p:txBody>
      </p:sp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971600" y="4869160"/>
            <a:ext cx="280831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в)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971600" y="3429000"/>
            <a:ext cx="288032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б) Звук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0" y="548680"/>
            <a:ext cx="5399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Чем отличаются звуки </a:t>
            </a:r>
            <a:r>
              <a:rPr lang="ru-RU" sz="3200" b="1" dirty="0" err="1" smtClean="0">
                <a:solidFill>
                  <a:srgbClr val="C00000"/>
                </a:solidFill>
              </a:rPr>
              <a:t>ф</a:t>
            </a:r>
            <a:r>
              <a:rPr lang="ru-RU" sz="3200" b="1" dirty="0" smtClean="0">
                <a:solidFill>
                  <a:srgbClr val="C00000"/>
                </a:solidFill>
              </a:rPr>
              <a:t>, </a:t>
            </a:r>
            <a:r>
              <a:rPr lang="ru-RU" sz="3200" b="1" dirty="0" err="1" smtClean="0">
                <a:solidFill>
                  <a:srgbClr val="C00000"/>
                </a:solidFill>
              </a:rPr>
              <a:t>фь</a:t>
            </a:r>
            <a:r>
              <a:rPr lang="ru-RU" sz="3200" b="1" dirty="0" smtClean="0">
                <a:solidFill>
                  <a:srgbClr val="C00000"/>
                </a:solidFill>
              </a:rPr>
              <a:t>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251520" y="1268760"/>
            <a:ext cx="8640960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а) 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 – есть </a:t>
            </a:r>
            <a:r>
              <a:rPr lang="ru-RU" sz="3200" b="1" dirty="0" err="1" smtClean="0"/>
              <a:t>го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ло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с</a:t>
            </a:r>
            <a:r>
              <a:rPr lang="ru-RU" sz="3200" b="1" dirty="0" smtClean="0"/>
              <a:t>,    </a:t>
            </a:r>
            <a:r>
              <a:rPr lang="ru-RU" sz="3200" b="1" dirty="0" err="1" smtClean="0"/>
              <a:t>а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го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ло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са</a:t>
            </a:r>
            <a:r>
              <a:rPr lang="ru-RU" sz="3200" b="1" dirty="0" smtClean="0"/>
              <a:t> нет.</a:t>
            </a:r>
            <a:endParaRPr lang="ru-RU" sz="3200" b="1" dirty="0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51520" y="3356992"/>
            <a:ext cx="8640960" cy="206210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б)  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 кончик языка</a:t>
            </a:r>
            <a:r>
              <a:rPr lang="ru-RU" sz="3200" dirty="0" smtClean="0">
                <a:ea typeface="Arial Unicode MS"/>
                <a:cs typeface="Arial Unicode MS"/>
              </a:rPr>
              <a:t> </a:t>
            </a:r>
            <a:r>
              <a:rPr lang="ru-RU" sz="3200" b="1" dirty="0" err="1" smtClean="0">
                <a:ea typeface="Arial Unicode MS"/>
                <a:cs typeface="Arial Unicode MS"/>
              </a:rPr>
              <a:t>прибли́жен</a:t>
            </a:r>
            <a:r>
              <a:rPr lang="ru-RU" sz="3200" b="1" dirty="0" smtClean="0">
                <a:ea typeface="Arial Unicode MS"/>
                <a:cs typeface="Arial Unicode MS"/>
              </a:rPr>
              <a:t> </a:t>
            </a:r>
            <a:r>
              <a:rPr lang="ru-RU" sz="3200" b="1" dirty="0" err="1" smtClean="0">
                <a:ea typeface="Arial Unicode MS"/>
                <a:cs typeface="Arial Unicode MS"/>
              </a:rPr>
              <a:t>к‿ни́жним</a:t>
            </a:r>
            <a:r>
              <a:rPr lang="ru-RU" sz="3200" b="1" dirty="0" smtClean="0">
                <a:ea typeface="Arial Unicode MS"/>
                <a:cs typeface="Arial Unicode MS"/>
              </a:rPr>
              <a:t> </a:t>
            </a:r>
            <a:r>
              <a:rPr lang="ru-RU" sz="3200" b="1" dirty="0" err="1" smtClean="0">
                <a:ea typeface="Arial Unicode MS"/>
                <a:cs typeface="Arial Unicode MS"/>
              </a:rPr>
              <a:t>зуба́м</a:t>
            </a:r>
            <a:r>
              <a:rPr lang="ru-RU" sz="3200" b="1" dirty="0" smtClean="0"/>
              <a:t> , </a:t>
            </a:r>
          </a:p>
          <a:p>
            <a:r>
              <a:rPr lang="ru-RU" sz="3200" b="1" dirty="0" err="1" smtClean="0"/>
              <a:t>а</a:t>
            </a:r>
            <a:r>
              <a:rPr lang="ru-RU" sz="3200" b="1" dirty="0" err="1" smtClean="0"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ко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нчик</a:t>
            </a:r>
            <a:r>
              <a:rPr lang="ru-RU" sz="3200" b="1" dirty="0" smtClean="0"/>
              <a:t> языка</a:t>
            </a:r>
            <a:r>
              <a:rPr lang="ru-RU" sz="3200" b="1" dirty="0" smtClean="0">
                <a:ea typeface="Arial Unicode MS"/>
                <a:cs typeface="Arial Unicode MS"/>
              </a:rPr>
              <a:t>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соприкаса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ет</a:t>
            </a:r>
            <a:r>
              <a:rPr lang="ru-RU" sz="3200" b="1" dirty="0" err="1" smtClean="0"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с</a:t>
            </a:r>
            <a:r>
              <a:rPr lang="ru-RU" sz="3200" b="1" dirty="0" err="1" smtClean="0"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я</a:t>
            </a:r>
            <a:r>
              <a:rPr lang="ru-RU" sz="3200" b="1" dirty="0" smtClean="0">
                <a:ea typeface="Arial Unicode MS"/>
                <a:cs typeface="Arial Unicode MS"/>
              </a:rPr>
              <a:t>̅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</a:t>
            </a:r>
            <a:r>
              <a:rPr lang="ru-RU" sz="3200" b="1" dirty="0" err="1" smtClean="0"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ни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жними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зуба</a:t>
            </a:r>
            <a:r>
              <a:rPr lang="ru-RU" sz="3200" b="1" dirty="0" err="1" smtClean="0"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ми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0" y="548680"/>
            <a:ext cx="6408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</a:rPr>
              <a:t>Вы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бери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пра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вильное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</a:rPr>
              <a:t>утвержде</a:t>
            </a:r>
            <a:r>
              <a:rPr lang="ru-RU" sz="32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>
                <a:solidFill>
                  <a:srgbClr val="C00000"/>
                </a:solidFill>
              </a:rPr>
              <a:t>ние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251520" y="1268760"/>
            <a:ext cx="864096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а)</a:t>
            </a:r>
            <a:r>
              <a:rPr lang="ru-RU" sz="3200" dirty="0" smtClean="0"/>
              <a:t> 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спи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нка</a:t>
            </a:r>
            <a:r>
              <a:rPr lang="ru-RU" sz="3200" b="1" dirty="0" smtClean="0"/>
              <a:t> языка</a:t>
            </a:r>
            <a:r>
              <a:rPr lang="el-GR" sz="32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пу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щена</a:t>
            </a:r>
            <a:r>
              <a:rPr lang="ru-RU" sz="3200" b="1" dirty="0" smtClean="0"/>
              <a:t>, </a:t>
            </a:r>
          </a:p>
          <a:p>
            <a:r>
              <a:rPr lang="ru-RU" sz="3200" b="1" dirty="0" err="1" smtClean="0"/>
              <a:t>а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по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днята</a:t>
            </a:r>
            <a:r>
              <a:rPr lang="ru-RU" sz="3200" dirty="0" smtClean="0"/>
              <a:t>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51520" y="2924944"/>
            <a:ext cx="864096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б)</a:t>
            </a:r>
            <a:r>
              <a:rPr lang="ru-RU" sz="3200" dirty="0" smtClean="0"/>
              <a:t> 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спи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нка</a:t>
            </a:r>
            <a:r>
              <a:rPr lang="ru-RU" sz="3200" b="1" dirty="0" smtClean="0"/>
              <a:t> языка</a:t>
            </a:r>
            <a:r>
              <a:rPr lang="el-GR" sz="32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пу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щена</a:t>
            </a:r>
            <a:r>
              <a:rPr lang="ru-RU" sz="3200" b="1" dirty="0" smtClean="0"/>
              <a:t>, </a:t>
            </a:r>
          </a:p>
          <a:p>
            <a:r>
              <a:rPr lang="ru-RU" sz="3200" b="1" dirty="0" err="1" smtClean="0"/>
              <a:t>а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 – </a:t>
            </a:r>
            <a:r>
              <a:rPr lang="ru-RU" sz="3200" b="1" dirty="0" err="1" smtClean="0"/>
              <a:t>по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днята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251520" y="4653136"/>
            <a:ext cx="864096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в) </a:t>
            </a:r>
            <a:r>
              <a:rPr lang="ru-RU" sz="3200" b="1" dirty="0" err="1" smtClean="0"/>
              <a:t>При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изнесе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нии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ков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</a:t>
            </a:r>
            <a:r>
              <a:rPr lang="ru-RU" sz="3200" b="1" dirty="0" smtClean="0"/>
              <a:t>,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спи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нка</a:t>
            </a:r>
            <a:r>
              <a:rPr lang="ru-RU" sz="3200" b="1" dirty="0" smtClean="0"/>
              <a:t> языка</a:t>
            </a:r>
            <a:r>
              <a:rPr lang="el-GR" sz="32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пу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щена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8640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Продолжи: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сли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3200" b="1" dirty="0" err="1" smtClean="0"/>
              <a:t>сло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ве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сле</a:t>
            </a:r>
            <a:r>
              <a:rPr lang="ru-RU" sz="3200" b="1" dirty="0" smtClean="0"/>
              <a:t> </a:t>
            </a:r>
            <a:r>
              <a:rPr lang="ru-RU" sz="3200" b="1" u="sng" dirty="0" err="1" smtClean="0"/>
              <a:t>бу</a:t>
            </a:r>
            <a:r>
              <a:rPr lang="ru-RU" sz="32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u="sng" dirty="0" err="1" smtClean="0"/>
              <a:t>квы</a:t>
            </a:r>
            <a:r>
              <a:rPr lang="ru-RU" sz="3200" b="1" dirty="0" smtClean="0"/>
              <a:t> Ф (эф) есть </a:t>
            </a:r>
            <a:r>
              <a:rPr lang="ru-RU" sz="3200" b="1" dirty="0" err="1" smtClean="0"/>
              <a:t>гла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сные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квы</a:t>
            </a:r>
            <a:r>
              <a:rPr lang="ru-RU" sz="3200" b="1" dirty="0" smtClean="0"/>
              <a:t>: 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 ,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э</a:t>
            </a:r>
            <a:r>
              <a:rPr lang="ru-RU" sz="3200" b="1" dirty="0" smtClean="0"/>
              <a:t>, </a:t>
            </a:r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r>
              <a:rPr lang="ru-RU" sz="3200" b="1" dirty="0" smtClean="0"/>
              <a:t> , </a:t>
            </a:r>
          </a:p>
          <a:p>
            <a:pPr algn="ctr"/>
            <a:r>
              <a:rPr lang="ru-RU" sz="3200" b="1" dirty="0" err="1" smtClean="0"/>
              <a:t>то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мы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сим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</a:t>
            </a:r>
            <a:r>
              <a:rPr lang="ru-RU" sz="3200" b="1" dirty="0" smtClean="0"/>
              <a:t>  …….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539552" y="2780928"/>
            <a:ext cx="331236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а)  …. твёрдо: ф</a:t>
            </a:r>
            <a:r>
              <a:rPr lang="ru-RU" sz="3200" dirty="0" smtClean="0"/>
              <a:t>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503040" y="3573016"/>
            <a:ext cx="342088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б) ….. мягко: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548680"/>
            <a:ext cx="8640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Продолжи: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Е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сли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в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3200" b="1" dirty="0" err="1" smtClean="0"/>
              <a:t>сло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ве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сле</a:t>
            </a:r>
            <a:r>
              <a:rPr lang="ru-RU" sz="3200" b="1" dirty="0" smtClean="0"/>
              <a:t> </a:t>
            </a:r>
            <a:r>
              <a:rPr lang="ru-RU" sz="3200" b="1" u="sng" dirty="0" err="1" smtClean="0"/>
              <a:t>бу</a:t>
            </a:r>
            <a:r>
              <a:rPr lang="ru-RU" sz="32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u="sng" dirty="0" err="1" smtClean="0"/>
              <a:t>квы</a:t>
            </a:r>
            <a:r>
              <a:rPr lang="ru-RU" sz="3200" b="1" dirty="0" smtClean="0"/>
              <a:t> Ф (эф) есть </a:t>
            </a:r>
            <a:r>
              <a:rPr lang="ru-RU" sz="3200" b="1" dirty="0" err="1" smtClean="0"/>
              <a:t>гла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сные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квы</a:t>
            </a:r>
            <a:r>
              <a:rPr lang="ru-RU" sz="3200" b="1" dirty="0" smtClean="0"/>
              <a:t>: 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ё</a:t>
            </a:r>
            <a:r>
              <a:rPr lang="ru-RU" sz="3200" b="1" dirty="0" smtClean="0"/>
              <a:t>, </a:t>
            </a:r>
            <a:r>
              <a:rPr lang="ru-RU" sz="3200" b="1" dirty="0" err="1" smtClean="0">
                <a:solidFill>
                  <a:srgbClr val="FF0000"/>
                </a:solidFill>
              </a:rPr>
              <a:t>ю</a:t>
            </a:r>
            <a:r>
              <a:rPr lang="ru-RU" sz="3200" b="1" dirty="0" smtClean="0"/>
              <a:t>, </a:t>
            </a:r>
          </a:p>
          <a:p>
            <a:pPr algn="ctr"/>
            <a:r>
              <a:rPr lang="ru-RU" sz="3200" b="1" dirty="0" err="1" smtClean="0"/>
              <a:t>то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200" b="1" dirty="0" err="1" smtClean="0"/>
              <a:t>мы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про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200" b="1" dirty="0" err="1" smtClean="0"/>
              <a:t>изно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сим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зву</a:t>
            </a:r>
            <a:r>
              <a:rPr lang="ru-RU" sz="32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200" b="1" dirty="0" err="1" smtClean="0"/>
              <a:t>к</a:t>
            </a:r>
            <a:r>
              <a:rPr lang="ru-RU" sz="3200" b="1" dirty="0" smtClean="0"/>
              <a:t> …….</a:t>
            </a:r>
            <a:endParaRPr lang="ru-RU" sz="3200" b="1" dirty="0" smtClean="0">
              <a:solidFill>
                <a:srgbClr val="00B050"/>
              </a:solidFill>
            </a:endParaRPr>
          </a:p>
          <a:p>
            <a:pPr algn="ctr"/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539552" y="2780928"/>
            <a:ext cx="331236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а)  …. твёрдо: ф</a:t>
            </a:r>
            <a:r>
              <a:rPr lang="ru-RU" sz="3200" dirty="0" smtClean="0"/>
              <a:t>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503040" y="3573016"/>
            <a:ext cx="342088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 smtClean="0"/>
              <a:t>б) ….. мягко: </a:t>
            </a:r>
            <a:r>
              <a:rPr lang="ru-RU" sz="3200" b="1" dirty="0" err="1" smtClean="0"/>
              <a:t>фь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age (2)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3899" t="16400" r="9567" b="32150"/>
          <a:stretch>
            <a:fillRect/>
          </a:stretch>
        </p:blipFill>
        <p:spPr>
          <a:xfrm>
            <a:off x="395536" y="1124744"/>
            <a:ext cx="381642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1011" t="16400" r="13899" b="30050"/>
          <a:stretch>
            <a:fillRect/>
          </a:stretch>
        </p:blipFill>
        <p:spPr>
          <a:xfrm>
            <a:off x="4860032" y="1124744"/>
            <a:ext cx="3672408" cy="3601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3326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Найди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тли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чия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ме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жду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зву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ками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ф</a:t>
            </a:r>
            <a:r>
              <a:rPr lang="ru-RU" sz="3600" b="1" dirty="0" smtClean="0"/>
              <a:t> и </a:t>
            </a:r>
            <a:r>
              <a:rPr lang="ru-RU" sz="3600" b="1" dirty="0" err="1" smtClean="0">
                <a:solidFill>
                  <a:srgbClr val="00B050"/>
                </a:solidFill>
              </a:rPr>
              <a:t>фь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2195736" y="2924944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6588224" y="2564904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5013176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При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2800" b="1" dirty="0" err="1" smtClean="0"/>
              <a:t>изнесе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нии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ф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спи</a:t>
            </a:r>
            <a:r>
              <a:rPr lang="ru-RU" sz="28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C00000"/>
                </a:solidFill>
              </a:rPr>
              <a:t>нка</a:t>
            </a:r>
            <a:r>
              <a:rPr lang="ru-RU" sz="2800" b="1" dirty="0" smtClean="0">
                <a:solidFill>
                  <a:srgbClr val="C00000"/>
                </a:solidFill>
              </a:rPr>
              <a:t> языка</a:t>
            </a:r>
            <a:r>
              <a:rPr lang="el-GR" sz="28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smtClean="0"/>
              <a:t> </a:t>
            </a:r>
            <a:r>
              <a:rPr lang="ru-RU" sz="2800" b="1" i="1" dirty="0" err="1" smtClean="0"/>
              <a:t>о</a:t>
            </a:r>
            <a:r>
              <a:rPr lang="ru-RU" sz="2800" b="1" i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2800" b="1" i="1" dirty="0" err="1" smtClean="0"/>
              <a:t>пу</a:t>
            </a:r>
            <a:r>
              <a:rPr lang="ru-RU" sz="2800" b="1" i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i="1" dirty="0" err="1" smtClean="0"/>
              <a:t>щена</a:t>
            </a:r>
            <a:r>
              <a:rPr lang="ru-RU" sz="2800" b="1" dirty="0" smtClean="0"/>
              <a:t>, </a:t>
            </a:r>
          </a:p>
          <a:p>
            <a:r>
              <a:rPr lang="ru-RU" sz="2800" b="1" dirty="0" err="1" smtClean="0"/>
              <a:t>а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при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2800" b="1" dirty="0" err="1" smtClean="0"/>
              <a:t>изнесе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нии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00B050"/>
                </a:solidFill>
              </a:rPr>
              <a:t>фь</a:t>
            </a:r>
            <a:r>
              <a:rPr lang="ru-RU" sz="2800" b="1" dirty="0" smtClean="0"/>
              <a:t> – </a:t>
            </a:r>
            <a:r>
              <a:rPr lang="ru-RU" sz="2800" b="1" i="1" dirty="0" err="1" smtClean="0"/>
              <a:t>по</a:t>
            </a:r>
            <a:r>
              <a:rPr lang="ru-RU" sz="2800" b="1" i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2800" b="1" i="1" dirty="0" err="1" smtClean="0"/>
              <a:t>днята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C00000"/>
                </a:solidFill>
              </a:rPr>
              <a:t>Ч̅то</a:t>
            </a:r>
            <a:r>
              <a:rPr lang="ru-RU" sz="6000" b="1" dirty="0" smtClean="0">
                <a:solidFill>
                  <a:srgbClr val="C00000"/>
                </a:solidFill>
              </a:rPr>
              <a:t> мы </a:t>
            </a:r>
            <a:r>
              <a:rPr lang="ru-RU" sz="6000" b="1" dirty="0" err="1" smtClean="0">
                <a:solidFill>
                  <a:srgbClr val="C00000"/>
                </a:solidFill>
              </a:rPr>
              <a:t>де́лали</a:t>
            </a:r>
            <a:r>
              <a:rPr lang="ru-RU" sz="6000" b="1" dirty="0" smtClean="0">
                <a:solidFill>
                  <a:srgbClr val="C00000"/>
                </a:solidFill>
              </a:rPr>
              <a:t>?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Мы </a:t>
            </a:r>
            <a:r>
              <a:rPr lang="ru-RU" sz="6000" b="1" dirty="0" err="1" smtClean="0"/>
              <a:t>учи́лись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пра́вильно</a:t>
            </a:r>
            <a:r>
              <a:rPr lang="ru-RU" sz="6000" b="1" dirty="0" smtClean="0"/>
              <a:t>̅ </a:t>
            </a:r>
            <a:r>
              <a:rPr lang="ru-RU" sz="6000" b="1" dirty="0" err="1" smtClean="0"/>
              <a:t>го̅во̅ри́ть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зву́ки</a:t>
            </a:r>
            <a:r>
              <a:rPr lang="ru-RU" sz="6000" b="1" dirty="0" smtClean="0"/>
              <a:t> ф, </a:t>
            </a:r>
            <a:r>
              <a:rPr lang="ru-RU" sz="6000" b="1" dirty="0" err="1" smtClean="0"/>
              <a:t>фь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2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776180ab1020.gif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0"/>
            <a:ext cx="5164038" cy="6885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1788" y="0"/>
            <a:ext cx="9012212" cy="1536621"/>
          </a:xfrm>
          <a:prstGeom prst="ellipseRibbon">
            <a:avLst>
              <a:gd name="adj1" fmla="val 41584"/>
              <a:gd name="adj2" fmla="val 50000"/>
              <a:gd name="adj3" fmla="val 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Пра</a:t>
            </a:r>
            <a:r>
              <a:rPr lang="ru-RU" sz="6600" b="1" dirty="0" err="1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600" b="1" dirty="0" err="1" smtClean="0">
                <a:solidFill>
                  <a:srgbClr val="FF0000"/>
                </a:solidFill>
              </a:rPr>
              <a:t>вильно</a:t>
            </a:r>
            <a:r>
              <a:rPr lang="ru-RU" sz="6600" b="1" dirty="0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085184"/>
            <a:ext cx="7832746" cy="1536621"/>
          </a:xfrm>
          <a:prstGeom prst="ellipseRibbon2">
            <a:avLst>
              <a:gd name="adj1" fmla="val 40608"/>
              <a:gd name="adj2" fmla="val 50000"/>
              <a:gd name="adj3" fmla="val 125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FF0000"/>
                </a:solidFill>
              </a:rPr>
              <a:t>Мо</a:t>
            </a:r>
            <a:r>
              <a:rPr lang="ru-RU" sz="6600" b="1" dirty="0" err="1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600" b="1" dirty="0" err="1" smtClean="0">
                <a:solidFill>
                  <a:srgbClr val="FF0000"/>
                </a:solidFill>
              </a:rPr>
              <a:t>ло</a:t>
            </a:r>
            <a:r>
              <a:rPr lang="ru-RU" sz="6600" b="1" dirty="0" err="1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600" b="1" dirty="0" err="1" smtClean="0">
                <a:solidFill>
                  <a:srgbClr val="FF0000"/>
                </a:solidFill>
              </a:rPr>
              <a:t>де</a:t>
            </a:r>
            <a:r>
              <a:rPr lang="ru-RU" sz="6600" b="1" dirty="0" err="1" smtClean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600" b="1" dirty="0" err="1" smtClean="0">
                <a:solidFill>
                  <a:srgbClr val="FF0000"/>
                </a:solidFill>
              </a:rPr>
              <a:t>ц</a:t>
            </a:r>
            <a:r>
              <a:rPr lang="ru-RU" sz="6600" b="1" dirty="0" smtClean="0">
                <a:solidFill>
                  <a:srgbClr val="FF0000"/>
                </a:solidFill>
              </a:rPr>
              <a:t>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" name="Управляющая кнопка: назад 4">
            <a:hlinkClick r:id="" action="ppaction://hlinkshowjump?jump=lastslideviewed" highlightClick="1"/>
          </p:cNvPr>
          <p:cNvSpPr/>
          <p:nvPr/>
        </p:nvSpPr>
        <p:spPr>
          <a:xfrm>
            <a:off x="395536" y="5949280"/>
            <a:ext cx="683568" cy="576064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animated_balloon_3.gif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556792"/>
            <a:ext cx="1800200" cy="3372789"/>
          </a:xfrm>
          <a:prstGeom prst="rect">
            <a:avLst/>
          </a:prstGeom>
        </p:spPr>
      </p:pic>
      <p:pic>
        <p:nvPicPr>
          <p:cNvPr id="10" name="Рисунок 9" descr="animated_balloon_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04248" y="1556792"/>
            <a:ext cx="1800200" cy="3372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731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231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07bfba5a40c.gif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836712"/>
            <a:ext cx="7416824" cy="53499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07704" y="332656"/>
            <a:ext cx="62151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</a:rPr>
              <a:t>Не</a:t>
            </a:r>
            <a:r>
              <a:rPr lang="ru-RU" sz="66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6600" b="1" dirty="0" err="1" smtClean="0">
                <a:solidFill>
                  <a:srgbClr val="C00000"/>
                </a:solidFill>
              </a:rPr>
              <a:t>пра</a:t>
            </a:r>
            <a:r>
              <a:rPr lang="ru-RU" sz="66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600" b="1" dirty="0" err="1" smtClean="0">
                <a:solidFill>
                  <a:srgbClr val="C00000"/>
                </a:solidFill>
              </a:rPr>
              <a:t>вильно</a:t>
            </a:r>
            <a:r>
              <a:rPr lang="ru-RU" sz="6600" b="1" dirty="0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600" b="1" dirty="0" smtClean="0">
                <a:solidFill>
                  <a:srgbClr val="C00000"/>
                </a:solidFill>
              </a:rPr>
              <a:t>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5445224"/>
            <a:ext cx="55028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C00000"/>
                </a:solidFill>
              </a:rPr>
              <a:t>По</a:t>
            </a:r>
            <a:r>
              <a:rPr lang="ru-RU" sz="66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6600" b="1" dirty="0" err="1" smtClean="0">
                <a:solidFill>
                  <a:srgbClr val="C00000"/>
                </a:solidFill>
              </a:rPr>
              <a:t>ду</a:t>
            </a:r>
            <a:r>
              <a:rPr lang="ru-RU" sz="6600" b="1" dirty="0" err="1" smtClean="0">
                <a:solidFill>
                  <a:srgbClr val="C00000"/>
                </a:solidFill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6600" b="1" dirty="0" err="1" smtClean="0">
                <a:solidFill>
                  <a:srgbClr val="C00000"/>
                </a:solidFill>
              </a:rPr>
              <a:t>май</a:t>
            </a:r>
            <a:r>
              <a:rPr lang="ru-RU" sz="6600" b="1" dirty="0" smtClean="0">
                <a:solidFill>
                  <a:srgbClr val="C00000"/>
                </a:solidFill>
              </a:rPr>
              <a:t> ещё!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lastslideviewed" highlightClick="1"/>
          </p:cNvPr>
          <p:cNvSpPr/>
          <p:nvPr/>
        </p:nvSpPr>
        <p:spPr>
          <a:xfrm>
            <a:off x="395536" y="5949280"/>
            <a:ext cx="683568" cy="576064"/>
          </a:xfrm>
          <a:prstGeom prst="actionButtonBackPreviou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Kto-hochet-stat_-millionerom-nepravil_nyy-otvet-na-12-yy-vopro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851920" y="3276600"/>
            <a:ext cx="872480" cy="872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2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927100"/>
          </a:xfrm>
        </p:spPr>
        <p:txBody>
          <a:bodyPr/>
          <a:lstStyle/>
          <a:p>
            <a:r>
              <a:rPr lang="ru-RU" sz="3200" b="1" dirty="0"/>
              <a:t>Список используемых источников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6019"/>
            <a:ext cx="8229600" cy="1542901"/>
          </a:xfrm>
        </p:spPr>
        <p:txBody>
          <a:bodyPr/>
          <a:lstStyle/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Учебно-демонстративный материал «Артикуляция звуков в графическом изображении». -  Москва, 2003 г.</a:t>
            </a:r>
          </a:p>
          <a:p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2564904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google.ru/url?sa=i&amp;rct=j&amp;q=&amp;esrc=s&amp;source=images&amp;cd=&amp;cad=rja&amp;uact=8&amp;docid=awIs-f5_Mt-KWM&amp;tbnid=MYOvfe9ZojrSnM:&amp;ved=0CAYQjRw&amp;url=http%3A%2F%2Fwww.moodflow.com.ua%2Findex.php%2Fbitmap-imgs-menu%2F173-blank-book-template-psd-photoshop&amp;ei=lzMkU922AqTx4QS05IH4Aw&amp;bvm=bv.62922401,d.bGE&amp;psig=AFQjCNGoBIBx6BzQILI_O0wQ4CC8kqpt2g&amp;ust=1394967821941078</a:t>
            </a:r>
            <a:r>
              <a:rPr lang="ru-RU" dirty="0" smtClean="0"/>
              <a:t> –  фон «книга»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27584" y="508518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http://im4-tub-ru.yandex.net/i?id=161345324-15-72&amp;n=21</a:t>
            </a:r>
            <a:r>
              <a:rPr lang="ru-RU" dirty="0" smtClean="0"/>
              <a:t> фон «тетрадный лист»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ни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pic>
      <p:sp>
        <p:nvSpPr>
          <p:cNvPr id="2" name="TextBox 1"/>
          <p:cNvSpPr txBox="1"/>
          <p:nvPr/>
        </p:nvSpPr>
        <p:spPr>
          <a:xfrm>
            <a:off x="0" y="764704"/>
            <a:ext cx="47880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Е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4000" b="1" dirty="0" err="1" smtClean="0"/>
              <a:t>сло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ве</a:t>
            </a:r>
            <a:r>
              <a:rPr lang="ru-RU" sz="4000" b="1" dirty="0" smtClean="0"/>
              <a:t> </a:t>
            </a:r>
          </a:p>
          <a:p>
            <a:pPr algn="ctr"/>
            <a:r>
              <a:rPr lang="ru-RU" sz="4000" b="1" dirty="0" err="1" smtClean="0"/>
              <a:t>по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сле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бу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квы</a:t>
            </a:r>
            <a:r>
              <a:rPr lang="ru-RU" sz="4000" b="1" dirty="0" smtClean="0"/>
              <a:t> Ф (эф) есть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err="1" smtClean="0"/>
              <a:t>гла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сные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бу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квы</a:t>
            </a:r>
            <a:r>
              <a:rPr lang="ru-RU" sz="4000" b="1" dirty="0" smtClean="0"/>
              <a:t>: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,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, 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 , </a:t>
            </a:r>
          </a:p>
          <a:p>
            <a:pPr algn="ctr"/>
            <a:r>
              <a:rPr lang="ru-RU" sz="4000" b="1" dirty="0" err="1" smtClean="0"/>
              <a:t>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4000" b="1" dirty="0" err="1" smtClean="0"/>
              <a:t>мы</a:t>
            </a:r>
            <a:r>
              <a:rPr lang="ru-RU" sz="4000" b="1" dirty="0" smtClean="0"/>
              <a:t> </a:t>
            </a:r>
          </a:p>
          <a:p>
            <a:pPr algn="ctr"/>
            <a:r>
              <a:rPr lang="ru-RU" sz="4000" b="1" dirty="0" err="1" smtClean="0"/>
              <a:t>про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изно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сим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зву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</a:t>
            </a:r>
            <a:r>
              <a:rPr lang="ru-RU" sz="4000" b="1" u="sng" dirty="0" smtClean="0"/>
              <a:t> твёрдо: </a:t>
            </a:r>
            <a:r>
              <a:rPr lang="ru-RU" sz="4000" b="1" u="sng" dirty="0" smtClean="0">
                <a:solidFill>
                  <a:srgbClr val="0070C0"/>
                </a:solidFill>
              </a:rPr>
              <a:t>ф</a:t>
            </a:r>
            <a:r>
              <a:rPr lang="ru-RU" sz="4000" b="1" dirty="0" smtClean="0"/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Управляющая кнопка: назад 14">
            <a:hlinkClick r:id="" action="ppaction://hlinkshowjump?jump=lastslideviewed" highlightClick="1"/>
          </p:cNvPr>
          <p:cNvSpPr/>
          <p:nvPr/>
        </p:nvSpPr>
        <p:spPr>
          <a:xfrm>
            <a:off x="323528" y="5877272"/>
            <a:ext cx="720080" cy="648072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age (2).jp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3899" t="16400" r="9567" b="32150"/>
          <a:stretch>
            <a:fillRect/>
          </a:stretch>
        </p:blipFill>
        <p:spPr>
          <a:xfrm>
            <a:off x="4860032" y="1340768"/>
            <a:ext cx="3816424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2" name="TextBox 1"/>
          <p:cNvSpPr txBox="1"/>
          <p:nvPr/>
        </p:nvSpPr>
        <p:spPr>
          <a:xfrm>
            <a:off x="0" y="764704"/>
            <a:ext cx="46805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Е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4000" b="1" dirty="0" err="1" smtClean="0"/>
              <a:t>сло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ве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сле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бу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квы</a:t>
            </a:r>
            <a:r>
              <a:rPr lang="ru-RU" sz="4000" b="1" dirty="0" smtClean="0"/>
              <a:t> Ф (эф) есть </a:t>
            </a:r>
          </a:p>
          <a:p>
            <a:pPr algn="ctr"/>
            <a:r>
              <a:rPr lang="ru-RU" sz="4000" b="1" dirty="0" err="1" smtClean="0"/>
              <a:t>гла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сные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бу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квы</a:t>
            </a:r>
            <a:r>
              <a:rPr lang="ru-RU" sz="4000" b="1" dirty="0" smtClean="0"/>
              <a:t>: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dirty="0" smtClean="0"/>
              <a:t>, </a:t>
            </a:r>
            <a:r>
              <a:rPr lang="ru-RU" sz="4000" b="1" dirty="0" err="1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, </a:t>
            </a:r>
          </a:p>
          <a:p>
            <a:pPr algn="ctr"/>
            <a:r>
              <a:rPr lang="ru-RU" sz="4000" b="1" dirty="0" err="1" smtClean="0"/>
              <a:t>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4000" b="1" dirty="0" err="1" smtClean="0"/>
              <a:t>мы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изно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сим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зву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</a:t>
            </a:r>
            <a:r>
              <a:rPr lang="ru-RU" sz="4000" b="1" u="sng" dirty="0" smtClean="0"/>
              <a:t> мягко: </a:t>
            </a:r>
            <a:r>
              <a:rPr lang="ru-RU" sz="4000" b="1" u="sng" dirty="0" err="1" smtClean="0">
                <a:solidFill>
                  <a:srgbClr val="00B050"/>
                </a:solidFill>
              </a:rPr>
              <a:t>фь</a:t>
            </a:r>
            <a:r>
              <a:rPr lang="ru-RU" sz="4000" b="1" dirty="0" smtClean="0"/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5" name="Управляющая кнопка: назад 14">
            <a:hlinkClick r:id="" action="ppaction://hlinkshowjump?jump=lastslideviewed" highlightClick="1"/>
          </p:cNvPr>
          <p:cNvSpPr/>
          <p:nvPr/>
        </p:nvSpPr>
        <p:spPr>
          <a:xfrm>
            <a:off x="395536" y="5949280"/>
            <a:ext cx="683568" cy="576064"/>
          </a:xfrm>
          <a:prstGeom prst="actionButtonBackPreviou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age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1011" t="16400" r="13899" b="30050"/>
          <a:stretch>
            <a:fillRect/>
          </a:stretch>
        </p:blipFill>
        <p:spPr>
          <a:xfrm>
            <a:off x="4860032" y="1268760"/>
            <a:ext cx="3822072" cy="3748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b620_ad656972_XL.jpg"/>
          <p:cNvPicPr>
            <a:picLocks noChangeAspect="1"/>
          </p:cNvPicPr>
          <p:nvPr/>
        </p:nvPicPr>
        <p:blipFill>
          <a:blip r:embed="rId2" cstate="print"/>
          <a:srcRect l="24350" t="2318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Image (2)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3899" t="16400" r="9567" b="32150"/>
          <a:stretch>
            <a:fillRect/>
          </a:stretch>
        </p:blipFill>
        <p:spPr>
          <a:xfrm>
            <a:off x="395536" y="1124744"/>
            <a:ext cx="381642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11011" t="16400" r="13899" b="30050"/>
          <a:stretch>
            <a:fillRect/>
          </a:stretch>
        </p:blipFill>
        <p:spPr>
          <a:xfrm>
            <a:off x="4860032" y="1124744"/>
            <a:ext cx="3672408" cy="3601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33265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Найди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тли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чия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ме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жду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зву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ками</a:t>
            </a: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70C0"/>
                </a:solidFill>
              </a:rPr>
              <a:t>ф</a:t>
            </a:r>
            <a:r>
              <a:rPr lang="ru-RU" sz="3600" b="1" dirty="0" smtClean="0"/>
              <a:t> и </a:t>
            </a:r>
            <a:r>
              <a:rPr lang="ru-RU" sz="3600" b="1" dirty="0" err="1" smtClean="0">
                <a:solidFill>
                  <a:srgbClr val="00B050"/>
                </a:solidFill>
              </a:rPr>
              <a:t>фь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475656" y="3068960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5868144" y="2996952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67544" y="5013176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При</a:t>
            </a:r>
            <a:r>
              <a:rPr lang="ru-RU" sz="2800" b="1" dirty="0" err="1" smtClean="0"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ea typeface="Arial Unicode MS"/>
                <a:cs typeface="Arial Unicode MS"/>
              </a:rPr>
              <a:t>̅</a:t>
            </a:r>
            <a:r>
              <a:rPr lang="ru-RU" sz="2800" b="1" dirty="0" err="1" smtClean="0"/>
              <a:t>изнесе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нии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0070C0"/>
                </a:solidFill>
              </a:rPr>
              <a:t>ф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ко</a:t>
            </a:r>
            <a:r>
              <a:rPr lang="ru-RU" sz="2800" b="1" dirty="0" err="1" smtClean="0">
                <a:solidFill>
                  <a:srgbClr val="C00000"/>
                </a:solidFill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C00000"/>
                </a:solidFill>
              </a:rPr>
              <a:t>нчик</a:t>
            </a:r>
            <a:r>
              <a:rPr lang="ru-RU" sz="2800" b="1" dirty="0" smtClean="0">
                <a:solidFill>
                  <a:srgbClr val="C00000"/>
                </a:solidFill>
              </a:rPr>
              <a:t>  языка</a:t>
            </a:r>
            <a:r>
              <a:rPr lang="el-GR" sz="2800" b="1" dirty="0" smtClean="0">
                <a:ea typeface="Arial Unicode MS"/>
                <a:cs typeface="Arial Unicode MS"/>
              </a:rPr>
              <a:t>́</a:t>
            </a:r>
            <a:r>
              <a:rPr lang="ru-RU" sz="2800" b="1" dirty="0" smtClean="0">
                <a:ea typeface="Arial Unicode MS"/>
                <a:cs typeface="Arial Unicode MS"/>
              </a:rPr>
              <a:t> </a:t>
            </a:r>
            <a:r>
              <a:rPr lang="ru-RU" sz="2800" b="1" i="1" dirty="0" err="1" smtClean="0">
                <a:ea typeface="Arial Unicode MS"/>
                <a:cs typeface="Arial Unicode MS"/>
              </a:rPr>
              <a:t>прибли́жен</a:t>
            </a:r>
            <a:r>
              <a:rPr lang="ru-RU" sz="2800" b="1" dirty="0" smtClean="0">
                <a:ea typeface="Arial Unicode MS"/>
                <a:cs typeface="Arial Unicode MS"/>
              </a:rPr>
              <a:t> </a:t>
            </a:r>
            <a:r>
              <a:rPr lang="ru-RU" sz="2800" b="1" dirty="0" err="1" smtClean="0">
                <a:ea typeface="Arial Unicode MS"/>
                <a:cs typeface="Arial Unicode MS"/>
              </a:rPr>
              <a:t>к‿ни́жним</a:t>
            </a:r>
            <a:r>
              <a:rPr lang="ru-RU" sz="2800" b="1" dirty="0" smtClean="0">
                <a:ea typeface="Arial Unicode MS"/>
                <a:cs typeface="Arial Unicode MS"/>
              </a:rPr>
              <a:t> </a:t>
            </a:r>
            <a:r>
              <a:rPr lang="ru-RU" sz="2800" b="1" dirty="0" err="1" smtClean="0">
                <a:ea typeface="Arial Unicode MS"/>
                <a:cs typeface="Arial Unicode MS"/>
              </a:rPr>
              <a:t>зуба́м</a:t>
            </a:r>
            <a:r>
              <a:rPr lang="ru-RU" sz="2800" b="1" dirty="0" smtClean="0"/>
              <a:t> , </a:t>
            </a:r>
          </a:p>
          <a:p>
            <a:pPr algn="ctr"/>
            <a:r>
              <a:rPr lang="ru-RU" sz="2800" b="1" dirty="0" err="1" smtClean="0"/>
              <a:t>а</a:t>
            </a:r>
            <a:r>
              <a:rPr lang="ru-RU" sz="2800" b="1" dirty="0" err="1" smtClean="0"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при</a:t>
            </a:r>
            <a:r>
              <a:rPr lang="ru-RU" sz="2800" b="1" dirty="0" err="1" smtClean="0"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про</a:t>
            </a:r>
            <a:r>
              <a:rPr lang="ru-RU" sz="2800" b="1" dirty="0" err="1" smtClean="0">
                <a:ea typeface="Arial Unicode MS"/>
                <a:cs typeface="Arial Unicode MS"/>
              </a:rPr>
              <a:t>̅</a:t>
            </a:r>
            <a:r>
              <a:rPr lang="ru-RU" sz="2800" b="1" dirty="0" err="1" smtClean="0"/>
              <a:t>изнесе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нии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зву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ка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00B050"/>
                </a:solidFill>
              </a:rPr>
              <a:t>фь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solidFill>
                  <a:srgbClr val="C00000"/>
                </a:solidFill>
              </a:rPr>
              <a:t>ко</a:t>
            </a:r>
            <a:r>
              <a:rPr lang="ru-RU" sz="2800" b="1" dirty="0" err="1" smtClean="0">
                <a:solidFill>
                  <a:srgbClr val="C00000"/>
                </a:solidFill>
                <a:ea typeface="Arial Unicode MS"/>
                <a:cs typeface="Arial Unicode MS"/>
              </a:rPr>
              <a:t>́</a:t>
            </a:r>
            <a:r>
              <a:rPr lang="ru-RU" sz="2800" b="1" dirty="0" err="1" smtClean="0">
                <a:solidFill>
                  <a:srgbClr val="C00000"/>
                </a:solidFill>
              </a:rPr>
              <a:t>нчик</a:t>
            </a:r>
            <a:r>
              <a:rPr lang="ru-RU" sz="2800" b="1" dirty="0" smtClean="0">
                <a:solidFill>
                  <a:srgbClr val="C00000"/>
                </a:solidFill>
              </a:rPr>
              <a:t> языка</a:t>
            </a:r>
            <a:r>
              <a:rPr lang="ru-RU" sz="2800" b="1" dirty="0" smtClean="0">
                <a:solidFill>
                  <a:srgbClr val="C00000"/>
                </a:solidFill>
                <a:ea typeface="Arial Unicode MS"/>
                <a:cs typeface="Arial Unicode MS"/>
              </a:rPr>
              <a:t>́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i="1" dirty="0" err="1" smtClean="0"/>
              <a:t>соприкаса</a:t>
            </a:r>
            <a:r>
              <a:rPr lang="ru-RU" sz="2800" b="1" i="1" dirty="0" err="1" smtClean="0">
                <a:ea typeface="Arial Unicode MS"/>
                <a:cs typeface="Arial Unicode MS"/>
              </a:rPr>
              <a:t>́</a:t>
            </a:r>
            <a:r>
              <a:rPr lang="ru-RU" sz="2800" b="1" i="1" dirty="0" err="1" smtClean="0"/>
              <a:t>ет</a:t>
            </a:r>
            <a:r>
              <a:rPr lang="ru-RU" sz="2800" b="1" i="1" dirty="0" err="1" smtClean="0">
                <a:ea typeface="Arial Unicode MS"/>
                <a:cs typeface="Arial Unicode MS"/>
              </a:rPr>
              <a:t>̅</a:t>
            </a:r>
            <a:r>
              <a:rPr lang="ru-RU" sz="2800" b="1" i="1" dirty="0" err="1" smtClean="0"/>
              <a:t>с</a:t>
            </a:r>
            <a:r>
              <a:rPr lang="ru-RU" sz="2800" b="1" i="1" dirty="0" err="1" smtClean="0">
                <a:ea typeface="Arial Unicode MS"/>
                <a:cs typeface="Arial Unicode MS"/>
              </a:rPr>
              <a:t>̅</a:t>
            </a:r>
            <a:r>
              <a:rPr lang="ru-RU" sz="2800" b="1" i="1" dirty="0" err="1" smtClean="0"/>
              <a:t>я</a:t>
            </a:r>
            <a:r>
              <a:rPr lang="ru-RU" sz="2800" b="1" dirty="0" smtClean="0">
                <a:ea typeface="Arial Unicode MS"/>
                <a:cs typeface="Arial Unicode MS"/>
              </a:rPr>
              <a:t>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</a:t>
            </a:r>
            <a:r>
              <a:rPr lang="ru-RU" sz="2800" b="1" dirty="0" err="1" smtClean="0">
                <a:ea typeface="Arial Unicode MS"/>
                <a:cs typeface="Arial Unicode MS"/>
              </a:rPr>
              <a:t>‿</a:t>
            </a:r>
            <a:r>
              <a:rPr lang="ru-RU" sz="2800" b="1" dirty="0" err="1" smtClean="0"/>
              <a:t>ни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жними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зуба</a:t>
            </a:r>
            <a:r>
              <a:rPr lang="ru-RU" sz="2800" b="1" dirty="0" err="1" smtClean="0">
                <a:ea typeface="Arial Unicode MS"/>
                <a:cs typeface="Arial Unicode MS"/>
              </a:rPr>
              <a:t>́</a:t>
            </a:r>
            <a:r>
              <a:rPr lang="ru-RU" sz="2800" b="1" dirty="0" err="1" smtClean="0"/>
              <a:t>ми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ни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pic>
      <p:sp>
        <p:nvSpPr>
          <p:cNvPr id="2" name="TextBox 1"/>
          <p:cNvSpPr txBox="1"/>
          <p:nvPr/>
        </p:nvSpPr>
        <p:spPr>
          <a:xfrm>
            <a:off x="0" y="764704"/>
            <a:ext cx="47880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Е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4000" b="1" dirty="0" err="1" smtClean="0"/>
              <a:t>сло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ве</a:t>
            </a:r>
            <a:r>
              <a:rPr lang="ru-RU" sz="4000" b="1" dirty="0" smtClean="0"/>
              <a:t> </a:t>
            </a:r>
          </a:p>
          <a:p>
            <a:pPr algn="ctr"/>
            <a:r>
              <a:rPr lang="ru-RU" sz="4000" b="1" dirty="0" err="1" smtClean="0"/>
              <a:t>по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сле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бу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квы</a:t>
            </a:r>
            <a:r>
              <a:rPr lang="ru-RU" sz="4000" b="1" dirty="0" smtClean="0"/>
              <a:t> Ф (эф) есть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err="1" smtClean="0"/>
              <a:t>гла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сные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бу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квы</a:t>
            </a:r>
            <a:r>
              <a:rPr lang="ru-RU" sz="4000" b="1" dirty="0" smtClean="0"/>
              <a:t>: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 ,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, </a:t>
            </a:r>
            <a:r>
              <a:rPr lang="ru-RU" sz="4000" b="1" dirty="0" err="1" smtClean="0">
                <a:solidFill>
                  <a:srgbClr val="FF0000"/>
                </a:solidFill>
              </a:rPr>
              <a:t>ы</a:t>
            </a:r>
            <a:r>
              <a:rPr lang="ru-RU" sz="4000" b="1" dirty="0" smtClean="0"/>
              <a:t> , </a:t>
            </a:r>
          </a:p>
          <a:p>
            <a:pPr algn="ctr"/>
            <a:r>
              <a:rPr lang="ru-RU" sz="4000" b="1" dirty="0" err="1" smtClean="0"/>
              <a:t>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4000" b="1" dirty="0" err="1" smtClean="0"/>
              <a:t>мы</a:t>
            </a:r>
            <a:r>
              <a:rPr lang="ru-RU" sz="4000" b="1" dirty="0" smtClean="0"/>
              <a:t> </a:t>
            </a:r>
          </a:p>
          <a:p>
            <a:pPr algn="ctr"/>
            <a:r>
              <a:rPr lang="ru-RU" sz="4000" b="1" dirty="0" err="1" smtClean="0"/>
              <a:t>про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изно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сим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зву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</a:t>
            </a:r>
            <a:r>
              <a:rPr lang="ru-RU" sz="4000" b="1" u="sng" dirty="0" smtClean="0"/>
              <a:t> твёрдо: </a:t>
            </a:r>
            <a:r>
              <a:rPr lang="ru-RU" sz="4000" b="1" u="sng" dirty="0" smtClean="0">
                <a:solidFill>
                  <a:srgbClr val="0070C0"/>
                </a:solidFill>
              </a:rPr>
              <a:t>ф</a:t>
            </a:r>
            <a:r>
              <a:rPr lang="ru-RU" sz="4000" b="1" dirty="0" smtClean="0"/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620688"/>
            <a:ext cx="3672408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" name="Рисунок 12" descr="bdy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608" t="77300" r="13805"/>
          <a:stretch>
            <a:fillRect/>
          </a:stretch>
        </p:blipFill>
        <p:spPr>
          <a:xfrm>
            <a:off x="6300192" y="2924944"/>
            <a:ext cx="2633805" cy="2996952"/>
          </a:xfrm>
          <a:prstGeom prst="rect">
            <a:avLst/>
          </a:prstGeom>
        </p:spPr>
      </p:pic>
      <p:grpSp>
        <p:nvGrpSpPr>
          <p:cNvPr id="4" name="Группа 14"/>
          <p:cNvGrpSpPr/>
          <p:nvPr/>
        </p:nvGrpSpPr>
        <p:grpSpPr>
          <a:xfrm>
            <a:off x="4860032" y="2780928"/>
            <a:ext cx="2232248" cy="1584176"/>
            <a:chOff x="4860032" y="2780928"/>
            <a:chExt cx="2232248" cy="15841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292080" y="2924944"/>
              <a:ext cx="1145451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80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Garamond" pitchFamily="18" charset="0"/>
                  <a:cs typeface="Arial" pitchFamily="34" charset="0"/>
                </a:rPr>
                <a:t>ф</a:t>
              </a:r>
              <a:endPara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ramond" pitchFamily="18" charset="0"/>
                <a:cs typeface="Arial" pitchFamily="34" charset="0"/>
              </a:endParaRPr>
            </a:p>
          </p:txBody>
        </p:sp>
        <p:sp>
          <p:nvSpPr>
            <p:cNvPr id="14" name="Скругленная прямоугольная выноска 13"/>
            <p:cNvSpPr/>
            <p:nvPr/>
          </p:nvSpPr>
          <p:spPr>
            <a:xfrm>
              <a:off x="4860032" y="2780928"/>
              <a:ext cx="2232248" cy="1584176"/>
            </a:xfrm>
            <a:prstGeom prst="wedgeRoundRectCallout">
              <a:avLst>
                <a:gd name="adj1" fmla="val 58652"/>
                <a:gd name="adj2" fmla="val 61612"/>
                <a:gd name="adj3" fmla="val 16667"/>
              </a:avLst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6516216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72200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3" grpId="0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  <p:sp>
        <p:nvSpPr>
          <p:cNvPr id="2" name="TextBox 1"/>
          <p:cNvSpPr txBox="1"/>
          <p:nvPr/>
        </p:nvSpPr>
        <p:spPr>
          <a:xfrm>
            <a:off x="0" y="764704"/>
            <a:ext cx="46805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/>
              <a:t>Е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в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̅‿</a:t>
            </a:r>
            <a:r>
              <a:rPr lang="ru-RU" sz="4000" b="1" dirty="0" err="1" smtClean="0"/>
              <a:t>сло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ве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сле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бу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квы</a:t>
            </a:r>
            <a:r>
              <a:rPr lang="ru-RU" sz="4000" b="1" dirty="0" smtClean="0"/>
              <a:t> Ф (эф) есть </a:t>
            </a:r>
          </a:p>
          <a:p>
            <a:pPr algn="ctr"/>
            <a:r>
              <a:rPr lang="ru-RU" sz="4000" b="1" dirty="0" err="1" smtClean="0"/>
              <a:t>гла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сные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бу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квы</a:t>
            </a:r>
            <a:r>
              <a:rPr lang="ru-RU" sz="4000" b="1" dirty="0" smtClean="0"/>
              <a:t>:</a:t>
            </a:r>
          </a:p>
          <a:p>
            <a:pPr algn="ctr"/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и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, 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dirty="0" smtClean="0"/>
              <a:t>, </a:t>
            </a:r>
            <a:r>
              <a:rPr lang="ru-RU" sz="4000" b="1" dirty="0" err="1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, </a:t>
            </a:r>
          </a:p>
          <a:p>
            <a:pPr algn="ctr"/>
            <a:r>
              <a:rPr lang="ru-RU" sz="4000" b="1" dirty="0" err="1" smtClean="0"/>
              <a:t>то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4000" b="1" dirty="0" err="1" smtClean="0"/>
              <a:t>мы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про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4000" b="1" dirty="0" err="1" smtClean="0"/>
              <a:t>изно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сим</a:t>
            </a:r>
            <a:r>
              <a:rPr lang="ru-RU" sz="4000" b="1" dirty="0" smtClean="0"/>
              <a:t> </a:t>
            </a:r>
            <a:r>
              <a:rPr lang="ru-RU" sz="4000" b="1" u="sng" dirty="0" err="1" smtClean="0"/>
              <a:t>зву</a:t>
            </a:r>
            <a:r>
              <a:rPr lang="ru-RU" sz="4000" b="1" u="sng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u="sng" dirty="0" err="1" smtClean="0"/>
              <a:t>к</a:t>
            </a:r>
            <a:r>
              <a:rPr lang="ru-RU" sz="4000" b="1" u="sng" dirty="0" smtClean="0"/>
              <a:t> мягко: </a:t>
            </a:r>
            <a:r>
              <a:rPr lang="ru-RU" sz="4000" b="1" u="sng" dirty="0" err="1" smtClean="0">
                <a:solidFill>
                  <a:srgbClr val="00B050"/>
                </a:solidFill>
              </a:rPr>
              <a:t>фь</a:t>
            </a:r>
            <a:r>
              <a:rPr lang="ru-RU" sz="4000" b="1" dirty="0" smtClean="0"/>
              <a:t>.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620688"/>
            <a:ext cx="3672408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" name="Рисунок 12" descr="bdy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608" t="77300" r="13805"/>
          <a:stretch>
            <a:fillRect/>
          </a:stretch>
        </p:blipFill>
        <p:spPr>
          <a:xfrm>
            <a:off x="6300192" y="2924944"/>
            <a:ext cx="2633805" cy="2996952"/>
          </a:xfrm>
          <a:prstGeom prst="rect">
            <a:avLst/>
          </a:prstGeom>
        </p:spPr>
      </p:pic>
      <p:grpSp>
        <p:nvGrpSpPr>
          <p:cNvPr id="4" name="Группа 14"/>
          <p:cNvGrpSpPr/>
          <p:nvPr/>
        </p:nvGrpSpPr>
        <p:grpSpPr>
          <a:xfrm>
            <a:off x="4860032" y="2780928"/>
            <a:ext cx="2232248" cy="1584176"/>
            <a:chOff x="4860032" y="2780928"/>
            <a:chExt cx="2232248" cy="15841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292080" y="2924944"/>
              <a:ext cx="1656184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8000" b="1" dirty="0" err="1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00B050"/>
                  </a:solidFill>
                  <a:latin typeface="Garamond" pitchFamily="18" charset="0"/>
                  <a:cs typeface="Arial" pitchFamily="34" charset="0"/>
                </a:rPr>
                <a:t>фь</a:t>
              </a:r>
              <a:endPara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Garamond" pitchFamily="18" charset="0"/>
                <a:cs typeface="Arial" pitchFamily="34" charset="0"/>
              </a:endParaRPr>
            </a:p>
          </p:txBody>
        </p:sp>
        <p:sp>
          <p:nvSpPr>
            <p:cNvPr id="14" name="Скругленная прямоугольная выноска 13"/>
            <p:cNvSpPr/>
            <p:nvPr/>
          </p:nvSpPr>
          <p:spPr>
            <a:xfrm>
              <a:off x="4860032" y="2780928"/>
              <a:ext cx="2232248" cy="1584176"/>
            </a:xfrm>
            <a:prstGeom prst="wedgeRoundRectCallout">
              <a:avLst>
                <a:gd name="adj1" fmla="val 58652"/>
                <a:gd name="adj2" fmla="val 61612"/>
                <a:gd name="adj3" fmla="val 16667"/>
              </a:avLst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644420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я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72200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44208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ё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548680"/>
            <a:ext cx="1073443" cy="1323439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8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ю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3" grpId="0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6" cstate="print"/>
          <a:srcRect l="24659" r="26633" b="77536"/>
          <a:stretch>
            <a:fillRect/>
          </a:stretch>
        </p:blipFill>
        <p:spPr>
          <a:xfrm>
            <a:off x="860819" y="1556792"/>
            <a:ext cx="7311580" cy="2376264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 flipH="1">
            <a:off x="539552" y="404664"/>
            <a:ext cx="2448272" cy="1944216"/>
          </a:xfrm>
          <a:prstGeom prst="wedgeRoundRectCallout">
            <a:avLst>
              <a:gd name="adj1" fmla="val -8793"/>
              <a:gd name="adj2" fmla="val 106649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Я – </a:t>
            </a:r>
            <a:r>
              <a:rPr lang="ru-RU" sz="3600" b="1" dirty="0" err="1" smtClean="0"/>
              <a:t>Фро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ся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652120" y="332656"/>
            <a:ext cx="2771800" cy="1944216"/>
          </a:xfrm>
          <a:prstGeom prst="wedgeRoundRectCallout">
            <a:avLst>
              <a:gd name="adj1" fmla="val 211"/>
              <a:gd name="adj2" fmla="val 108809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А, я – </a:t>
            </a:r>
            <a:r>
              <a:rPr lang="ru-RU" sz="3600" b="1" dirty="0" err="1" smtClean="0"/>
              <a:t>Фе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дя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251520" y="188640"/>
            <a:ext cx="7416824" cy="1700808"/>
          </a:xfrm>
          <a:prstGeom prst="wedgeRoundRectCallout">
            <a:avLst>
              <a:gd name="adj1" fmla="val -27611"/>
              <a:gd name="adj2" fmla="val 142406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По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мо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ги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smtClean="0"/>
              <a:t> нам </a:t>
            </a:r>
            <a:r>
              <a:rPr lang="ru-RU" sz="3600" b="1" dirty="0" err="1" smtClean="0"/>
              <a:t>по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дели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ть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предме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ты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ме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жду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бо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й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203848" y="476672"/>
            <a:ext cx="5760640" cy="1700808"/>
          </a:xfrm>
          <a:prstGeom prst="wedgeRoundRectCallout">
            <a:avLst>
              <a:gd name="adj1" fmla="val 12460"/>
              <a:gd name="adj2" fmla="val 133633"/>
              <a:gd name="adj3" fmla="val 16667"/>
            </a:avLst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А </a:t>
            </a:r>
            <a:r>
              <a:rPr lang="ru-RU" sz="3600" b="1" dirty="0" smtClean="0">
                <a:latin typeface="Arial Unicode MS"/>
                <a:ea typeface="Arial Unicode MS"/>
                <a:cs typeface="Arial Unicode MS"/>
              </a:rPr>
              <a:t>‿</a:t>
            </a:r>
            <a:r>
              <a:rPr lang="ru-RU" sz="3600" b="1" dirty="0" smtClean="0">
                <a:ea typeface="Arial Unicode MS"/>
                <a:cs typeface="Arial Unicode MS"/>
              </a:rPr>
              <a:t>т</a:t>
            </a:r>
            <a:r>
              <a:rPr lang="ru-RU" sz="3600" b="1" dirty="0" smtClean="0"/>
              <a:t>о мы </a:t>
            </a:r>
            <a:r>
              <a:rPr lang="ru-RU" sz="3600" b="1" dirty="0" err="1" smtClean="0"/>
              <a:t>по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с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с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̅</a:t>
            </a:r>
            <a:r>
              <a:rPr lang="ru-RU" sz="3600" b="1" dirty="0" err="1" smtClean="0"/>
              <a:t>о</a:t>
            </a:r>
            <a:r>
              <a:rPr lang="ru-RU" sz="36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3600" b="1" dirty="0" err="1" smtClean="0"/>
              <a:t>римся</a:t>
            </a:r>
            <a:r>
              <a:rPr lang="ru-RU" sz="3600" b="1" dirty="0" smtClean="0"/>
              <a:t>! </a:t>
            </a:r>
            <a:endParaRPr lang="ru-RU" sz="3600" b="1" dirty="0"/>
          </a:p>
        </p:txBody>
      </p:sp>
      <p:pic>
        <p:nvPicPr>
          <p:cNvPr id="1026" name="Picture 2" descr="http://chudomama.com/purchases/uploads/81b/1ad/1364bef7843c5cb3a27121ba9f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467100"/>
            <a:ext cx="3810000" cy="3390900"/>
          </a:xfrm>
          <a:prstGeom prst="rect">
            <a:avLst/>
          </a:prstGeom>
          <a:noFill/>
        </p:spPr>
      </p:pic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9" cstate="print"/>
          <a:stretch>
            <a:fillRect/>
          </a:stretch>
        </p:blipFill>
        <p:spPr>
          <a:xfrm>
            <a:off x="8244408" y="2060848"/>
            <a:ext cx="304800" cy="304800"/>
          </a:xfrm>
          <a:prstGeom prst="rect">
            <a:avLst/>
          </a:prstGeom>
        </p:spPr>
      </p:pic>
      <p:pic>
        <p:nvPicPr>
          <p:cNvPr id="12" name="помоги">
            <a:hlinkClick r:id="" action="ppaction://media"/>
          </p:cNvPr>
          <p:cNvPicPr>
            <a:picLocks noRot="1" noChangeAspect="1"/>
          </p:cNvPicPr>
          <p:nvPr>
            <a:wavAudioFile r:embed="rId2" name="помоги"/>
          </p:nvPr>
        </p:nvPicPr>
        <p:blipFill>
          <a:blip r:embed="rId9" cstate="print"/>
          <a:stretch>
            <a:fillRect/>
          </a:stretch>
        </p:blipFill>
        <p:spPr>
          <a:xfrm>
            <a:off x="2483768" y="1628800"/>
            <a:ext cx="304800" cy="304800"/>
          </a:xfrm>
          <a:prstGeom prst="rect">
            <a:avLst/>
          </a:prstGeom>
        </p:spPr>
      </p:pic>
      <p:pic>
        <p:nvPicPr>
          <p:cNvPr id="13" name="а то мы поссоримся">
            <a:hlinkClick r:id="" action="ppaction://media"/>
          </p:cNvPr>
          <p:cNvPicPr>
            <a:picLocks noRot="1" noChangeAspect="1"/>
          </p:cNvPicPr>
          <p:nvPr>
            <a:wavAudioFile r:embed="rId3" name="а то мы поссоримся"/>
          </p:nvPr>
        </p:nvPicPr>
        <p:blipFill>
          <a:blip r:embed="rId9" cstate="print"/>
          <a:stretch>
            <a:fillRect/>
          </a:stretch>
        </p:blipFill>
        <p:spPr>
          <a:xfrm>
            <a:off x="4499992" y="1484784"/>
            <a:ext cx="304800" cy="304800"/>
          </a:xfrm>
          <a:prstGeom prst="rect">
            <a:avLst/>
          </a:prstGeom>
        </p:spPr>
      </p:pic>
      <p:pic>
        <p:nvPicPr>
          <p:cNvPr id="14" name="я фрося н">
            <a:hlinkClick r:id="" action="ppaction://media"/>
          </p:cNvPr>
          <p:cNvPicPr>
            <a:picLocks noRot="1" noChangeAspect="1"/>
          </p:cNvPicPr>
          <p:nvPr>
            <a:wavAudioFile r:embed="rId4" name="я фрося н"/>
          </p:nvPr>
        </p:nvPicPr>
        <p:blipFill>
          <a:blip r:embed="rId10" cstate="print"/>
          <a:stretch>
            <a:fillRect/>
          </a:stretch>
        </p:blipFill>
        <p:spPr>
          <a:xfrm>
            <a:off x="1043608" y="19888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6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4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33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1"/>
                            </p:stCondLst>
                            <p:childTnLst>
                              <p:par>
                                <p:cTn id="1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7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281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95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528" r="447" b="3711"/>
          <a:stretch>
            <a:fillRect/>
          </a:stretch>
        </p:blipFill>
        <p:spPr>
          <a:xfrm>
            <a:off x="2123728" y="1844824"/>
            <a:ext cx="4392488" cy="3960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566124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ф</a:t>
            </a:r>
            <a:r>
              <a:rPr lang="ru-RU" sz="4000" b="1" dirty="0" err="1" smtClean="0">
                <a:solidFill>
                  <a:srgbClr val="FF0000"/>
                </a:solidFill>
              </a:rPr>
              <a:t>и</a:t>
            </a:r>
            <a:r>
              <a:rPr lang="ru-RU" sz="4000" b="1" dirty="0" err="1" smtClean="0"/>
              <a:t>а</a:t>
            </a:r>
            <a:r>
              <a:rPr lang="ru-RU" sz="40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000" b="1" dirty="0" err="1" smtClean="0"/>
              <a:t>лка</a:t>
            </a:r>
            <a:endParaRPr lang="ru-RU" sz="4000" b="1" dirty="0"/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6892E-6 L 0.16545 -0.2937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b620_ad656972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00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04664"/>
            <a:ext cx="1980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70C0"/>
                </a:solidFill>
              </a:rPr>
              <a:t>Ф</a:t>
            </a:r>
            <a:r>
              <a:rPr lang="ru-RU" sz="4800" b="1" dirty="0" err="1" smtClean="0"/>
              <a:t>ро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ся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40466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Ф</a:t>
            </a:r>
            <a:r>
              <a:rPr lang="ru-RU" sz="4800" b="1" dirty="0" err="1" smtClean="0"/>
              <a:t>е</a:t>
            </a:r>
            <a:r>
              <a:rPr lang="ru-RU" sz="4800" b="1" dirty="0" err="1" smtClean="0">
                <a:latin typeface="Arial Unicode MS"/>
                <a:ea typeface="Arial Unicode MS"/>
                <a:cs typeface="Arial Unicode MS"/>
              </a:rPr>
              <a:t>́</a:t>
            </a:r>
            <a:r>
              <a:rPr lang="ru-RU" sz="4800" b="1" dirty="0" err="1" smtClean="0"/>
              <a:t>дя</a:t>
            </a:r>
            <a:endParaRPr lang="ru-RU" sz="4800" b="1" dirty="0"/>
          </a:p>
        </p:txBody>
      </p:sp>
      <p:pic>
        <p:nvPicPr>
          <p:cNvPr id="7" name="Рисунок 6" descr="0_81646_74df828e_XL.jpg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1988840"/>
            <a:ext cx="3600400" cy="36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79912" y="5517232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шарф</a:t>
            </a:r>
            <a:endParaRPr lang="ru-RU" sz="4000" b="1" dirty="0"/>
          </a:p>
        </p:txBody>
      </p:sp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539552" y="5733256"/>
            <a:ext cx="576064" cy="504056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!</a:t>
            </a:r>
            <a:endParaRPr lang="ru-RU" sz="3600" b="1" dirty="0"/>
          </a:p>
        </p:txBody>
      </p:sp>
      <p:sp>
        <p:nvSpPr>
          <p:cNvPr id="12" name="Прямоугольник 11">
            <a:hlinkClick r:id="rId6" action="ppaction://hlinksldjump"/>
          </p:cNvPr>
          <p:cNvSpPr/>
          <p:nvPr/>
        </p:nvSpPr>
        <p:spPr>
          <a:xfrm>
            <a:off x="7884368" y="566124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5763E-7 L -0.14965 -0.2937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1155</TotalTime>
  <Words>921</Words>
  <Application>Microsoft Office PowerPoint</Application>
  <PresentationFormat>Экран (4:3)</PresentationFormat>
  <Paragraphs>142</Paragraphs>
  <Slides>35</Slides>
  <Notes>5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Со̅ста́в̅ь̅ сло̅во̅со̅чета́ния.</vt:lpstr>
      <vt:lpstr>Про̅ве́рь себя́.</vt:lpstr>
      <vt:lpstr>Про̅ве́рь себя́.</vt:lpstr>
      <vt:lpstr>Про̅ве́рь себя́.</vt:lpstr>
      <vt:lpstr>Про̅ве́рь сво̅и́ зна́ния  по̅‿те́ме: «Зву́ки ф-фь»  с‿по́мо̅щью те́ста.</vt:lpstr>
      <vt:lpstr>Слайд 25</vt:lpstr>
      <vt:lpstr>Слайд 26</vt:lpstr>
      <vt:lpstr>Слайд 27</vt:lpstr>
      <vt:lpstr>Слайд 28</vt:lpstr>
      <vt:lpstr>Слайд 29</vt:lpstr>
      <vt:lpstr>Ч̅то мы де́лали?</vt:lpstr>
      <vt:lpstr>Слайд 31</vt:lpstr>
      <vt:lpstr>Слайд 32</vt:lpstr>
      <vt:lpstr>Список используемых источников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100</cp:revision>
  <dcterms:created xsi:type="dcterms:W3CDTF">2013-10-23T05:53:01Z</dcterms:created>
  <dcterms:modified xsi:type="dcterms:W3CDTF">2018-02-07T19:26:49Z</dcterms:modified>
</cp:coreProperties>
</file>