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71" r:id="rId3"/>
    <p:sldId id="256" r:id="rId4"/>
    <p:sldId id="261" r:id="rId5"/>
    <p:sldId id="258" r:id="rId6"/>
    <p:sldId id="259" r:id="rId7"/>
    <p:sldId id="257" r:id="rId8"/>
    <p:sldId id="260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CC"/>
    <a:srgbClr val="00CC00"/>
    <a:srgbClr val="006600"/>
    <a:srgbClr val="FF0000"/>
    <a:srgbClr val="CC0000"/>
    <a:srgbClr val="FF7C80"/>
    <a:srgbClr val="9966FF"/>
    <a:srgbClr val="CC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500" autoAdjust="0"/>
    <p:restoredTop sz="94660"/>
  </p:normalViewPr>
  <p:slideViewPr>
    <p:cSldViewPr>
      <p:cViewPr varScale="1">
        <p:scale>
          <a:sx n="52" d="100"/>
          <a:sy n="52" d="100"/>
        </p:scale>
        <p:origin x="-317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D7C965-AD7B-4737-A9D9-5FD73E321AA7}" type="datetimeFigureOut">
              <a:rPr lang="ru-RU"/>
              <a:pPr>
                <a:defRPr/>
              </a:pPr>
              <a:t>19.01.2016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10B3D9-F630-45AC-AAE7-26DCEE8AD1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674973-CE20-4467-A375-3A0514305981}" type="datetimeFigureOut">
              <a:rPr lang="ru-RU"/>
              <a:pPr>
                <a:defRPr/>
              </a:pPr>
              <a:t>19.01.2016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9A0730-81AA-48B2-B764-F62BA0B995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0DB18-49D0-4FC8-B958-54979BEF056D}" type="datetimeFigureOut">
              <a:rPr lang="ru-RU"/>
              <a:pPr>
                <a:defRPr/>
              </a:pPr>
              <a:t>19.01.2016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48376C-4771-4264-826F-00F8073C6A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0F8357A-4C39-4FD2-83B0-E6393FFFE5F4}" type="datetimeFigureOut">
              <a:rPr lang="ru-RU"/>
              <a:pPr>
                <a:defRPr/>
              </a:pPr>
              <a:t>19.01.2016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C9EE228-4524-495F-8201-6641194F9B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561244-F497-4951-8765-C95F50B944E1}" type="datetimeFigureOut">
              <a:rPr lang="ru-RU"/>
              <a:pPr>
                <a:defRPr/>
              </a:pPr>
              <a:t>19.01.2016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BE7EBA-0537-4BCA-BDDA-FFF2DCD7A7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3CA9DC-41AB-4F5B-A0F2-8F890DCF8EEB}" type="datetimeFigureOut">
              <a:rPr lang="ru-RU"/>
              <a:pPr>
                <a:defRPr/>
              </a:pPr>
              <a:t>19.01.2016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B2FBA6-D0DF-4C8D-A6B1-0B7EC063D3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30803E-50C2-4102-BC0A-2B752E2BBC12}" type="datetimeFigureOut">
              <a:rPr lang="ru-RU"/>
              <a:pPr>
                <a:defRPr/>
              </a:pPr>
              <a:t>19.01.2016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F46563-CC0C-4DAF-9D17-ED90C02477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C65B95-7514-4043-9406-F76925588232}" type="datetimeFigureOut">
              <a:rPr lang="ru-RU"/>
              <a:pPr>
                <a:defRPr/>
              </a:pPr>
              <a:t>19.01.2016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150376-8B31-4F0C-AF81-959366FBB9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C9AD76-40DB-499C-9876-4DF460953506}" type="datetimeFigureOut">
              <a:rPr lang="ru-RU"/>
              <a:pPr>
                <a:defRPr/>
              </a:pPr>
              <a:t>19.01.2016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2162BB-5C9D-4E9A-937B-97F3C570A9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BE7CCE-143B-46C7-9879-EE513FA03013}" type="datetimeFigureOut">
              <a:rPr lang="ru-RU"/>
              <a:pPr>
                <a:defRPr/>
              </a:pPr>
              <a:t>19.01.2016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A8DBDF-484C-4252-8282-0026144131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E54DDB-4770-4A03-9E50-659F196B2C6F}" type="datetimeFigureOut">
              <a:rPr lang="ru-RU"/>
              <a:pPr>
                <a:defRPr/>
              </a:pPr>
              <a:t>19.01.2016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696437-8842-4355-A8FF-DD6D607C2B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418FE0-F709-4F43-A3B1-01581E44915C}" type="datetimeFigureOut">
              <a:rPr lang="ru-RU"/>
              <a:pPr>
                <a:defRPr/>
              </a:pPr>
              <a:t>19.01.2016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D9D4ED-334D-482B-8FD5-3AC293C652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C29F902-02FE-4372-8D49-0189C7D8DEC0}" type="datetimeFigureOut">
              <a:rPr lang="ru-RU"/>
              <a:pPr>
                <a:defRPr/>
              </a:pPr>
              <a:t>19.01.2016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E93B54F-0628-4480-9643-8B9CB78760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Relationship Id="rId9" Type="http://schemas.openxmlformats.org/officeDocument/2006/relationships/image" Target="../media/image3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12" Type="http://schemas.openxmlformats.org/officeDocument/2006/relationships/image" Target="../media/image1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Relationship Id="rId1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WordArt 4"/>
          <p:cNvSpPr>
            <a:spLocks noChangeArrowheads="1" noChangeShapeType="1" noTextEdit="1"/>
          </p:cNvSpPr>
          <p:nvPr/>
        </p:nvSpPr>
        <p:spPr bwMode="auto">
          <a:xfrm>
            <a:off x="1187450" y="0"/>
            <a:ext cx="6553200" cy="26638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en-US" sz="7200" b="1" kern="10" dirty="0">
                <a:ln w="19050" cap="rnd">
                  <a:solidFill>
                    <a:srgbClr val="FF7C80"/>
                  </a:solidFill>
                  <a:prstDash val="sysDot"/>
                  <a:round/>
                  <a:headEnd/>
                  <a:tailEnd/>
                </a:ln>
                <a:solidFill>
                  <a:srgbClr val="FF0000">
                    <a:alpha val="81000"/>
                  </a:srgbClr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Monotype Corsiva"/>
              </a:rPr>
              <a:t>I LOVE FOOD!</a:t>
            </a:r>
            <a:endParaRPr lang="ru-RU" sz="7200" b="1" kern="10" dirty="0">
              <a:ln w="19050" cap="rnd">
                <a:solidFill>
                  <a:srgbClr val="FF7C80"/>
                </a:solidFill>
                <a:prstDash val="sysDot"/>
                <a:round/>
                <a:headEnd/>
                <a:tailEnd/>
              </a:ln>
              <a:solidFill>
                <a:srgbClr val="FF0000">
                  <a:alpha val="81000"/>
                </a:srgbClr>
              </a:soli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Monotype Corsiva"/>
            </a:endParaRPr>
          </a:p>
        </p:txBody>
      </p:sp>
      <p:pic>
        <p:nvPicPr>
          <p:cNvPr id="32773" name="Содержимое 3" descr="ГЛАВНАЯ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713" y="2781300"/>
            <a:ext cx="5329237" cy="355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4" name="Picture 6" descr="зайчик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4437063"/>
            <a:ext cx="1504950" cy="1885950"/>
          </a:xfrm>
          <a:prstGeom prst="rect">
            <a:avLst/>
          </a:prstGeom>
          <a:noFill/>
        </p:spPr>
      </p:pic>
      <p:pic>
        <p:nvPicPr>
          <p:cNvPr id="32775" name="Picture 7" descr="зайчик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850" y="4437063"/>
            <a:ext cx="1504950" cy="1885950"/>
          </a:xfrm>
          <a:prstGeom prst="rect">
            <a:avLst/>
          </a:prstGeom>
          <a:noFill/>
        </p:spPr>
      </p:pic>
      <p:pic>
        <p:nvPicPr>
          <p:cNvPr id="32776" name="Picture 8" descr="зайчик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15888"/>
            <a:ext cx="1504950" cy="1885950"/>
          </a:xfrm>
          <a:prstGeom prst="rect">
            <a:avLst/>
          </a:prstGeom>
          <a:noFill/>
        </p:spPr>
      </p:pic>
      <p:pic>
        <p:nvPicPr>
          <p:cNvPr id="32777" name="Picture 9" descr="зайчик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39050" y="188913"/>
            <a:ext cx="1504950" cy="1885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3" descr="яблоко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5" y="142875"/>
            <a:ext cx="3149600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Рисунок 4" descr="пицца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13" y="142875"/>
            <a:ext cx="1857375" cy="234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Рисунок 5" descr="торт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6438" y="142875"/>
            <a:ext cx="3071812" cy="2382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Рисунок 6" descr="сок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625" y="2500313"/>
            <a:ext cx="1500188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Рисунок 8" descr="овощи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86063" y="2571750"/>
            <a:ext cx="2428875" cy="190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Рисунок 10" descr="102йогурт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15000" y="2571750"/>
            <a:ext cx="3017838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4" name="Рисунок 9" descr="1сыр.jp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714625" y="4500563"/>
            <a:ext cx="3571875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5" name="Рисунок 7" descr="молоко.jpg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42938" y="4357688"/>
            <a:ext cx="1697037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WordArt 5"/>
          <p:cNvSpPr>
            <a:spLocks noChangeArrowheads="1" noChangeShapeType="1" noTextEdit="1"/>
          </p:cNvSpPr>
          <p:nvPr/>
        </p:nvSpPr>
        <p:spPr bwMode="auto">
          <a:xfrm>
            <a:off x="971550" y="620713"/>
            <a:ext cx="7343775" cy="1381125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/>
            <a:r>
              <a:rPr lang="en-US" sz="5400" b="1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Bodoni MT"/>
              </a:rPr>
              <a:t>Some rules how behave  at the table.</a:t>
            </a:r>
            <a:endParaRPr lang="ru-RU" sz="5400" b="1" kern="1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0000FF"/>
              </a:solidFill>
            </a:endParaRP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1619250" y="1412875"/>
            <a:ext cx="6499225" cy="410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ru-RU" sz="2400">
                <a:solidFill>
                  <a:srgbClr val="0000CC"/>
                </a:solidFill>
                <a:latin typeface="Algerian" pitchFamily="82" charset="0"/>
              </a:rPr>
              <a:t>1) </a:t>
            </a:r>
            <a:r>
              <a:rPr lang="en-US" sz="2400">
                <a:solidFill>
                  <a:srgbClr val="0000CC"/>
                </a:solidFill>
                <a:latin typeface="Algerian" pitchFamily="82" charset="0"/>
              </a:rPr>
              <a:t>Wash your face!</a:t>
            </a:r>
          </a:p>
          <a:p>
            <a:pPr marL="342900" indent="-342900"/>
            <a:r>
              <a:rPr lang="ru-RU" sz="2400">
                <a:solidFill>
                  <a:srgbClr val="0000CC"/>
                </a:solidFill>
                <a:latin typeface="Algerian" pitchFamily="82" charset="0"/>
              </a:rPr>
              <a:t>2) </a:t>
            </a:r>
            <a:r>
              <a:rPr lang="en-US" sz="2400">
                <a:solidFill>
                  <a:srgbClr val="0000CC"/>
                </a:solidFill>
                <a:latin typeface="Algerian" pitchFamily="82" charset="0"/>
              </a:rPr>
              <a:t>Wash up your hands!</a:t>
            </a:r>
            <a:endParaRPr lang="en-US" sz="2400" b="1">
              <a:solidFill>
                <a:srgbClr val="0000CC"/>
              </a:solidFill>
              <a:latin typeface="Algerian" pitchFamily="82" charset="0"/>
            </a:endParaRPr>
          </a:p>
          <a:p>
            <a:pPr marL="342900" indent="-342900"/>
            <a:r>
              <a:rPr lang="ru-RU" sz="2400">
                <a:solidFill>
                  <a:srgbClr val="0000CC"/>
                </a:solidFill>
                <a:latin typeface="Algerian" pitchFamily="82" charset="0"/>
              </a:rPr>
              <a:t>3)</a:t>
            </a:r>
            <a:r>
              <a:rPr lang="ru-RU" sz="2400" b="1">
                <a:solidFill>
                  <a:srgbClr val="0000CC"/>
                </a:solidFill>
                <a:latin typeface="Algerian" pitchFamily="82" charset="0"/>
              </a:rPr>
              <a:t> </a:t>
            </a:r>
            <a:r>
              <a:rPr lang="en-US" sz="2400" b="1">
                <a:solidFill>
                  <a:srgbClr val="FF3300"/>
                </a:solidFill>
                <a:latin typeface="Algerian" pitchFamily="82" charset="0"/>
              </a:rPr>
              <a:t>Don't</a:t>
            </a:r>
            <a:r>
              <a:rPr lang="en-US" sz="2400">
                <a:solidFill>
                  <a:srgbClr val="0000CC"/>
                </a:solidFill>
                <a:latin typeface="Algerian" pitchFamily="82" charset="0"/>
              </a:rPr>
              <a:t> speak and   talk at  the table (when you are  eating)</a:t>
            </a:r>
            <a:endParaRPr lang="en-US" sz="2400" b="1">
              <a:solidFill>
                <a:srgbClr val="0000CC"/>
              </a:solidFill>
              <a:latin typeface="Algerian" pitchFamily="82" charset="0"/>
            </a:endParaRPr>
          </a:p>
          <a:p>
            <a:pPr marL="342900" indent="-342900"/>
            <a:r>
              <a:rPr lang="ru-RU" sz="2400">
                <a:solidFill>
                  <a:srgbClr val="0000CC"/>
                </a:solidFill>
                <a:latin typeface="Algerian" pitchFamily="82" charset="0"/>
              </a:rPr>
              <a:t>4)</a:t>
            </a:r>
            <a:r>
              <a:rPr lang="ru-RU" sz="2400" b="1">
                <a:solidFill>
                  <a:srgbClr val="0000CC"/>
                </a:solidFill>
                <a:latin typeface="Algerian" pitchFamily="82" charset="0"/>
              </a:rPr>
              <a:t> </a:t>
            </a:r>
            <a:r>
              <a:rPr lang="en-US" sz="2400" b="1">
                <a:solidFill>
                  <a:srgbClr val="FF3300"/>
                </a:solidFill>
                <a:latin typeface="Algerian" pitchFamily="82" charset="0"/>
              </a:rPr>
              <a:t>Don't</a:t>
            </a:r>
            <a:r>
              <a:rPr lang="en-US" sz="2400">
                <a:solidFill>
                  <a:srgbClr val="0000CC"/>
                </a:solidFill>
                <a:latin typeface="Algerian" pitchFamily="82" charset="0"/>
              </a:rPr>
              <a:t>  laugh at the  table! </a:t>
            </a:r>
            <a:endParaRPr lang="en-US" sz="2400" b="1">
              <a:solidFill>
                <a:srgbClr val="0000CC"/>
              </a:solidFill>
              <a:latin typeface="Algerian" pitchFamily="82" charset="0"/>
            </a:endParaRPr>
          </a:p>
          <a:p>
            <a:pPr marL="342900" indent="-342900"/>
            <a:r>
              <a:rPr lang="ru-RU" sz="2400">
                <a:solidFill>
                  <a:srgbClr val="0000CC"/>
                </a:solidFill>
                <a:latin typeface="Algerian" pitchFamily="82" charset="0"/>
              </a:rPr>
              <a:t>5)</a:t>
            </a:r>
            <a:r>
              <a:rPr lang="ru-RU" sz="2400" b="1">
                <a:solidFill>
                  <a:srgbClr val="0000CC"/>
                </a:solidFill>
                <a:latin typeface="Algerian" pitchFamily="82" charset="0"/>
              </a:rPr>
              <a:t> </a:t>
            </a:r>
            <a:r>
              <a:rPr lang="en-US" sz="2400" b="1">
                <a:solidFill>
                  <a:srgbClr val="FF3300"/>
                </a:solidFill>
                <a:latin typeface="Algerian" pitchFamily="82" charset="0"/>
              </a:rPr>
              <a:t>Don't</a:t>
            </a:r>
            <a:r>
              <a:rPr lang="en-US" sz="2400">
                <a:solidFill>
                  <a:srgbClr val="0000CC"/>
                </a:solidFill>
                <a:latin typeface="Algerian" pitchFamily="82" charset="0"/>
              </a:rPr>
              <a:t> chew!</a:t>
            </a:r>
            <a:endParaRPr lang="en-US" sz="2400" b="1">
              <a:solidFill>
                <a:srgbClr val="0000CC"/>
              </a:solidFill>
              <a:latin typeface="Algerian" pitchFamily="82" charset="0"/>
            </a:endParaRPr>
          </a:p>
          <a:p>
            <a:pPr marL="342900" indent="-342900"/>
            <a:r>
              <a:rPr lang="ru-RU" sz="2400">
                <a:solidFill>
                  <a:srgbClr val="0000CC"/>
                </a:solidFill>
                <a:latin typeface="Algerian" pitchFamily="82" charset="0"/>
              </a:rPr>
              <a:t>6)</a:t>
            </a:r>
            <a:r>
              <a:rPr lang="ru-RU" sz="2400" b="1">
                <a:solidFill>
                  <a:srgbClr val="0000CC"/>
                </a:solidFill>
                <a:latin typeface="Algerian" pitchFamily="82" charset="0"/>
              </a:rPr>
              <a:t> </a:t>
            </a:r>
            <a:r>
              <a:rPr lang="en-US" sz="2400" b="1">
                <a:solidFill>
                  <a:srgbClr val="FF3300"/>
                </a:solidFill>
                <a:latin typeface="Algerian" pitchFamily="82" charset="0"/>
              </a:rPr>
              <a:t>Don't</a:t>
            </a:r>
            <a:r>
              <a:rPr lang="en-US" sz="2400">
                <a:solidFill>
                  <a:srgbClr val="0000CC"/>
                </a:solidFill>
                <a:latin typeface="Algerian" pitchFamily="82" charset="0"/>
              </a:rPr>
              <a:t>  stir  your teaspoon  strong!</a:t>
            </a:r>
            <a:endParaRPr lang="en-US" sz="2400" b="1">
              <a:solidFill>
                <a:srgbClr val="0000CC"/>
              </a:solidFill>
              <a:latin typeface="Algerian" pitchFamily="82" charset="0"/>
            </a:endParaRPr>
          </a:p>
          <a:p>
            <a:pPr marL="342900" indent="-342900"/>
            <a:r>
              <a:rPr lang="ru-RU" sz="2400">
                <a:solidFill>
                  <a:srgbClr val="0000CC"/>
                </a:solidFill>
                <a:latin typeface="Algerian" pitchFamily="82" charset="0"/>
              </a:rPr>
              <a:t>7)</a:t>
            </a:r>
            <a:r>
              <a:rPr lang="ru-RU" sz="2400" b="1">
                <a:solidFill>
                  <a:srgbClr val="0000CC"/>
                </a:solidFill>
                <a:latin typeface="Algerian" pitchFamily="82" charset="0"/>
              </a:rPr>
              <a:t> </a:t>
            </a:r>
            <a:r>
              <a:rPr lang="en-US" sz="2400" b="1">
                <a:solidFill>
                  <a:srgbClr val="FF3300"/>
                </a:solidFill>
                <a:latin typeface="Algerian" pitchFamily="82" charset="0"/>
              </a:rPr>
              <a:t>Don't</a:t>
            </a:r>
            <a:r>
              <a:rPr lang="en-US" sz="2400" b="1">
                <a:solidFill>
                  <a:srgbClr val="0000CC"/>
                </a:solidFill>
                <a:latin typeface="Algerian" pitchFamily="82" charset="0"/>
              </a:rPr>
              <a:t> </a:t>
            </a:r>
            <a:r>
              <a:rPr lang="en-US" sz="2400">
                <a:solidFill>
                  <a:srgbClr val="0000CC"/>
                </a:solidFill>
                <a:latin typeface="Algerian" pitchFamily="82" charset="0"/>
              </a:rPr>
              <a:t>wipe your  table  with your cloth.</a:t>
            </a:r>
            <a:endParaRPr lang="en-US" sz="2400" b="1">
              <a:solidFill>
                <a:srgbClr val="0000CC"/>
              </a:solidFill>
              <a:latin typeface="Algerian" pitchFamily="82" charset="0"/>
            </a:endParaRPr>
          </a:p>
          <a:p>
            <a:pPr marL="342900" indent="-342900"/>
            <a:r>
              <a:rPr lang="ru-RU" sz="2400">
                <a:solidFill>
                  <a:srgbClr val="0000CC"/>
                </a:solidFill>
                <a:latin typeface="Algerian" pitchFamily="82" charset="0"/>
              </a:rPr>
              <a:t>8)</a:t>
            </a:r>
            <a:r>
              <a:rPr lang="ru-RU" sz="2400" b="1">
                <a:solidFill>
                  <a:srgbClr val="0000CC"/>
                </a:solidFill>
                <a:latin typeface="Algerian" pitchFamily="82" charset="0"/>
              </a:rPr>
              <a:t> </a:t>
            </a:r>
            <a:r>
              <a:rPr lang="en-US" sz="2400" b="1">
                <a:solidFill>
                  <a:srgbClr val="FF3300"/>
                </a:solidFill>
                <a:latin typeface="Algerian" pitchFamily="82" charset="0"/>
              </a:rPr>
              <a:t>Don't</a:t>
            </a:r>
            <a:r>
              <a:rPr lang="en-US" sz="2400">
                <a:solidFill>
                  <a:srgbClr val="0000CC"/>
                </a:solidFill>
                <a:latin typeface="Algerian" pitchFamily="82" charset="0"/>
              </a:rPr>
              <a:t>  hurry!</a:t>
            </a:r>
          </a:p>
          <a:p>
            <a:pPr marL="342900" indent="-342900"/>
            <a:r>
              <a:rPr lang="ru-RU" sz="2400">
                <a:solidFill>
                  <a:srgbClr val="0000CC"/>
                </a:solidFill>
                <a:latin typeface="Algerian" pitchFamily="82" charset="0"/>
              </a:rPr>
              <a:t>9) </a:t>
            </a:r>
            <a:r>
              <a:rPr lang="en-US" sz="2400">
                <a:solidFill>
                  <a:srgbClr val="0000CC"/>
                </a:solidFill>
                <a:latin typeface="Algerian" pitchFamily="82" charset="0"/>
              </a:rPr>
              <a:t>Enjoy yourself!</a:t>
            </a:r>
            <a:r>
              <a:rPr lang="en-US" sz="2400"/>
              <a:t> </a:t>
            </a:r>
            <a:endParaRPr lang="ru-RU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WordArt 4"/>
          <p:cNvSpPr>
            <a:spLocks noChangeArrowheads="1" noChangeShapeType="1" noTextEdit="1"/>
          </p:cNvSpPr>
          <p:nvPr/>
        </p:nvSpPr>
        <p:spPr bwMode="auto">
          <a:xfrm>
            <a:off x="250825" y="115888"/>
            <a:ext cx="8408988" cy="1341437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ru-RU" sz="6000" b="1" kern="10">
                <a:ln w="25400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007033"/>
                </a:solidFill>
                <a:latin typeface="Monotype Corsiva"/>
              </a:rPr>
              <a:t>Составьте из букв продукты питания!</a:t>
            </a:r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1403350" y="1773238"/>
            <a:ext cx="5708650" cy="436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000099"/>
                </a:solidFill>
                <a:latin typeface="Bell MT" pitchFamily="18" charset="0"/>
              </a:rPr>
              <a:t>- phics </a:t>
            </a:r>
          </a:p>
          <a:p>
            <a:r>
              <a:rPr lang="ru-RU" sz="2800" b="1">
                <a:solidFill>
                  <a:srgbClr val="007033"/>
                </a:solidFill>
              </a:rPr>
              <a:t>                          </a:t>
            </a:r>
            <a:r>
              <a:rPr lang="en-US" sz="2800" b="1">
                <a:solidFill>
                  <a:srgbClr val="007033"/>
                </a:solidFill>
                <a:latin typeface="Bell MT" pitchFamily="18" charset="0"/>
              </a:rPr>
              <a:t>- optatoes</a:t>
            </a:r>
          </a:p>
          <a:p>
            <a:r>
              <a:rPr lang="en-US" sz="2800" b="1">
                <a:solidFill>
                  <a:srgbClr val="000099"/>
                </a:solidFill>
                <a:latin typeface="Bell MT" pitchFamily="18" charset="0"/>
              </a:rPr>
              <a:t>- ice arecm </a:t>
            </a:r>
          </a:p>
          <a:p>
            <a:r>
              <a:rPr lang="ru-RU" sz="2800" b="1">
                <a:solidFill>
                  <a:srgbClr val="007033"/>
                </a:solidFill>
              </a:rPr>
              <a:t>                          </a:t>
            </a:r>
            <a:r>
              <a:rPr lang="en-US" sz="2800" b="1">
                <a:solidFill>
                  <a:srgbClr val="007033"/>
                </a:solidFill>
                <a:latin typeface="Bell MT" pitchFamily="18" charset="0"/>
              </a:rPr>
              <a:t>- ousp</a:t>
            </a:r>
          </a:p>
          <a:p>
            <a:r>
              <a:rPr lang="en-US" sz="2800" b="1">
                <a:solidFill>
                  <a:srgbClr val="000099"/>
                </a:solidFill>
                <a:latin typeface="Bell MT" pitchFamily="18" charset="0"/>
              </a:rPr>
              <a:t>- kiml</a:t>
            </a:r>
          </a:p>
          <a:p>
            <a:r>
              <a:rPr lang="ru-RU" sz="2800" b="1">
                <a:solidFill>
                  <a:srgbClr val="007033"/>
                </a:solidFill>
              </a:rPr>
              <a:t>                          </a:t>
            </a:r>
            <a:r>
              <a:rPr lang="en-US" sz="2800" b="1">
                <a:solidFill>
                  <a:srgbClr val="007033"/>
                </a:solidFill>
                <a:latin typeface="Bell MT" pitchFamily="18" charset="0"/>
              </a:rPr>
              <a:t>- geg</a:t>
            </a:r>
            <a:r>
              <a:rPr lang="en-US" sz="2800" b="1">
                <a:solidFill>
                  <a:srgbClr val="000099"/>
                </a:solidFill>
                <a:latin typeface="Bell MT" pitchFamily="18" charset="0"/>
              </a:rPr>
              <a:t> </a:t>
            </a:r>
          </a:p>
          <a:p>
            <a:r>
              <a:rPr lang="en-US" sz="2800" b="1">
                <a:solidFill>
                  <a:srgbClr val="000099"/>
                </a:solidFill>
                <a:latin typeface="Bell MT" pitchFamily="18" charset="0"/>
              </a:rPr>
              <a:t>- ceka</a:t>
            </a:r>
          </a:p>
          <a:p>
            <a:r>
              <a:rPr lang="ru-RU" sz="2800" b="1">
                <a:solidFill>
                  <a:srgbClr val="007033"/>
                </a:solidFill>
              </a:rPr>
              <a:t>                          </a:t>
            </a:r>
            <a:r>
              <a:rPr lang="en-US" sz="2800" b="1">
                <a:solidFill>
                  <a:srgbClr val="007033"/>
                </a:solidFill>
                <a:latin typeface="Bell MT" pitchFamily="18" charset="0"/>
              </a:rPr>
              <a:t>- garus</a:t>
            </a:r>
          </a:p>
          <a:p>
            <a:r>
              <a:rPr lang="en-US" sz="2800" b="1">
                <a:solidFill>
                  <a:srgbClr val="000099"/>
                </a:solidFill>
                <a:latin typeface="Bell MT" pitchFamily="18" charset="0"/>
              </a:rPr>
              <a:t>- totoma</a:t>
            </a:r>
          </a:p>
          <a:p>
            <a:r>
              <a:rPr lang="ru-RU" sz="2800" b="1">
                <a:solidFill>
                  <a:srgbClr val="007033"/>
                </a:solidFill>
              </a:rPr>
              <a:t>                          </a:t>
            </a:r>
            <a:r>
              <a:rPr lang="en-US" sz="2800" b="1">
                <a:solidFill>
                  <a:srgbClr val="007033"/>
                </a:solidFill>
                <a:latin typeface="Bell MT" pitchFamily="18" charset="0"/>
              </a:rPr>
              <a:t>- maj</a:t>
            </a:r>
            <a:endParaRPr lang="ru-RU" sz="2800" b="1">
              <a:solidFill>
                <a:srgbClr val="007033"/>
              </a:solidFill>
              <a:latin typeface="Bell MT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WordArt 4"/>
          <p:cNvSpPr>
            <a:spLocks noChangeArrowheads="1" noChangeShapeType="1" noTextEdit="1"/>
          </p:cNvSpPr>
          <p:nvPr/>
        </p:nvSpPr>
        <p:spPr bwMode="auto">
          <a:xfrm>
            <a:off x="755650" y="-387350"/>
            <a:ext cx="7575550" cy="18002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en-US" sz="4800" b="1" kern="1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Monotype Corsiva"/>
            </a:endParaRPr>
          </a:p>
          <a:p>
            <a:pPr algn="ctr"/>
            <a:r>
              <a:rPr lang="en-US" sz="48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Monotype Corsiva"/>
              </a:rPr>
              <a:t>Find the stranger!</a:t>
            </a:r>
            <a:endParaRPr lang="ru-RU" sz="4800" b="1" kern="1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Monotype Corsiva"/>
            </a:endParaRPr>
          </a:p>
        </p:txBody>
      </p:sp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755650" y="1773238"/>
            <a:ext cx="7927975" cy="3751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800">
                <a:solidFill>
                  <a:srgbClr val="000099"/>
                </a:solidFill>
                <a:latin typeface="Calisto MT" pitchFamily="18" charset="0"/>
              </a:rPr>
              <a:t>- </a:t>
            </a:r>
            <a:r>
              <a:rPr lang="en-US" sz="4800">
                <a:solidFill>
                  <a:srgbClr val="000099"/>
                </a:solidFill>
                <a:latin typeface="Calisto MT" pitchFamily="18" charset="0"/>
              </a:rPr>
              <a:t>cheese,  coffee, hungry, soup</a:t>
            </a:r>
          </a:p>
          <a:p>
            <a:r>
              <a:rPr lang="ru-RU" sz="4800">
                <a:solidFill>
                  <a:srgbClr val="000099"/>
                </a:solidFill>
                <a:latin typeface="Calisto MT" pitchFamily="18" charset="0"/>
              </a:rPr>
              <a:t>- </a:t>
            </a:r>
            <a:r>
              <a:rPr lang="en-US" sz="4800">
                <a:solidFill>
                  <a:srgbClr val="FF3300"/>
                </a:solidFill>
                <a:latin typeface="Calisto MT" pitchFamily="18" charset="0"/>
              </a:rPr>
              <a:t>sausage, juice, coffee, tea</a:t>
            </a:r>
          </a:p>
          <a:p>
            <a:r>
              <a:rPr lang="ru-RU" sz="4800">
                <a:solidFill>
                  <a:srgbClr val="33CC33"/>
                </a:solidFill>
                <a:latin typeface="Calisto MT" pitchFamily="18" charset="0"/>
              </a:rPr>
              <a:t>- </a:t>
            </a:r>
            <a:r>
              <a:rPr lang="en-US" sz="4800">
                <a:solidFill>
                  <a:srgbClr val="33CC33"/>
                </a:solidFill>
                <a:latin typeface="Calisto MT" pitchFamily="18" charset="0"/>
              </a:rPr>
              <a:t>butter, fish, milk, porridge</a:t>
            </a:r>
          </a:p>
          <a:p>
            <a:r>
              <a:rPr lang="ru-RU" sz="4800">
                <a:solidFill>
                  <a:srgbClr val="FF9900"/>
                </a:solidFill>
                <a:latin typeface="Calisto MT" pitchFamily="18" charset="0"/>
              </a:rPr>
              <a:t>- </a:t>
            </a:r>
            <a:r>
              <a:rPr lang="en-US" sz="4800">
                <a:solidFill>
                  <a:srgbClr val="FF9900"/>
                </a:solidFill>
                <a:latin typeface="Calisto MT" pitchFamily="18" charset="0"/>
              </a:rPr>
              <a:t>honey, candy, lollipop, ham</a:t>
            </a:r>
          </a:p>
          <a:p>
            <a:r>
              <a:rPr lang="ru-RU" sz="4800">
                <a:solidFill>
                  <a:srgbClr val="33CC33"/>
                </a:solidFill>
                <a:latin typeface="Calisto MT" pitchFamily="18" charset="0"/>
              </a:rPr>
              <a:t>- </a:t>
            </a:r>
            <a:r>
              <a:rPr lang="en-US" sz="4800">
                <a:solidFill>
                  <a:srgbClr val="FF00FF"/>
                </a:solidFill>
                <a:latin typeface="Calisto MT" pitchFamily="18" charset="0"/>
              </a:rPr>
              <a:t>onion, pear, apple, grapes</a:t>
            </a:r>
            <a:endParaRPr lang="ru-RU" sz="4800">
              <a:solidFill>
                <a:srgbClr val="FF00FF"/>
              </a:solidFill>
              <a:latin typeface="Calisto MT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700" name="Group 124"/>
          <p:cNvGraphicFramePr>
            <a:graphicFrameLocks noGrp="1"/>
          </p:cNvGraphicFramePr>
          <p:nvPr>
            <p:ph/>
          </p:nvPr>
        </p:nvGraphicFramePr>
        <p:xfrm>
          <a:off x="0" y="1052513"/>
          <a:ext cx="9144000" cy="5832476"/>
        </p:xfrm>
        <a:graphic>
          <a:graphicData uri="http://schemas.openxmlformats.org/drawingml/2006/table">
            <a:tbl>
              <a:tblPr/>
              <a:tblGrid>
                <a:gridCol w="1308100"/>
                <a:gridCol w="1303338"/>
                <a:gridCol w="1308100"/>
                <a:gridCol w="1304925"/>
                <a:gridCol w="1308100"/>
                <a:gridCol w="1303337"/>
                <a:gridCol w="1308100"/>
              </a:tblGrid>
              <a:tr h="11223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lgerian" pitchFamily="82" charset="0"/>
                        </a:rPr>
                        <a:t>A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lgerian" pitchFamily="82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CB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lgerian" pitchFamily="82" charset="0"/>
                        </a:rPr>
                        <a:t>C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lgerian" pitchFamily="8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lgerian" pitchFamily="82" charset="0"/>
                        </a:rPr>
                        <a:t>H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lgerian" pitchFamily="8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gerian" pitchFamily="82" charset="0"/>
                        </a:rPr>
                        <a:t>E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lgerian" pitchFamily="8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lgerian" pitchFamily="82" charset="0"/>
                        </a:rPr>
                        <a:t>E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Algerian" pitchFamily="8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CB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lgerian" pitchFamily="82" charset="0"/>
                        </a:rPr>
                        <a:t>S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lgerian" pitchFamily="8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gerian" pitchFamily="82" charset="0"/>
                        </a:rPr>
                        <a:t>E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lgerian" pitchFamily="8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CC"/>
                    </a:solidFill>
                  </a:tcPr>
                </a:tc>
              </a:tr>
              <a:tr h="11239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lgerian" pitchFamily="82" charset="0"/>
                        </a:rPr>
                        <a:t>D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Algerian" pitchFamily="82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lgerian" pitchFamily="82" charset="0"/>
                        </a:rPr>
                        <a:t>H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lgerian" pitchFamily="8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CB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lgerian" pitchFamily="82" charset="0"/>
                        </a:rPr>
                        <a:t>O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lgerian" pitchFamily="8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gerian" pitchFamily="82" charset="0"/>
                        </a:rPr>
                        <a:t>T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lgerian" pitchFamily="8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CB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lgerian" pitchFamily="82" charset="0"/>
                        </a:rPr>
                        <a:t>D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lgerian" pitchFamily="8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gerian" pitchFamily="82" charset="0"/>
                        </a:rPr>
                        <a:t>O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lgerian" pitchFamily="8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CB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FF33"/>
                          </a:solidFill>
                          <a:effectLst/>
                          <a:latin typeface="Algerian" pitchFamily="82" charset="0"/>
                        </a:rPr>
                        <a:t>G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rgbClr val="99FF33"/>
                        </a:solidFill>
                        <a:effectLst/>
                        <a:latin typeface="Algerian" pitchFamily="8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CC"/>
                    </a:solidFill>
                  </a:tcPr>
                </a:tc>
              </a:tr>
              <a:tr h="11239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FF33"/>
                          </a:solidFill>
                          <a:effectLst/>
                          <a:latin typeface="Algerian" pitchFamily="82" charset="0"/>
                        </a:rPr>
                        <a:t>P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rgbClr val="99FF33"/>
                        </a:solidFill>
                        <a:effectLst/>
                        <a:latin typeface="Algerian" pitchFamily="82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gerian" pitchFamily="82" charset="0"/>
                        </a:rPr>
                        <a:t>I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lgerian" pitchFamily="8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lgerian" pitchFamily="82" charset="0"/>
                        </a:rPr>
                        <a:t>Z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Algerian" pitchFamily="8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CB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lgerian" pitchFamily="82" charset="0"/>
                        </a:rPr>
                        <a:t>Z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lgerian" pitchFamily="8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lgerian" pitchFamily="82" charset="0"/>
                        </a:rPr>
                        <a:t>A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Algerian" pitchFamily="8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33FF"/>
                          </a:solidFill>
                          <a:effectLst/>
                          <a:latin typeface="Algerian" pitchFamily="82" charset="0"/>
                        </a:rPr>
                        <a:t>U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rgbClr val="9933FF"/>
                        </a:solidFill>
                        <a:effectLst/>
                        <a:latin typeface="Algerian" pitchFamily="8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lgerian" pitchFamily="82" charset="0"/>
                        </a:rPr>
                        <a:t>G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lgerian" pitchFamily="8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CBFC"/>
                    </a:solidFill>
                  </a:tcPr>
                </a:tc>
              </a:tr>
              <a:tr h="11239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gerian" pitchFamily="82" charset="0"/>
                        </a:rPr>
                        <a:t>E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lgerian" pitchFamily="82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lgerian" pitchFamily="82" charset="0"/>
                        </a:rPr>
                        <a:t>F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lgerian" pitchFamily="8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lgerian" pitchFamily="82" charset="0"/>
                        </a:rPr>
                        <a:t>I 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lgerian" pitchFamily="8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Algerian" pitchFamily="82" charset="0"/>
                        </a:rPr>
                        <a:t>S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Algerian" pitchFamily="8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CB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lgerian" pitchFamily="82" charset="0"/>
                        </a:rPr>
                        <a:t>H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lgerian" pitchFamily="8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gerian" pitchFamily="82" charset="0"/>
                        </a:rPr>
                        <a:t>P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lgerian" pitchFamily="8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CB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lgerian" pitchFamily="82" charset="0"/>
                        </a:rPr>
                        <a:t>M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lgerian" pitchFamily="8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13382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lgerian" pitchFamily="82" charset="0"/>
                        </a:rPr>
                        <a:t>C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lgerian" pitchFamily="82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lgerian" pitchFamily="82" charset="0"/>
                        </a:rPr>
                        <a:t>H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lgerian" pitchFamily="8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gerian" pitchFamily="82" charset="0"/>
                        </a:rPr>
                        <a:t>B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lgerian" pitchFamily="8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Algerian" pitchFamily="82" charset="0"/>
                        </a:rPr>
                        <a:t>R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FF"/>
                        </a:solidFill>
                        <a:effectLst/>
                        <a:latin typeface="Algerian" pitchFamily="8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FF"/>
                          </a:solidFill>
                          <a:effectLst/>
                          <a:latin typeface="Algerian" pitchFamily="82" charset="0"/>
                        </a:rPr>
                        <a:t>E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rgbClr val="6600FF"/>
                        </a:solidFill>
                        <a:effectLst/>
                        <a:latin typeface="Algerian" pitchFamily="8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gerian" pitchFamily="82" charset="0"/>
                        </a:rPr>
                        <a:t>A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lgerian" pitchFamily="8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lgerian" pitchFamily="82" charset="0"/>
                        </a:rPr>
                        <a:t>D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lgerian" pitchFamily="8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CC"/>
                    </a:solidFill>
                  </a:tcPr>
                </a:tc>
              </a:tr>
            </a:tbl>
          </a:graphicData>
        </a:graphic>
      </p:graphicFrame>
      <p:sp>
        <p:nvSpPr>
          <p:cNvPr id="24699" name="WordArt 123"/>
          <p:cNvSpPr>
            <a:spLocks noChangeArrowheads="1" noChangeShapeType="1" noTextEdit="1"/>
          </p:cNvSpPr>
          <p:nvPr/>
        </p:nvSpPr>
        <p:spPr bwMode="auto">
          <a:xfrm>
            <a:off x="539750" y="188913"/>
            <a:ext cx="8135938" cy="765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</a:rPr>
              <a:t>"Hidden food" Еда спряталась. Найди 7 слов.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247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247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247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247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24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6" dur="2000"/>
                                        <p:tgtEl>
                                          <p:spTgt spid="24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804" name="Group 108"/>
          <p:cNvGraphicFramePr>
            <a:graphicFrameLocks noGrp="1"/>
          </p:cNvGraphicFramePr>
          <p:nvPr>
            <p:ph/>
          </p:nvPr>
        </p:nvGraphicFramePr>
        <p:xfrm>
          <a:off x="0" y="1006475"/>
          <a:ext cx="9144000" cy="5851527"/>
        </p:xfrm>
        <a:graphic>
          <a:graphicData uri="http://schemas.openxmlformats.org/drawingml/2006/table">
            <a:tbl>
              <a:tblPr/>
              <a:tblGrid>
                <a:gridCol w="1308100"/>
                <a:gridCol w="1304925"/>
                <a:gridCol w="1306513"/>
                <a:gridCol w="1304925"/>
                <a:gridCol w="1308100"/>
                <a:gridCol w="1304925"/>
                <a:gridCol w="1306512"/>
              </a:tblGrid>
              <a:tr h="11699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lgerian" pitchFamily="82" charset="0"/>
                        </a:rPr>
                        <a:t>H 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Algerian" pitchFamily="82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99FF"/>
                        </a:gs>
                        <a:gs pos="100000">
                          <a:srgbClr val="FF99FF">
                            <a:gamma/>
                            <a:shade val="46275"/>
                            <a:invGamma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lgerian" pitchFamily="82" charset="0"/>
                        </a:rPr>
                        <a:t>J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Algerian" pitchFamily="8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99FF"/>
                        </a:gs>
                        <a:gs pos="100000">
                          <a:srgbClr val="FF99FF">
                            <a:gamma/>
                            <a:shade val="46275"/>
                            <a:invGamma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lgerian" pitchFamily="82" charset="0"/>
                        </a:rPr>
                        <a:t>A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Algerian" pitchFamily="8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99FF"/>
                        </a:gs>
                        <a:gs pos="100000">
                          <a:srgbClr val="FF99FF">
                            <a:gamma/>
                            <a:shade val="46275"/>
                            <a:invGamma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lgerian" pitchFamily="82" charset="0"/>
                        </a:rPr>
                        <a:t>M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Algerian" pitchFamily="8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99FF"/>
                        </a:gs>
                        <a:gs pos="100000">
                          <a:srgbClr val="FF99FF">
                            <a:gamma/>
                            <a:shade val="46275"/>
                            <a:invGamma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lgerian" pitchFamily="82" charset="0"/>
                        </a:rPr>
                        <a:t>E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Algerian" pitchFamily="8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99FF"/>
                        </a:gs>
                        <a:gs pos="100000">
                          <a:srgbClr val="FF99FF">
                            <a:gamma/>
                            <a:shade val="46275"/>
                            <a:invGamma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lgerian" pitchFamily="82" charset="0"/>
                        </a:rPr>
                        <a:t>A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Algerian" pitchFamily="8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99FF"/>
                        </a:gs>
                        <a:gs pos="100000">
                          <a:srgbClr val="FF99FF">
                            <a:gamma/>
                            <a:shade val="46275"/>
                            <a:invGamma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lgerian" pitchFamily="82" charset="0"/>
                        </a:rPr>
                        <a:t>T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Algerian" pitchFamily="8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99FF"/>
                        </a:gs>
                        <a:gs pos="100000">
                          <a:srgbClr val="FF99FF">
                            <a:gamma/>
                            <a:shade val="46275"/>
                            <a:invGamma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</a:tr>
              <a:tr h="11699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lgerian" pitchFamily="82" charset="0"/>
                        </a:rPr>
                        <a:t>O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Algerian" pitchFamily="82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99FF"/>
                        </a:gs>
                        <a:gs pos="100000">
                          <a:srgbClr val="FF99FF">
                            <a:gamma/>
                            <a:shade val="46275"/>
                            <a:invGamma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lgerian" pitchFamily="82" charset="0"/>
                        </a:rPr>
                        <a:t>F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Algerian" pitchFamily="8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99FF"/>
                        </a:gs>
                        <a:gs pos="100000">
                          <a:srgbClr val="FF99FF">
                            <a:gamma/>
                            <a:shade val="46275"/>
                            <a:invGamma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lgerian" pitchFamily="82" charset="0"/>
                        </a:rPr>
                        <a:t>K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Algerian" pitchFamily="8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99FF"/>
                        </a:gs>
                        <a:gs pos="100000">
                          <a:srgbClr val="FF99FF">
                            <a:gamma/>
                            <a:shade val="46275"/>
                            <a:invGamma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lgerian" pitchFamily="82" charset="0"/>
                        </a:rPr>
                        <a:t>C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Algerian" pitchFamily="8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99FF"/>
                        </a:gs>
                        <a:gs pos="100000">
                          <a:srgbClr val="FF99FF">
                            <a:gamma/>
                            <a:shade val="46275"/>
                            <a:invGamma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lgerian" pitchFamily="82" charset="0"/>
                        </a:rPr>
                        <a:t>A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Algerian" pitchFamily="8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99FF"/>
                        </a:gs>
                        <a:gs pos="100000">
                          <a:srgbClr val="FF99FF">
                            <a:gamma/>
                            <a:shade val="46275"/>
                            <a:invGamma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lgerian" pitchFamily="82" charset="0"/>
                        </a:rPr>
                        <a:t>K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Algerian" pitchFamily="8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99FF"/>
                        </a:gs>
                        <a:gs pos="100000">
                          <a:srgbClr val="FF99FF">
                            <a:gamma/>
                            <a:shade val="46275"/>
                            <a:invGamma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lgerian" pitchFamily="82" charset="0"/>
                        </a:rPr>
                        <a:t>E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Algerian" pitchFamily="8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99FF"/>
                        </a:gs>
                        <a:gs pos="100000">
                          <a:srgbClr val="FF99FF">
                            <a:gamma/>
                            <a:shade val="46275"/>
                            <a:invGamma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</a:tr>
              <a:tr h="11715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lgerian" pitchFamily="82" charset="0"/>
                        </a:rPr>
                        <a:t>N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Algerian" pitchFamily="82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99FF"/>
                        </a:gs>
                        <a:gs pos="100000">
                          <a:srgbClr val="FF99FF">
                            <a:gamma/>
                            <a:shade val="46275"/>
                            <a:invGamma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lgerian" pitchFamily="82" charset="0"/>
                        </a:rPr>
                        <a:t>S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Algerian" pitchFamily="8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99FF"/>
                        </a:gs>
                        <a:gs pos="100000">
                          <a:srgbClr val="FF99FF">
                            <a:gamma/>
                            <a:shade val="46275"/>
                            <a:invGamma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lgerian" pitchFamily="82" charset="0"/>
                        </a:rPr>
                        <a:t>U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Algerian" pitchFamily="8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99FF"/>
                        </a:gs>
                        <a:gs pos="100000">
                          <a:srgbClr val="FF99FF">
                            <a:gamma/>
                            <a:shade val="46275"/>
                            <a:invGamma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lgerian" pitchFamily="82" charset="0"/>
                        </a:rPr>
                        <a:t>G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Algerian" pitchFamily="8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99FF"/>
                        </a:gs>
                        <a:gs pos="100000">
                          <a:srgbClr val="FF99FF">
                            <a:gamma/>
                            <a:shade val="46275"/>
                            <a:invGamma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lgerian" pitchFamily="82" charset="0"/>
                        </a:rPr>
                        <a:t>A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Algerian" pitchFamily="8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99FF"/>
                        </a:gs>
                        <a:gs pos="100000">
                          <a:srgbClr val="FF99FF">
                            <a:gamma/>
                            <a:shade val="46275"/>
                            <a:invGamma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lgerian" pitchFamily="82" charset="0"/>
                        </a:rPr>
                        <a:t>R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Algerian" pitchFamily="8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99FF"/>
                        </a:gs>
                        <a:gs pos="100000">
                          <a:srgbClr val="FF99FF">
                            <a:gamma/>
                            <a:shade val="46275"/>
                            <a:invGamma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lgerian" pitchFamily="82" charset="0"/>
                        </a:rPr>
                        <a:t>P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Algerian" pitchFamily="8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99FF"/>
                        </a:gs>
                        <a:gs pos="100000">
                          <a:srgbClr val="FF99FF">
                            <a:gamma/>
                            <a:shade val="46275"/>
                            <a:invGamma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</a:tr>
              <a:tr h="11699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lgerian" pitchFamily="82" charset="0"/>
                        </a:rPr>
                        <a:t>E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Algerian" pitchFamily="82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99FF"/>
                        </a:gs>
                        <a:gs pos="100000">
                          <a:srgbClr val="FF99FF">
                            <a:gamma/>
                            <a:shade val="46275"/>
                            <a:invGamma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lgerian" pitchFamily="82" charset="0"/>
                        </a:rPr>
                        <a:t>G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Algerian" pitchFamily="8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99FF"/>
                        </a:gs>
                        <a:gs pos="100000">
                          <a:srgbClr val="FF99FF">
                            <a:gamma/>
                            <a:shade val="46275"/>
                            <a:invGamma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lgerian" pitchFamily="82" charset="0"/>
                        </a:rPr>
                        <a:t>C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Algerian" pitchFamily="8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99FF"/>
                        </a:gs>
                        <a:gs pos="100000">
                          <a:srgbClr val="FF99FF">
                            <a:gamma/>
                            <a:shade val="46275"/>
                            <a:invGamma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lgerian" pitchFamily="82" charset="0"/>
                        </a:rPr>
                        <a:t>A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Algerian" pitchFamily="8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99FF"/>
                        </a:gs>
                        <a:gs pos="100000">
                          <a:srgbClr val="FF99FF">
                            <a:gamma/>
                            <a:shade val="46275"/>
                            <a:invGamma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lgerian" pitchFamily="82" charset="0"/>
                        </a:rPr>
                        <a:t>N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Algerian" pitchFamily="8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99FF"/>
                        </a:gs>
                        <a:gs pos="100000">
                          <a:srgbClr val="FF99FF">
                            <a:gamma/>
                            <a:shade val="46275"/>
                            <a:invGamma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lgerian" pitchFamily="82" charset="0"/>
                        </a:rPr>
                        <a:t>D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Algerian" pitchFamily="8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99FF"/>
                        </a:gs>
                        <a:gs pos="100000">
                          <a:srgbClr val="FF99FF">
                            <a:gamma/>
                            <a:shade val="46275"/>
                            <a:invGamma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lgerian" pitchFamily="82" charset="0"/>
                        </a:rPr>
                        <a:t>Y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Algerian" pitchFamily="8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99FF"/>
                        </a:gs>
                        <a:gs pos="100000">
                          <a:srgbClr val="FF99FF">
                            <a:gamma/>
                            <a:shade val="46275"/>
                            <a:invGamma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</a:tr>
              <a:tr h="11699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lgerian" pitchFamily="82" charset="0"/>
                        </a:rPr>
                        <a:t>Y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Algerian" pitchFamily="82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99FF"/>
                        </a:gs>
                        <a:gs pos="100000">
                          <a:srgbClr val="FF99FF">
                            <a:gamma/>
                            <a:shade val="46275"/>
                            <a:invGamma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lgerian" pitchFamily="82" charset="0"/>
                        </a:rPr>
                        <a:t>Z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Algerian" pitchFamily="8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99FF"/>
                        </a:gs>
                        <a:gs pos="100000">
                          <a:srgbClr val="FF99FF">
                            <a:gamma/>
                            <a:shade val="46275"/>
                            <a:invGamma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lgerian" pitchFamily="82" charset="0"/>
                        </a:rPr>
                        <a:t>P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Algerian" pitchFamily="8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99FF"/>
                        </a:gs>
                        <a:gs pos="100000">
                          <a:srgbClr val="FF99FF">
                            <a:gamma/>
                            <a:shade val="46275"/>
                            <a:invGamma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lgerian" pitchFamily="82" charset="0"/>
                        </a:rPr>
                        <a:t>I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Algerian" pitchFamily="8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99FF"/>
                        </a:gs>
                        <a:gs pos="100000">
                          <a:srgbClr val="FF99FF">
                            <a:gamma/>
                            <a:shade val="46275"/>
                            <a:invGamma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lgerian" pitchFamily="82" charset="0"/>
                        </a:rPr>
                        <a:t>E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Algerian" pitchFamily="8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99FF"/>
                        </a:gs>
                        <a:gs pos="100000">
                          <a:srgbClr val="FF99FF">
                            <a:gamma/>
                            <a:shade val="46275"/>
                            <a:invGamma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lgerian" pitchFamily="82" charset="0"/>
                        </a:rPr>
                        <a:t>L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Algerian" pitchFamily="8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99FF"/>
                        </a:gs>
                        <a:gs pos="100000">
                          <a:srgbClr val="FF99FF">
                            <a:gamma/>
                            <a:shade val="46275"/>
                            <a:invGamma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lgerian" pitchFamily="82" charset="0"/>
                        </a:rPr>
                        <a:t>M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Algerian" pitchFamily="8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99FF"/>
                        </a:gs>
                        <a:gs pos="100000">
                          <a:srgbClr val="FF99FF">
                            <a:gamma/>
                            <a:shade val="46275"/>
                            <a:invGamma/>
                          </a:srgbClr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</a:tr>
            </a:tbl>
          </a:graphicData>
        </a:graphic>
      </p:graphicFrame>
      <p:sp>
        <p:nvSpPr>
          <p:cNvPr id="29810" name="Text Box 114"/>
          <p:cNvSpPr txBox="1">
            <a:spLocks noChangeArrowheads="1"/>
          </p:cNvSpPr>
          <p:nvPr/>
        </p:nvSpPr>
        <p:spPr bwMode="auto">
          <a:xfrm>
            <a:off x="179388" y="1158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9812" name="WordArt 116"/>
          <p:cNvSpPr>
            <a:spLocks noChangeArrowheads="1" noChangeShapeType="1" noTextEdit="1"/>
          </p:cNvSpPr>
          <p:nvPr/>
        </p:nvSpPr>
        <p:spPr bwMode="auto">
          <a:xfrm>
            <a:off x="0" y="115888"/>
            <a:ext cx="8893175" cy="836612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noFill/>
                  <a:round/>
                  <a:headEnd/>
                  <a:tailEnd/>
                </a:ln>
                <a:solidFill>
                  <a:srgbClr val="800080"/>
                </a:soli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</a:rPr>
              <a:t>"Hidden sweets" Сладости спрятались. Найди 6 слов.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250825" y="188913"/>
            <a:ext cx="34194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1">
                <a:solidFill>
                  <a:srgbClr val="0000FF"/>
                </a:solidFill>
                <a:latin typeface="Algerian" pitchFamily="82" charset="0"/>
              </a:rPr>
              <a:t>Состояние пищи - Condition</a:t>
            </a:r>
          </a:p>
        </p:txBody>
      </p:sp>
      <p:sp>
        <p:nvSpPr>
          <p:cNvPr id="30726" name="Text Box 6"/>
          <p:cNvSpPr txBox="1">
            <a:spLocks noChangeArrowheads="1"/>
          </p:cNvSpPr>
          <p:nvPr/>
        </p:nvSpPr>
        <p:spPr bwMode="auto">
          <a:xfrm rot="10790685" flipV="1">
            <a:off x="323850" y="620713"/>
            <a:ext cx="33591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rgbClr val="0066FF"/>
                </a:solidFill>
                <a:latin typeface="Bodoni MT" pitchFamily="18" charset="0"/>
              </a:rPr>
              <a:t>свежий- fresh</a:t>
            </a:r>
          </a:p>
          <a:p>
            <a:pPr algn="ctr"/>
            <a:r>
              <a:rPr lang="ru-RU" sz="2000" b="1">
                <a:solidFill>
                  <a:srgbClr val="0066FF"/>
                </a:solidFill>
                <a:latin typeface="Bodoni MT" pitchFamily="18" charset="0"/>
              </a:rPr>
              <a:t>низкого качества-offсрок годности-sell-by date</a:t>
            </a:r>
          </a:p>
          <a:p>
            <a:pPr algn="ctr"/>
            <a:r>
              <a:rPr lang="ru-RU" sz="2000" b="1">
                <a:solidFill>
                  <a:srgbClr val="0066FF"/>
                </a:solidFill>
                <a:latin typeface="Bodoni MT" pitchFamily="18" charset="0"/>
              </a:rPr>
              <a:t>сырой-rawсо</a:t>
            </a:r>
          </a:p>
          <a:p>
            <a:pPr algn="ctr"/>
            <a:r>
              <a:rPr lang="ru-RU" sz="2000" b="1">
                <a:solidFill>
                  <a:srgbClr val="0066FF"/>
                </a:solidFill>
                <a:latin typeface="Bodoni MT" pitchFamily="18" charset="0"/>
              </a:rPr>
              <a:t>зревший-ripe</a:t>
            </a:r>
          </a:p>
          <a:p>
            <a:pPr algn="ctr"/>
            <a:r>
              <a:rPr lang="ru-RU" sz="2000" b="1">
                <a:solidFill>
                  <a:srgbClr val="0066FF"/>
                </a:solidFill>
                <a:latin typeface="Bodoni MT" pitchFamily="18" charset="0"/>
              </a:rPr>
              <a:t>сгнивший-rotten</a:t>
            </a:r>
          </a:p>
          <a:p>
            <a:pPr algn="ctr"/>
            <a:r>
              <a:rPr lang="ru-RU" sz="2000" b="1">
                <a:solidFill>
                  <a:srgbClr val="0066FF"/>
                </a:solidFill>
                <a:latin typeface="Bodoni MT" pitchFamily="18" charset="0"/>
              </a:rPr>
              <a:t>жёсткий-tough</a:t>
            </a:r>
          </a:p>
          <a:p>
            <a:pPr algn="ctr"/>
            <a:r>
              <a:rPr lang="ru-RU" sz="2000" b="1">
                <a:solidFill>
                  <a:srgbClr val="0066FF"/>
                </a:solidFill>
                <a:latin typeface="Bodoni MT" pitchFamily="18" charset="0"/>
              </a:rPr>
              <a:t>недоваренный-undercooked</a:t>
            </a:r>
          </a:p>
          <a:p>
            <a:pPr algn="ctr"/>
            <a:r>
              <a:rPr lang="ru-RU" sz="2000" b="1">
                <a:solidFill>
                  <a:srgbClr val="0066FF"/>
                </a:solidFill>
                <a:latin typeface="Bodoni MT" pitchFamily="18" charset="0"/>
              </a:rPr>
              <a:t>незрелый-unripe</a:t>
            </a:r>
          </a:p>
          <a:p>
            <a:pPr algn="ctr"/>
            <a:r>
              <a:rPr lang="ru-RU" sz="2000" b="1">
                <a:solidFill>
                  <a:srgbClr val="0066FF"/>
                </a:solidFill>
                <a:latin typeface="Bodoni MT" pitchFamily="18" charset="0"/>
              </a:rPr>
              <a:t>переваренный-overcooked</a:t>
            </a:r>
          </a:p>
        </p:txBody>
      </p:sp>
      <p:sp>
        <p:nvSpPr>
          <p:cNvPr id="30727" name="Text Box 7"/>
          <p:cNvSpPr txBox="1">
            <a:spLocks noChangeArrowheads="1"/>
          </p:cNvSpPr>
          <p:nvPr/>
        </p:nvSpPr>
        <p:spPr bwMode="auto">
          <a:xfrm>
            <a:off x="5292725" y="0"/>
            <a:ext cx="19843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CC0000"/>
                </a:solidFill>
                <a:latin typeface="Algerian" pitchFamily="82" charset="0"/>
              </a:rPr>
              <a:t>ГлаголыVerbs</a:t>
            </a:r>
          </a:p>
        </p:txBody>
      </p:sp>
      <p:sp>
        <p:nvSpPr>
          <p:cNvPr id="30728" name="Text Box 8"/>
          <p:cNvSpPr txBox="1">
            <a:spLocks noChangeArrowheads="1"/>
          </p:cNvSpPr>
          <p:nvPr/>
        </p:nvSpPr>
        <p:spPr bwMode="auto">
          <a:xfrm>
            <a:off x="4500563" y="333375"/>
            <a:ext cx="3671887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FF0000"/>
                </a:solidFill>
                <a:latin typeface="Bell MT" pitchFamily="18" charset="0"/>
              </a:rPr>
              <a:t>Печь-bake</a:t>
            </a:r>
          </a:p>
          <a:p>
            <a:pPr algn="ctr"/>
            <a:r>
              <a:rPr lang="ru-RU" b="1">
                <a:solidFill>
                  <a:srgbClr val="FF0000"/>
                </a:solidFill>
                <a:latin typeface="Bell MT" pitchFamily="18" charset="0"/>
              </a:rPr>
              <a:t>Кипятить-boil</a:t>
            </a:r>
          </a:p>
          <a:p>
            <a:pPr algn="ctr"/>
            <a:r>
              <a:rPr lang="ru-RU" b="1">
                <a:solidFill>
                  <a:srgbClr val="FF0000"/>
                </a:solidFill>
                <a:latin typeface="Bell MT" pitchFamily="18" charset="0"/>
              </a:rPr>
              <a:t>Готовить-cook</a:t>
            </a:r>
          </a:p>
          <a:p>
            <a:pPr algn="ctr"/>
            <a:r>
              <a:rPr lang="ru-RU" b="1">
                <a:solidFill>
                  <a:srgbClr val="FF0000"/>
                </a:solidFill>
                <a:latin typeface="Bell MT" pitchFamily="18" charset="0"/>
              </a:rPr>
              <a:t>Жарить-fry</a:t>
            </a:r>
          </a:p>
          <a:p>
            <a:pPr algn="ctr"/>
            <a:r>
              <a:rPr lang="ru-RU" b="1">
                <a:solidFill>
                  <a:srgbClr val="FF0000"/>
                </a:solidFill>
                <a:latin typeface="Bell MT" pitchFamily="18" charset="0"/>
              </a:rPr>
              <a:t>готовить на гриле-grillгреть, подогревать-heat</a:t>
            </a:r>
          </a:p>
          <a:p>
            <a:pPr algn="ctr"/>
            <a:r>
              <a:rPr lang="ru-RU" b="1">
                <a:solidFill>
                  <a:srgbClr val="FF0000"/>
                </a:solidFill>
                <a:latin typeface="Bell MT" pitchFamily="18" charset="0"/>
              </a:rPr>
              <a:t>готовить в микроволновке-microwave</a:t>
            </a:r>
          </a:p>
          <a:p>
            <a:pPr algn="ctr"/>
            <a:r>
              <a:rPr lang="ru-RU" b="1">
                <a:solidFill>
                  <a:srgbClr val="FF0000"/>
                </a:solidFill>
                <a:latin typeface="Bell MT" pitchFamily="18" charset="0"/>
              </a:rPr>
              <a:t>варить на медленном огне-poach</a:t>
            </a:r>
          </a:p>
          <a:p>
            <a:pPr algn="ctr"/>
            <a:r>
              <a:rPr lang="ru-RU" b="1">
                <a:solidFill>
                  <a:srgbClr val="FF0000"/>
                </a:solidFill>
                <a:latin typeface="Bell MT" pitchFamily="18" charset="0"/>
              </a:rPr>
              <a:t>жарить-roast</a:t>
            </a:r>
          </a:p>
          <a:p>
            <a:pPr algn="ctr"/>
            <a:r>
              <a:rPr lang="ru-RU" b="1">
                <a:solidFill>
                  <a:srgbClr val="FF0000"/>
                </a:solidFill>
                <a:latin typeface="Bell MT" pitchFamily="18" charset="0"/>
              </a:rPr>
              <a:t>готовить на пару-steam</a:t>
            </a:r>
          </a:p>
          <a:p>
            <a:pPr algn="ctr"/>
            <a:r>
              <a:rPr lang="ru-RU" b="1">
                <a:solidFill>
                  <a:srgbClr val="FF0000"/>
                </a:solidFill>
                <a:latin typeface="Bell MT" pitchFamily="18" charset="0"/>
              </a:rPr>
              <a:t>тушить-stew</a:t>
            </a:r>
          </a:p>
        </p:txBody>
      </p:sp>
      <p:sp>
        <p:nvSpPr>
          <p:cNvPr id="30729" name="Text Box 9"/>
          <p:cNvSpPr txBox="1">
            <a:spLocks noChangeArrowheads="1"/>
          </p:cNvSpPr>
          <p:nvPr/>
        </p:nvSpPr>
        <p:spPr bwMode="auto">
          <a:xfrm>
            <a:off x="1258888" y="3789363"/>
            <a:ext cx="21066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006600"/>
                </a:solidFill>
                <a:latin typeface="Algerian" pitchFamily="82" charset="0"/>
              </a:rPr>
              <a:t>Десерт-Dessert</a:t>
            </a:r>
          </a:p>
        </p:txBody>
      </p:sp>
      <p:sp>
        <p:nvSpPr>
          <p:cNvPr id="30730" name="Text Box 10"/>
          <p:cNvSpPr txBox="1">
            <a:spLocks noChangeArrowheads="1"/>
          </p:cNvSpPr>
          <p:nvPr/>
        </p:nvSpPr>
        <p:spPr bwMode="auto">
          <a:xfrm>
            <a:off x="-612775" y="4149725"/>
            <a:ext cx="5976938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rgbClr val="00CC00"/>
                </a:solidFill>
                <a:latin typeface="Bell MT" pitchFamily="18" charset="0"/>
              </a:rPr>
              <a:t>бисквит-biscuit</a:t>
            </a:r>
          </a:p>
          <a:p>
            <a:pPr algn="ctr"/>
            <a:r>
              <a:rPr lang="ru-RU" sz="2000" b="1">
                <a:solidFill>
                  <a:srgbClr val="00CC00"/>
                </a:solidFill>
                <a:latin typeface="Bell MT" pitchFamily="18" charset="0"/>
              </a:rPr>
              <a:t>булочка-bun</a:t>
            </a:r>
          </a:p>
          <a:p>
            <a:pPr algn="ctr"/>
            <a:r>
              <a:rPr lang="ru-RU" sz="2000" b="1">
                <a:solidFill>
                  <a:srgbClr val="00CC00"/>
                </a:solidFill>
                <a:latin typeface="Bell MT" pitchFamily="18" charset="0"/>
              </a:rPr>
              <a:t>варенье-jam</a:t>
            </a:r>
          </a:p>
          <a:p>
            <a:pPr algn="ctr"/>
            <a:r>
              <a:rPr lang="ru-RU" sz="2000" b="1">
                <a:solidFill>
                  <a:srgbClr val="00CC00"/>
                </a:solidFill>
                <a:latin typeface="Bell MT" pitchFamily="18" charset="0"/>
              </a:rPr>
              <a:t>желе-jelly</a:t>
            </a:r>
          </a:p>
          <a:p>
            <a:pPr algn="ctr"/>
            <a:r>
              <a:rPr lang="ru-RU" sz="2000" b="1">
                <a:solidFill>
                  <a:srgbClr val="00CC00"/>
                </a:solidFill>
                <a:latin typeface="Bell MT" pitchFamily="18" charset="0"/>
              </a:rPr>
              <a:t>кекс-cake</a:t>
            </a:r>
          </a:p>
          <a:p>
            <a:pPr algn="ctr"/>
            <a:r>
              <a:rPr lang="ru-RU" sz="2000" b="1">
                <a:solidFill>
                  <a:srgbClr val="00CC00"/>
                </a:solidFill>
                <a:latin typeface="Bell MT" pitchFamily="18" charset="0"/>
              </a:rPr>
              <a:t>конфеты-candy</a:t>
            </a:r>
          </a:p>
        </p:txBody>
      </p:sp>
      <p:sp>
        <p:nvSpPr>
          <p:cNvPr id="30731" name="Text Box 11"/>
          <p:cNvSpPr txBox="1">
            <a:spLocks noChangeArrowheads="1"/>
          </p:cNvSpPr>
          <p:nvPr/>
        </p:nvSpPr>
        <p:spPr bwMode="auto">
          <a:xfrm>
            <a:off x="3851275" y="3716338"/>
            <a:ext cx="3911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6600CC"/>
                </a:solidFill>
                <a:latin typeface="Algerian" pitchFamily="82" charset="0"/>
              </a:rPr>
              <a:t>Питание-Eating and Drinking</a:t>
            </a:r>
          </a:p>
        </p:txBody>
      </p:sp>
      <p:sp>
        <p:nvSpPr>
          <p:cNvPr id="30732" name="Text Box 12"/>
          <p:cNvSpPr txBox="1">
            <a:spLocks noChangeArrowheads="1"/>
          </p:cNvSpPr>
          <p:nvPr/>
        </p:nvSpPr>
        <p:spPr bwMode="auto">
          <a:xfrm>
            <a:off x="4356100" y="4076700"/>
            <a:ext cx="252095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rgbClr val="CC66FF"/>
                </a:solidFill>
                <a:latin typeface="Bell MT" pitchFamily="18" charset="0"/>
              </a:rPr>
              <a:t>кусать-bite</a:t>
            </a:r>
          </a:p>
          <a:p>
            <a:pPr algn="ctr"/>
            <a:r>
              <a:rPr lang="ru-RU" sz="2000" b="1">
                <a:solidFill>
                  <a:srgbClr val="CC66FF"/>
                </a:solidFill>
                <a:latin typeface="Bell MT" pitchFamily="18" charset="0"/>
              </a:rPr>
              <a:t>жевать-chew</a:t>
            </a:r>
          </a:p>
          <a:p>
            <a:pPr algn="ctr"/>
            <a:r>
              <a:rPr lang="ru-RU" sz="2000" b="1">
                <a:solidFill>
                  <a:srgbClr val="CC66FF"/>
                </a:solidFill>
                <a:latin typeface="Bell MT" pitchFamily="18" charset="0"/>
              </a:rPr>
              <a:t>глотать-swallow</a:t>
            </a:r>
          </a:p>
          <a:p>
            <a:pPr algn="ctr"/>
            <a:r>
              <a:rPr lang="ru-RU" sz="2000" b="1">
                <a:solidFill>
                  <a:srgbClr val="CC66FF"/>
                </a:solidFill>
                <a:latin typeface="Bell MT" pitchFamily="18" charset="0"/>
              </a:rPr>
              <a:t>пригубить, сделать </a:t>
            </a:r>
            <a:r>
              <a:rPr lang="ru-RU" sz="2000" b="1">
                <a:solidFill>
                  <a:srgbClr val="9966FF"/>
                </a:solidFill>
                <a:latin typeface="Bell MT" pitchFamily="18" charset="0"/>
              </a:rPr>
              <a:t>маленький</a:t>
            </a:r>
            <a:r>
              <a:rPr lang="ru-RU" sz="2000" b="1">
                <a:solidFill>
                  <a:srgbClr val="CC66FF"/>
                </a:solidFill>
                <a:latin typeface="Bell MT" pitchFamily="18" charset="0"/>
              </a:rPr>
              <a:t> глоток, потягивать- sip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WordArt 4"/>
          <p:cNvSpPr>
            <a:spLocks noChangeArrowheads="1" noChangeShapeType="1" noTextEdit="1"/>
          </p:cNvSpPr>
          <p:nvPr/>
        </p:nvSpPr>
        <p:spPr bwMode="auto">
          <a:xfrm>
            <a:off x="1619250" y="1700213"/>
            <a:ext cx="5954713" cy="3035300"/>
          </a:xfrm>
          <a:prstGeom prst="rect">
            <a:avLst/>
          </a:prstGeom>
        </p:spPr>
        <p:txBody>
          <a:bodyPr wrap="none" fromWordArt="1">
            <a:prstTxWarp prst="textDeflateBottom">
              <a:avLst>
                <a:gd name="adj" fmla="val 76472"/>
              </a:avLst>
            </a:prstTxWarp>
            <a:scene3d>
              <a:camera prst="legacyPerspectiveFront">
                <a:rot lat="19799999" lon="19439998" rev="0"/>
              </a:camera>
              <a:lightRig rig="legacyNormal2" dir="t"/>
            </a:scene3d>
            <a:sp3d extrusionH="354000" prstMaterial="legacyMatte">
              <a:extrusionClr>
                <a:srgbClr val="939676"/>
              </a:extrusion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solidFill>
                  <a:srgbClr val="0000FF">
                    <a:alpha val="60001"/>
                  </a:srgbClr>
                </a:solidFill>
                <a:latin typeface="Ravie"/>
              </a:rPr>
              <a:t>GOOD APPITITE</a:t>
            </a:r>
            <a:endParaRPr lang="ru-RU" sz="3600" kern="10">
              <a:ln w="9525">
                <a:round/>
                <a:headEnd/>
                <a:tailEnd/>
              </a:ln>
              <a:solidFill>
                <a:srgbClr val="0000FF">
                  <a:alpha val="60001"/>
                </a:srgb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" y="1285875"/>
            <a:ext cx="7715250" cy="557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WordArt 4"/>
          <p:cNvSpPr>
            <a:spLocks noChangeArrowheads="1" noChangeShapeType="1" noTextEdit="1"/>
          </p:cNvSpPr>
          <p:nvPr/>
        </p:nvSpPr>
        <p:spPr bwMode="auto">
          <a:xfrm>
            <a:off x="1214438" y="214313"/>
            <a:ext cx="6448425" cy="1052512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en-US" sz="6000" b="1" kern="10" spc="-60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Modern No. 20"/>
              </a:rPr>
              <a:t>Vegetables</a:t>
            </a:r>
            <a:endParaRPr lang="ru-RU" sz="6000" b="1" kern="10" spc="-60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WordArt 2"/>
          <p:cNvSpPr>
            <a:spLocks noChangeArrowheads="1" noChangeShapeType="1" noTextEdit="1"/>
          </p:cNvSpPr>
          <p:nvPr/>
        </p:nvSpPr>
        <p:spPr bwMode="auto">
          <a:xfrm>
            <a:off x="428625" y="357188"/>
            <a:ext cx="8143875" cy="85725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en-US" sz="4000" b="1" kern="10">
                <a:ln w="9525" cap="rnd">
                  <a:solidFill>
                    <a:srgbClr val="548DD4"/>
                  </a:solidFill>
                  <a:prstDash val="sysDot"/>
                  <a:round/>
                  <a:headEnd/>
                  <a:tailEnd/>
                </a:ln>
                <a:solidFill>
                  <a:srgbClr val="FF0000"/>
                </a:solidFill>
                <a:latin typeface="Perpetua Titling MT"/>
              </a:rPr>
              <a:t>Food and drink</a:t>
            </a:r>
            <a:endParaRPr lang="ru-RU" sz="4000" b="1" kern="10">
              <a:ln w="9525" cap="rnd">
                <a:solidFill>
                  <a:srgbClr val="548DD4"/>
                </a:solidFill>
                <a:prstDash val="sysDot"/>
                <a:round/>
                <a:headEnd/>
                <a:tailEnd/>
              </a:ln>
              <a:solidFill>
                <a:srgbClr val="FF0000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0" y="1785938"/>
            <a:ext cx="2620963" cy="2414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313" y="1571625"/>
            <a:ext cx="1292225" cy="79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Рисунок 6" descr="кола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88" y="1571625"/>
            <a:ext cx="455612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00750" y="1217613"/>
            <a:ext cx="2357438" cy="169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86438" y="2928938"/>
            <a:ext cx="2357437" cy="154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857875" y="4572000"/>
            <a:ext cx="2643188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1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42875" y="1500188"/>
            <a:ext cx="1857375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2" name="Picture 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14313" y="3143250"/>
            <a:ext cx="222885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3" name="Picture 10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57188" y="4214813"/>
            <a:ext cx="2000250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4" name="Picture 11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428875" y="4286250"/>
            <a:ext cx="11430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5" name="Picture 12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929063" y="4357688"/>
            <a:ext cx="1414462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6" name="Picture 1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429125" y="5143500"/>
            <a:ext cx="76517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7" name="Picture 14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714625" y="5286375"/>
            <a:ext cx="1195388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WordArt 2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85813" y="285750"/>
            <a:ext cx="7500937" cy="1000125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D99594"/>
                  </a:solidFill>
                  <a:round/>
                  <a:headEnd/>
                  <a:tailEnd/>
                </a:ln>
                <a:pattFill prst="dashHorz">
                  <a:fgClr>
                    <a:srgbClr val="FF0000"/>
                  </a:fgClr>
                  <a:bgClr>
                    <a:srgbClr val="C00000"/>
                  </a:bgClr>
                </a:patt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Monotype Corsiva"/>
              </a:rPr>
              <a:t>В чем находятся продукты?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25" y="1892300"/>
            <a:ext cx="3144838" cy="367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3" y="1928813"/>
            <a:ext cx="3622675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46463" y="2857500"/>
            <a:ext cx="1230312" cy="1344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TextBox 6"/>
          <p:cNvSpPr txBox="1">
            <a:spLocks noChangeArrowheads="1"/>
          </p:cNvSpPr>
          <p:nvPr/>
        </p:nvSpPr>
        <p:spPr bwMode="auto">
          <a:xfrm>
            <a:off x="2000250" y="1643063"/>
            <a:ext cx="9874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1) </a:t>
            </a:r>
            <a:r>
              <a:rPr lang="en-US">
                <a:latin typeface="Calibri" pitchFamily="34" charset="0"/>
              </a:rPr>
              <a:t>bottle</a:t>
            </a:r>
            <a:endParaRPr lang="ru-RU">
              <a:latin typeface="Calibri" pitchFamily="34" charset="0"/>
            </a:endParaRPr>
          </a:p>
        </p:txBody>
      </p:sp>
      <p:sp>
        <p:nvSpPr>
          <p:cNvPr id="5124" name="TextBox 8"/>
          <p:cNvSpPr txBox="1">
            <a:spLocks noChangeArrowheads="1"/>
          </p:cNvSpPr>
          <p:nvPr/>
        </p:nvSpPr>
        <p:spPr bwMode="auto">
          <a:xfrm>
            <a:off x="1643063" y="2000250"/>
            <a:ext cx="8001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2) litre</a:t>
            </a:r>
            <a:endParaRPr lang="ru-RU">
              <a:latin typeface="Calibri" pitchFamily="34" charset="0"/>
            </a:endParaRPr>
          </a:p>
        </p:txBody>
      </p:sp>
      <p:sp>
        <p:nvSpPr>
          <p:cNvPr id="5125" name="TextBox 10"/>
          <p:cNvSpPr txBox="1">
            <a:spLocks noChangeArrowheads="1"/>
          </p:cNvSpPr>
          <p:nvPr/>
        </p:nvSpPr>
        <p:spPr bwMode="auto">
          <a:xfrm>
            <a:off x="1071563" y="2357438"/>
            <a:ext cx="7572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3) kilo</a:t>
            </a:r>
            <a:endParaRPr lang="ru-RU">
              <a:latin typeface="Calibri" pitchFamily="34" charset="0"/>
            </a:endParaRPr>
          </a:p>
        </p:txBody>
      </p:sp>
      <p:sp>
        <p:nvSpPr>
          <p:cNvPr id="5126" name="TextBox 11"/>
          <p:cNvSpPr txBox="1">
            <a:spLocks noChangeArrowheads="1"/>
          </p:cNvSpPr>
          <p:nvPr/>
        </p:nvSpPr>
        <p:spPr bwMode="auto">
          <a:xfrm>
            <a:off x="642938" y="2786063"/>
            <a:ext cx="7381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4) bar</a:t>
            </a:r>
            <a:endParaRPr lang="ru-RU">
              <a:latin typeface="Calibri" pitchFamily="34" charset="0"/>
            </a:endParaRPr>
          </a:p>
        </p:txBody>
      </p:sp>
      <p:sp>
        <p:nvSpPr>
          <p:cNvPr id="5127" name="TextBox 12"/>
          <p:cNvSpPr txBox="1">
            <a:spLocks noChangeArrowheads="1"/>
          </p:cNvSpPr>
          <p:nvPr/>
        </p:nvSpPr>
        <p:spPr bwMode="auto">
          <a:xfrm>
            <a:off x="285750" y="3214688"/>
            <a:ext cx="7667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5) cup</a:t>
            </a:r>
            <a:endParaRPr lang="ru-RU">
              <a:latin typeface="Calibri" pitchFamily="34" charset="0"/>
            </a:endParaRPr>
          </a:p>
        </p:txBody>
      </p:sp>
      <p:sp>
        <p:nvSpPr>
          <p:cNvPr id="5128" name="TextBox 13"/>
          <p:cNvSpPr txBox="1">
            <a:spLocks noChangeArrowheads="1"/>
          </p:cNvSpPr>
          <p:nvPr/>
        </p:nvSpPr>
        <p:spPr bwMode="auto">
          <a:xfrm>
            <a:off x="642938" y="3643313"/>
            <a:ext cx="7794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6) loaf</a:t>
            </a:r>
            <a:endParaRPr lang="ru-RU">
              <a:latin typeface="Calibri" pitchFamily="34" charset="0"/>
            </a:endParaRPr>
          </a:p>
        </p:txBody>
      </p:sp>
      <p:sp>
        <p:nvSpPr>
          <p:cNvPr id="5129" name="TextBox 14"/>
          <p:cNvSpPr txBox="1">
            <a:spLocks noChangeArrowheads="1"/>
          </p:cNvSpPr>
          <p:nvPr/>
        </p:nvSpPr>
        <p:spPr bwMode="auto">
          <a:xfrm>
            <a:off x="1000125" y="4071938"/>
            <a:ext cx="9286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7) piece</a:t>
            </a:r>
            <a:endParaRPr lang="ru-RU">
              <a:latin typeface="Calibri" pitchFamily="34" charset="0"/>
            </a:endParaRPr>
          </a:p>
        </p:txBody>
      </p:sp>
      <p:sp>
        <p:nvSpPr>
          <p:cNvPr id="5130" name="TextBox 15"/>
          <p:cNvSpPr txBox="1">
            <a:spLocks noChangeArrowheads="1"/>
          </p:cNvSpPr>
          <p:nvPr/>
        </p:nvSpPr>
        <p:spPr bwMode="auto">
          <a:xfrm>
            <a:off x="1357313" y="4429125"/>
            <a:ext cx="8588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8) pack</a:t>
            </a:r>
            <a:endParaRPr lang="ru-RU">
              <a:latin typeface="Calibri" pitchFamily="34" charset="0"/>
            </a:endParaRPr>
          </a:p>
        </p:txBody>
      </p:sp>
      <p:sp>
        <p:nvSpPr>
          <p:cNvPr id="5131" name="TextBox 16"/>
          <p:cNvSpPr txBox="1">
            <a:spLocks noChangeArrowheads="1"/>
          </p:cNvSpPr>
          <p:nvPr/>
        </p:nvSpPr>
        <p:spPr bwMode="auto">
          <a:xfrm>
            <a:off x="1857375" y="4786313"/>
            <a:ext cx="7540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9) can</a:t>
            </a:r>
            <a:endParaRPr lang="ru-RU">
              <a:latin typeface="Calibri" pitchFamily="34" charset="0"/>
            </a:endParaRPr>
          </a:p>
        </p:txBody>
      </p:sp>
      <p:sp>
        <p:nvSpPr>
          <p:cNvPr id="5132" name="TextBox 17"/>
          <p:cNvSpPr txBox="1">
            <a:spLocks noChangeArrowheads="1"/>
          </p:cNvSpPr>
          <p:nvPr/>
        </p:nvSpPr>
        <p:spPr bwMode="auto">
          <a:xfrm>
            <a:off x="2286000" y="5143500"/>
            <a:ext cx="787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10) jar</a:t>
            </a:r>
            <a:endParaRPr lang="ru-RU">
              <a:latin typeface="Calibri" pitchFamily="34" charset="0"/>
            </a:endParaRPr>
          </a:p>
        </p:txBody>
      </p:sp>
      <p:sp>
        <p:nvSpPr>
          <p:cNvPr id="5133" name="TextBox 18"/>
          <p:cNvSpPr txBox="1">
            <a:spLocks noChangeArrowheads="1"/>
          </p:cNvSpPr>
          <p:nvPr/>
        </p:nvSpPr>
        <p:spPr bwMode="auto">
          <a:xfrm>
            <a:off x="5143500" y="1714500"/>
            <a:ext cx="7905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A) jam</a:t>
            </a:r>
            <a:endParaRPr lang="ru-RU">
              <a:latin typeface="Calibri" pitchFamily="34" charset="0"/>
            </a:endParaRPr>
          </a:p>
        </p:txBody>
      </p:sp>
      <p:sp>
        <p:nvSpPr>
          <p:cNvPr id="5134" name="TextBox 19"/>
          <p:cNvSpPr txBox="1">
            <a:spLocks noChangeArrowheads="1"/>
          </p:cNvSpPr>
          <p:nvPr/>
        </p:nvSpPr>
        <p:spPr bwMode="auto">
          <a:xfrm>
            <a:off x="5643563" y="2071688"/>
            <a:ext cx="889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B) wine</a:t>
            </a:r>
            <a:endParaRPr lang="ru-RU">
              <a:latin typeface="Calibri" pitchFamily="34" charset="0"/>
            </a:endParaRPr>
          </a:p>
        </p:txBody>
      </p:sp>
      <p:sp>
        <p:nvSpPr>
          <p:cNvPr id="5135" name="TextBox 20"/>
          <p:cNvSpPr txBox="1">
            <a:spLocks noChangeArrowheads="1"/>
          </p:cNvSpPr>
          <p:nvPr/>
        </p:nvSpPr>
        <p:spPr bwMode="auto">
          <a:xfrm>
            <a:off x="6072188" y="2428875"/>
            <a:ext cx="13414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C) chocolate</a:t>
            </a:r>
            <a:endParaRPr lang="ru-RU">
              <a:latin typeface="Calibri" pitchFamily="34" charset="0"/>
            </a:endParaRPr>
          </a:p>
        </p:txBody>
      </p:sp>
      <p:sp>
        <p:nvSpPr>
          <p:cNvPr id="5136" name="TextBox 21"/>
          <p:cNvSpPr txBox="1">
            <a:spLocks noChangeArrowheads="1"/>
          </p:cNvSpPr>
          <p:nvPr/>
        </p:nvSpPr>
        <p:spPr bwMode="auto">
          <a:xfrm>
            <a:off x="7000875" y="2786063"/>
            <a:ext cx="8445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D) milk</a:t>
            </a:r>
            <a:endParaRPr lang="ru-RU">
              <a:latin typeface="Calibri" pitchFamily="34" charset="0"/>
            </a:endParaRPr>
          </a:p>
        </p:txBody>
      </p:sp>
      <p:sp>
        <p:nvSpPr>
          <p:cNvPr id="5137" name="TextBox 22"/>
          <p:cNvSpPr txBox="1">
            <a:spLocks noChangeArrowheads="1"/>
          </p:cNvSpPr>
          <p:nvPr/>
        </p:nvSpPr>
        <p:spPr bwMode="auto">
          <a:xfrm>
            <a:off x="7500938" y="3214688"/>
            <a:ext cx="8524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E) beer</a:t>
            </a:r>
            <a:endParaRPr lang="ru-RU">
              <a:latin typeface="Calibri" pitchFamily="34" charset="0"/>
            </a:endParaRPr>
          </a:p>
        </p:txBody>
      </p:sp>
      <p:sp>
        <p:nvSpPr>
          <p:cNvPr id="5138" name="TextBox 23"/>
          <p:cNvSpPr txBox="1">
            <a:spLocks noChangeArrowheads="1"/>
          </p:cNvSpPr>
          <p:nvPr/>
        </p:nvSpPr>
        <p:spPr bwMode="auto">
          <a:xfrm>
            <a:off x="7286625" y="3714750"/>
            <a:ext cx="920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F) sugar</a:t>
            </a:r>
            <a:endParaRPr lang="ru-RU">
              <a:latin typeface="Calibri" pitchFamily="34" charset="0"/>
            </a:endParaRPr>
          </a:p>
        </p:txBody>
      </p:sp>
      <p:sp>
        <p:nvSpPr>
          <p:cNvPr id="5139" name="TextBox 24"/>
          <p:cNvSpPr txBox="1">
            <a:spLocks noChangeArrowheads="1"/>
          </p:cNvSpPr>
          <p:nvPr/>
        </p:nvSpPr>
        <p:spPr bwMode="auto">
          <a:xfrm>
            <a:off x="6858000" y="4143375"/>
            <a:ext cx="1041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G) butter</a:t>
            </a:r>
            <a:endParaRPr lang="ru-RU">
              <a:latin typeface="Calibri" pitchFamily="34" charset="0"/>
            </a:endParaRPr>
          </a:p>
        </p:txBody>
      </p:sp>
      <p:sp>
        <p:nvSpPr>
          <p:cNvPr id="5140" name="TextBox 25"/>
          <p:cNvSpPr txBox="1">
            <a:spLocks noChangeArrowheads="1"/>
          </p:cNvSpPr>
          <p:nvPr/>
        </p:nvSpPr>
        <p:spPr bwMode="auto">
          <a:xfrm>
            <a:off x="6429375" y="4500563"/>
            <a:ext cx="11080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H) cheese</a:t>
            </a:r>
            <a:endParaRPr lang="ru-RU">
              <a:latin typeface="Calibri" pitchFamily="34" charset="0"/>
            </a:endParaRPr>
          </a:p>
        </p:txBody>
      </p:sp>
      <p:sp>
        <p:nvSpPr>
          <p:cNvPr id="5141" name="TextBox 26"/>
          <p:cNvSpPr txBox="1">
            <a:spLocks noChangeArrowheads="1"/>
          </p:cNvSpPr>
          <p:nvPr/>
        </p:nvSpPr>
        <p:spPr bwMode="auto">
          <a:xfrm>
            <a:off x="6072188" y="4857750"/>
            <a:ext cx="9128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I) bread</a:t>
            </a:r>
            <a:endParaRPr lang="ru-RU">
              <a:latin typeface="Calibri" pitchFamily="34" charset="0"/>
            </a:endParaRPr>
          </a:p>
        </p:txBody>
      </p:sp>
      <p:sp>
        <p:nvSpPr>
          <p:cNvPr id="5142" name="TextBox 27"/>
          <p:cNvSpPr txBox="1">
            <a:spLocks noChangeArrowheads="1"/>
          </p:cNvSpPr>
          <p:nvPr/>
        </p:nvSpPr>
        <p:spPr bwMode="auto">
          <a:xfrm>
            <a:off x="5643563" y="5214938"/>
            <a:ext cx="8477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J) coffe</a:t>
            </a:r>
            <a:endParaRPr lang="ru-RU">
              <a:latin typeface="Calibri" pitchFamily="34" charset="0"/>
            </a:endParaRPr>
          </a:p>
        </p:txBody>
      </p:sp>
      <p:sp>
        <p:nvSpPr>
          <p:cNvPr id="5143" name="WordArt 4"/>
          <p:cNvSpPr>
            <a:spLocks noChangeArrowheads="1" noChangeShapeType="1" noTextEdit="1"/>
          </p:cNvSpPr>
          <p:nvPr/>
        </p:nvSpPr>
        <p:spPr bwMode="auto">
          <a:xfrm>
            <a:off x="1500188" y="500063"/>
            <a:ext cx="5934075" cy="10668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6600" b="1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243F60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Monotype Corsiva"/>
              </a:rPr>
              <a:t>Соедините слова в пары.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12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Содержимое 8"/>
          <p:cNvSpPr>
            <a:spLocks noGrp="1"/>
          </p:cNvSpPr>
          <p:nvPr>
            <p:ph idx="1"/>
          </p:nvPr>
        </p:nvSpPr>
        <p:spPr>
          <a:xfrm>
            <a:off x="1331913" y="1412875"/>
            <a:ext cx="6994525" cy="3489325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en-US" b="1" smtClean="0">
                <a:solidFill>
                  <a:srgbClr val="007033"/>
                </a:solidFill>
                <a:latin typeface="Lucida Calligraphy" pitchFamily="66" charset="0"/>
                <a:cs typeface="Times New Roman" pitchFamily="18" charset="0"/>
              </a:rPr>
              <a:t>Drinks</a:t>
            </a:r>
            <a:r>
              <a:rPr lang="ru-RU" b="1" smtClean="0">
                <a:solidFill>
                  <a:srgbClr val="007033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b="1" smtClean="0">
                <a:solidFill>
                  <a:srgbClr val="007033"/>
                </a:solidFill>
                <a:latin typeface="Lucida Calligraphy" pitchFamily="66" charset="0"/>
                <a:cs typeface="Times New Roman" pitchFamily="18" charset="0"/>
              </a:rPr>
              <a:t> tea, …</a:t>
            </a:r>
            <a:endParaRPr lang="ru-RU" b="1" smtClean="0">
              <a:solidFill>
                <a:srgbClr val="007033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en-US" b="1" smtClean="0">
                <a:solidFill>
                  <a:srgbClr val="00B050"/>
                </a:solidFill>
                <a:latin typeface="Lucida Calligraphy" pitchFamily="66" charset="0"/>
                <a:cs typeface="Times New Roman" pitchFamily="18" charset="0"/>
              </a:rPr>
              <a:t>Vegetables</a:t>
            </a:r>
            <a:r>
              <a:rPr lang="ru-RU" b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b="1" smtClean="0">
                <a:solidFill>
                  <a:srgbClr val="00B050"/>
                </a:solidFill>
                <a:latin typeface="Lucida Calligraphy" pitchFamily="66" charset="0"/>
                <a:cs typeface="Times New Roman" pitchFamily="18" charset="0"/>
              </a:rPr>
              <a:t> tomatoes, …</a:t>
            </a:r>
          </a:p>
          <a:p>
            <a:pPr eaLnBrk="1" hangingPunct="1">
              <a:lnSpc>
                <a:spcPct val="150000"/>
              </a:lnSpc>
            </a:pPr>
            <a:r>
              <a:rPr lang="en-US" b="1" smtClean="0">
                <a:solidFill>
                  <a:srgbClr val="007033"/>
                </a:solidFill>
                <a:latin typeface="Lucida Calligraphy" pitchFamily="66" charset="0"/>
                <a:cs typeface="Times New Roman" pitchFamily="18" charset="0"/>
              </a:rPr>
              <a:t>Fruits</a:t>
            </a:r>
            <a:r>
              <a:rPr lang="ru-RU" b="1" smtClean="0">
                <a:solidFill>
                  <a:srgbClr val="007033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b="1" smtClean="0">
                <a:solidFill>
                  <a:srgbClr val="007033"/>
                </a:solidFill>
                <a:latin typeface="Lucida Calligraphy" pitchFamily="66" charset="0"/>
                <a:cs typeface="Times New Roman" pitchFamily="18" charset="0"/>
              </a:rPr>
              <a:t> apples, …</a:t>
            </a:r>
          </a:p>
          <a:p>
            <a:pPr eaLnBrk="1" hangingPunct="1">
              <a:lnSpc>
                <a:spcPct val="150000"/>
              </a:lnSpc>
            </a:pPr>
            <a:r>
              <a:rPr lang="en-US" b="1" smtClean="0">
                <a:solidFill>
                  <a:srgbClr val="00B050"/>
                </a:solidFill>
                <a:latin typeface="Lucida Calligraphy" pitchFamily="66" charset="0"/>
                <a:cs typeface="Times New Roman" pitchFamily="18" charset="0"/>
              </a:rPr>
              <a:t>Cold food</a:t>
            </a:r>
            <a:r>
              <a:rPr lang="ru-RU" b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b="1" smtClean="0">
                <a:solidFill>
                  <a:srgbClr val="00B050"/>
                </a:solidFill>
                <a:latin typeface="Lucida Calligraphy" pitchFamily="66" charset="0"/>
                <a:cs typeface="Times New Roman" pitchFamily="18" charset="0"/>
              </a:rPr>
              <a:t>cheese, …</a:t>
            </a:r>
          </a:p>
          <a:p>
            <a:pPr eaLnBrk="1" hangingPunct="1">
              <a:lnSpc>
                <a:spcPct val="150000"/>
              </a:lnSpc>
            </a:pPr>
            <a:r>
              <a:rPr lang="en-US" b="1" smtClean="0">
                <a:solidFill>
                  <a:srgbClr val="007033"/>
                </a:solidFill>
                <a:latin typeface="Lucida Calligraphy" pitchFamily="66" charset="0"/>
                <a:cs typeface="Times New Roman" pitchFamily="18" charset="0"/>
              </a:rPr>
              <a:t>Hot food</a:t>
            </a:r>
            <a:r>
              <a:rPr lang="ru-RU" b="1" smtClean="0">
                <a:solidFill>
                  <a:srgbClr val="007033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b="1" smtClean="0">
                <a:solidFill>
                  <a:srgbClr val="007033"/>
                </a:solidFill>
                <a:latin typeface="Lucida Calligraphy" pitchFamily="66" charset="0"/>
                <a:cs typeface="Times New Roman" pitchFamily="18" charset="0"/>
              </a:rPr>
              <a:t>fish,…</a:t>
            </a:r>
          </a:p>
          <a:p>
            <a:pPr eaLnBrk="1" hangingPunct="1">
              <a:lnSpc>
                <a:spcPct val="150000"/>
              </a:lnSpc>
            </a:pPr>
            <a:r>
              <a:rPr lang="en-US" b="1" smtClean="0">
                <a:solidFill>
                  <a:srgbClr val="00B050"/>
                </a:solidFill>
                <a:latin typeface="Lucida Calligraphy" pitchFamily="66" charset="0"/>
                <a:cs typeface="Times New Roman" pitchFamily="18" charset="0"/>
              </a:rPr>
              <a:t>Sweet food</a:t>
            </a:r>
            <a:r>
              <a:rPr lang="ru-RU" b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b="1" smtClean="0">
                <a:solidFill>
                  <a:srgbClr val="00B050"/>
                </a:solidFill>
                <a:latin typeface="Lucida Calligraphy" pitchFamily="66" charset="0"/>
                <a:cs typeface="Times New Roman" pitchFamily="18" charset="0"/>
              </a:rPr>
              <a:t>pie,…</a:t>
            </a:r>
            <a:endParaRPr lang="ru-RU" b="1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Arial" charset="0"/>
              <a:buNone/>
            </a:pPr>
            <a:endParaRPr lang="ru-RU" b="1" smtClean="0"/>
          </a:p>
        </p:txBody>
      </p:sp>
      <p:sp>
        <p:nvSpPr>
          <p:cNvPr id="6149" name="WordArt 5" descr="Бумажный пакет"/>
          <p:cNvSpPr>
            <a:spLocks noChangeArrowheads="1" noChangeShapeType="1" noTextEdit="1"/>
          </p:cNvSpPr>
          <p:nvPr/>
        </p:nvSpPr>
        <p:spPr bwMode="auto">
          <a:xfrm>
            <a:off x="1258888" y="620713"/>
            <a:ext cx="5616575" cy="6111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7200" b="1" kern="1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>
                      <a:alpha val="80000"/>
                    </a:srgbClr>
                  </a:outerShdw>
                </a:effectLst>
                <a:latin typeface="Monotype Corsiva"/>
              </a:rPr>
              <a:t>Continue</a:t>
            </a:r>
            <a:endParaRPr lang="ru-RU" sz="7200" b="1" kern="10">
              <a:ln w="9525">
                <a:solidFill>
                  <a:srgbClr val="008000"/>
                </a:solidFill>
                <a:round/>
                <a:headEnd/>
                <a:tailEnd/>
              </a:ln>
              <a:blipFill dpi="0" rotWithShape="0">
                <a:blip r:embed="rId2"/>
                <a:srcRect/>
                <a:tile tx="0" ty="0" sx="100000" sy="100000" flip="none" algn="tl"/>
              </a:blipFill>
              <a:effectLst>
                <a:outerShdw dist="563972" dir="14049741" sx="125000" sy="125000" algn="tl" rotWithShape="0">
                  <a:srgbClr val="C7DFD3">
                    <a:alpha val="80000"/>
                  </a:srgbClr>
                </a:outerShdw>
              </a:effectLst>
              <a:latin typeface="Monotype Corsiva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rgbClr val="C00000"/>
          </a:solidFill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en-US" sz="13800" b="1" i="1" smtClean="0">
                <a:latin typeface="Baskerville Old Face" pitchFamily="18" charset="0"/>
              </a:rPr>
              <a:t>What food is healthy</a:t>
            </a:r>
            <a:r>
              <a:rPr lang="ru-RU" sz="13800" b="1" i="1" smtClean="0"/>
              <a:t>?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4" descr="гамбургер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38" y="785813"/>
            <a:ext cx="3000375" cy="214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Рисунок 7" descr="салат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88" y="3786188"/>
            <a:ext cx="3071812" cy="264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Рисунок 3" descr="виноград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143375"/>
            <a:ext cx="2500313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Рисунок 5" descr="каша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43250" y="3857625"/>
            <a:ext cx="2643188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Рисунок 8" descr="фри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86500" y="0"/>
            <a:ext cx="2857500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Рисунок 6" descr="кола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2938" y="428625"/>
            <a:ext cx="1590675" cy="299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Cliff</Template>
  <TotalTime>306</TotalTime>
  <Words>422</Words>
  <Application>Microsoft Office PowerPoint</Application>
  <PresentationFormat>Экран (4:3)</PresentationFormat>
  <Paragraphs>167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Евгений</dc:creator>
  <cp:lastModifiedBy>позитроника</cp:lastModifiedBy>
  <cp:revision>25</cp:revision>
  <dcterms:modified xsi:type="dcterms:W3CDTF">2016-01-19T03:50:05Z</dcterms:modified>
</cp:coreProperties>
</file>