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74" r:id="rId3"/>
    <p:sldId id="258" r:id="rId4"/>
    <p:sldId id="260" r:id="rId5"/>
    <p:sldId id="259" r:id="rId6"/>
    <p:sldId id="261" r:id="rId7"/>
    <p:sldId id="262" r:id="rId8"/>
    <p:sldId id="263" r:id="rId9"/>
    <p:sldId id="266" r:id="rId10"/>
    <p:sldId id="267" r:id="rId11"/>
    <p:sldId id="264" r:id="rId12"/>
    <p:sldId id="268" r:id="rId13"/>
    <p:sldId id="269" r:id="rId14"/>
    <p:sldId id="271" r:id="rId15"/>
    <p:sldId id="272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68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72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Georgia" panose="02040502050405020303" pitchFamily="18" charset="0"/>
              </a:rPr>
              <a:t>Кейс – стади как метод работы с родителями</a:t>
            </a:r>
            <a:endParaRPr lang="ru-RU" sz="5400" b="1" dirty="0"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rgbClr val="7030A0"/>
                </a:solidFill>
                <a:latin typeface="Georgia" panose="02040502050405020303" pitchFamily="18" charset="0"/>
              </a:rPr>
              <a:t>Формы и методы работы с родителями должны быть</a:t>
            </a:r>
          </a:p>
          <a:p>
            <a:pPr marL="0" indent="0" algn="ctr">
              <a:buNone/>
            </a:pPr>
            <a:r>
              <a:rPr lang="ru-RU" b="1" dirty="0">
                <a:solidFill>
                  <a:srgbClr val="7030A0"/>
                </a:solidFill>
                <a:latin typeface="Georgia" panose="02040502050405020303" pitchFamily="18" charset="0"/>
              </a:rPr>
              <a:t>направлены на повышение педагогической культуры</a:t>
            </a:r>
          </a:p>
          <a:p>
            <a:pPr marL="0" indent="0" algn="ctr">
              <a:buNone/>
            </a:pPr>
            <a:r>
              <a:rPr lang="ru-RU" b="1" dirty="0">
                <a:solidFill>
                  <a:srgbClr val="7030A0"/>
                </a:solidFill>
                <a:latin typeface="Georgia" panose="02040502050405020303" pitchFamily="18" charset="0"/>
              </a:rPr>
              <a:t>родителей, на укрепление взаимодействия</a:t>
            </a:r>
          </a:p>
          <a:p>
            <a:pPr marL="0" indent="0" algn="ctr">
              <a:buNone/>
            </a:pPr>
            <a:r>
              <a:rPr lang="ru-RU" b="1" dirty="0">
                <a:solidFill>
                  <a:srgbClr val="7030A0"/>
                </a:solidFill>
                <a:latin typeface="Georgia" panose="02040502050405020303" pitchFamily="18" charset="0"/>
              </a:rPr>
              <a:t>образовательной организации и семьи, на усиление</a:t>
            </a:r>
          </a:p>
          <a:p>
            <a:pPr marL="0" indent="0" algn="ctr">
              <a:buNone/>
            </a:pPr>
            <a:r>
              <a:rPr lang="ru-RU" b="1" dirty="0">
                <a:solidFill>
                  <a:srgbClr val="7030A0"/>
                </a:solidFill>
                <a:latin typeface="Georgia" panose="02040502050405020303" pitchFamily="18" charset="0"/>
              </a:rPr>
              <a:t>ее воспитательного потенциала.</a:t>
            </a:r>
            <a:endParaRPr lang="ru-RU" dirty="0">
              <a:solidFill>
                <a:srgbClr val="7030A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8369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09" y="0"/>
            <a:ext cx="10018713" cy="1752599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Georgia" panose="02040502050405020303" pitchFamily="18" charset="0"/>
              </a:rPr>
              <a:t>Технология работы с кейсом</a:t>
            </a:r>
            <a:endParaRPr lang="ru-RU" b="1" dirty="0">
              <a:solidFill>
                <a:srgbClr val="7030A0"/>
              </a:solidFill>
              <a:latin typeface="Georgia" panose="02040502050405020303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01889064"/>
              </p:ext>
            </p:extLst>
          </p:nvPr>
        </p:nvGraphicFramePr>
        <p:xfrm>
          <a:off x="1973710" y="1598053"/>
          <a:ext cx="8477160" cy="4344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5720"/>
                <a:gridCol w="2825720"/>
                <a:gridCol w="2825720"/>
              </a:tblGrid>
              <a:tr h="68716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Фаза работы</a:t>
                      </a:r>
                      <a:endParaRPr lang="ru-RU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Действия учителя</a:t>
                      </a:r>
                      <a:endParaRPr lang="ru-RU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Действия слушателей</a:t>
                      </a:r>
                      <a:endParaRPr lang="ru-RU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/>
                </a:tc>
              </a:tr>
              <a:tr h="687160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Групповая работа с кейсом</a:t>
                      </a:r>
                      <a:endParaRPr lang="ru-RU" b="0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just">
                        <a:buAutoNum type="arabicPeriod"/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Организует общую дискуссию</a:t>
                      </a:r>
                      <a:endParaRPr lang="ru-RU" b="0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1. Формулируют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проблему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2. Выявляют причины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ее возникновения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3. Определяют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возможности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предотвращения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проблемы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4. Предлагают не менее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3 путей решения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проблемы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(преимущества и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недостатки)</a:t>
                      </a:r>
                      <a:endParaRPr lang="ru-RU" b="0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28281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7038" y="119129"/>
            <a:ext cx="10018713" cy="1752599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Georgia" panose="02040502050405020303" pitchFamily="18" charset="0"/>
              </a:rPr>
              <a:t>         Этапы работы с кейсом</a:t>
            </a:r>
            <a:endParaRPr lang="ru-RU" b="1" dirty="0">
              <a:solidFill>
                <a:srgbClr val="7030A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96980" y="1360437"/>
            <a:ext cx="10251583" cy="52445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ru-RU" altLang="ru-RU" sz="2400" b="1" dirty="0">
                <a:latin typeface="Georgia" panose="02040502050405020303" pitchFamily="18" charset="0"/>
              </a:rPr>
              <a:t>Первый этап</a:t>
            </a:r>
            <a:r>
              <a:rPr lang="ru-RU" altLang="ru-RU" sz="2400" dirty="0">
                <a:latin typeface="Georgia" panose="02040502050405020303" pitchFamily="18" charset="0"/>
              </a:rPr>
              <a:t> - знакомство с ситуацией, ее </a:t>
            </a:r>
            <a:r>
              <a:rPr lang="ru-RU" altLang="ru-RU" sz="2400" dirty="0" smtClean="0">
                <a:latin typeface="Georgia" panose="02040502050405020303" pitchFamily="18" charset="0"/>
              </a:rPr>
              <a:t>особенностями. </a:t>
            </a:r>
            <a:endParaRPr lang="ru-RU" altLang="ru-RU" sz="2400" b="1" dirty="0">
              <a:latin typeface="Georgia" panose="02040502050405020303" pitchFamily="18" charset="0"/>
            </a:endParaRPr>
          </a:p>
          <a:p>
            <a:pPr lvl="1"/>
            <a:r>
              <a:rPr lang="ru-RU" altLang="ru-RU" sz="2400" b="1" dirty="0">
                <a:latin typeface="Georgia" panose="02040502050405020303" pitchFamily="18" charset="0"/>
              </a:rPr>
              <a:t>Второй этап</a:t>
            </a:r>
            <a:r>
              <a:rPr lang="ru-RU" altLang="ru-RU" sz="2400" dirty="0">
                <a:latin typeface="Georgia" panose="02040502050405020303" pitchFamily="18" charset="0"/>
              </a:rPr>
              <a:t> выделение основной проблемы (основных проблем</a:t>
            </a:r>
            <a:r>
              <a:rPr lang="ru-RU" altLang="ru-RU" sz="2400" dirty="0" smtClean="0">
                <a:latin typeface="Georgia" panose="02040502050405020303" pitchFamily="18" charset="0"/>
              </a:rPr>
              <a:t>).</a:t>
            </a:r>
            <a:endParaRPr lang="ru-RU" altLang="ru-RU" sz="2400" dirty="0">
              <a:latin typeface="Georgia" panose="02040502050405020303" pitchFamily="18" charset="0"/>
            </a:endParaRPr>
          </a:p>
          <a:p>
            <a:pPr lvl="1"/>
            <a:r>
              <a:rPr lang="ru-RU" altLang="ru-RU" sz="2400" b="1" dirty="0">
                <a:latin typeface="Georgia" panose="02040502050405020303" pitchFamily="18" charset="0"/>
              </a:rPr>
              <a:t>Третий этап</a:t>
            </a:r>
            <a:r>
              <a:rPr lang="ru-RU" altLang="ru-RU" sz="2400" dirty="0">
                <a:latin typeface="Georgia" panose="02040502050405020303" pitchFamily="18" charset="0"/>
              </a:rPr>
              <a:t> - выявление причин проблемной ситуации</a:t>
            </a:r>
          </a:p>
          <a:p>
            <a:pPr lvl="1"/>
            <a:r>
              <a:rPr lang="ru-RU" altLang="ru-RU" sz="2400" b="1" dirty="0">
                <a:latin typeface="Georgia" panose="02040502050405020303" pitchFamily="18" charset="0"/>
              </a:rPr>
              <a:t>Четвертый этап</a:t>
            </a:r>
            <a:r>
              <a:rPr lang="ru-RU" altLang="ru-RU" sz="2400" dirty="0">
                <a:latin typeface="Georgia" panose="02040502050405020303" pitchFamily="18" charset="0"/>
              </a:rPr>
              <a:t> – выделение факторов и персоналий, которые могут реально воздействовать на </a:t>
            </a:r>
            <a:r>
              <a:rPr lang="ru-RU" altLang="ru-RU" sz="2400" dirty="0" smtClean="0">
                <a:latin typeface="Georgia" panose="02040502050405020303" pitchFamily="18" charset="0"/>
              </a:rPr>
              <a:t>ситуацию</a:t>
            </a:r>
          </a:p>
          <a:p>
            <a:pPr lvl="1">
              <a:lnSpc>
                <a:spcPct val="90000"/>
              </a:lnSpc>
            </a:pPr>
            <a:r>
              <a:rPr lang="ru-RU" altLang="ru-RU" sz="2400" b="1" dirty="0">
                <a:latin typeface="Georgia" panose="02040502050405020303" pitchFamily="18" charset="0"/>
              </a:rPr>
              <a:t>Пятый этап</a:t>
            </a:r>
            <a:r>
              <a:rPr lang="ru-RU" altLang="ru-RU" sz="2400" dirty="0">
                <a:latin typeface="Georgia" panose="02040502050405020303" pitchFamily="18" charset="0"/>
              </a:rPr>
              <a:t> предложение концепций или тем для "мозгового штурма". </a:t>
            </a:r>
            <a:endParaRPr lang="ru-RU" altLang="ru-RU" sz="2400" b="1" dirty="0">
              <a:latin typeface="Georgia" panose="02040502050405020303" pitchFamily="18" charset="0"/>
            </a:endParaRPr>
          </a:p>
          <a:p>
            <a:pPr lvl="1">
              <a:lnSpc>
                <a:spcPct val="90000"/>
              </a:lnSpc>
            </a:pPr>
            <a:r>
              <a:rPr lang="ru-RU" altLang="ru-RU" sz="2400" b="1" dirty="0">
                <a:latin typeface="Georgia" panose="02040502050405020303" pitchFamily="18" charset="0"/>
              </a:rPr>
              <a:t>Шестой этап</a:t>
            </a:r>
            <a:r>
              <a:rPr lang="ru-RU" altLang="ru-RU" sz="2400" dirty="0">
                <a:latin typeface="Georgia" panose="02040502050405020303" pitchFamily="18" charset="0"/>
              </a:rPr>
              <a:t> анализ последствий принятие того или иного решения. </a:t>
            </a:r>
            <a:endParaRPr lang="ru-RU" altLang="ru-RU" sz="2400" b="1" dirty="0">
              <a:latin typeface="Georgia" panose="02040502050405020303" pitchFamily="18" charset="0"/>
            </a:endParaRPr>
          </a:p>
          <a:p>
            <a:pPr lvl="1">
              <a:lnSpc>
                <a:spcPct val="90000"/>
              </a:lnSpc>
            </a:pPr>
            <a:r>
              <a:rPr lang="ru-RU" altLang="ru-RU" sz="2400" b="1" dirty="0">
                <a:latin typeface="Georgia" panose="02040502050405020303" pitchFamily="18" charset="0"/>
              </a:rPr>
              <a:t>Седьмой этап</a:t>
            </a:r>
            <a:r>
              <a:rPr lang="ru-RU" altLang="ru-RU" sz="2400" dirty="0">
                <a:latin typeface="Georgia" panose="02040502050405020303" pitchFamily="18" charset="0"/>
              </a:rPr>
              <a:t> решение кейса - предложение одного или нескольких вариантов (последовательности действий), указание на возможное возникновение проблем, механизмы их предотвращения и решения. </a:t>
            </a:r>
          </a:p>
          <a:p>
            <a:pPr lvl="1"/>
            <a:endParaRPr lang="ru-RU" altLang="ru-RU" b="1" dirty="0"/>
          </a:p>
        </p:txBody>
      </p:sp>
    </p:spTree>
    <p:extLst>
      <p:ext uri="{BB962C8B-B14F-4D97-AF65-F5344CB8AC3E}">
        <p14:creationId xmlns="" xmlns:p14="http://schemas.microsoft.com/office/powerpoint/2010/main" val="229218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8706" y="0"/>
            <a:ext cx="10018713" cy="1752599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Georgia" panose="02040502050405020303" pitchFamily="18" charset="0"/>
              </a:rPr>
              <a:t/>
            </a:r>
            <a:br>
              <a:rPr lang="ru-RU" sz="3200" dirty="0" smtClean="0">
                <a:latin typeface="Georgia" panose="02040502050405020303" pitchFamily="18" charset="0"/>
              </a:rPr>
            </a:br>
            <a:r>
              <a:rPr lang="ru-RU" sz="3200" dirty="0">
                <a:latin typeface="Georgia" panose="02040502050405020303" pitchFamily="18" charset="0"/>
              </a:rPr>
              <a:t/>
            </a:r>
            <a:br>
              <a:rPr lang="ru-RU" sz="3200" dirty="0">
                <a:latin typeface="Georgia" panose="02040502050405020303" pitchFamily="18" charset="0"/>
              </a:rPr>
            </a:br>
            <a:r>
              <a:rPr lang="ru-RU" sz="3200" dirty="0" smtClean="0">
                <a:latin typeface="Georgia" panose="02040502050405020303" pitchFamily="18" charset="0"/>
              </a:rPr>
              <a:t/>
            </a:r>
            <a:br>
              <a:rPr lang="ru-RU" sz="3200" dirty="0" smtClean="0">
                <a:latin typeface="Georgia" panose="02040502050405020303" pitchFamily="18" charset="0"/>
              </a:rPr>
            </a:br>
            <a:r>
              <a:rPr lang="ru-RU" sz="3200" dirty="0">
                <a:latin typeface="Georgia" panose="02040502050405020303" pitchFamily="18" charset="0"/>
              </a:rPr>
              <a:t/>
            </a:r>
            <a:br>
              <a:rPr lang="ru-RU" sz="3200" dirty="0">
                <a:latin typeface="Georgia" panose="02040502050405020303" pitchFamily="18" charset="0"/>
              </a:rPr>
            </a:br>
            <a:r>
              <a:rPr lang="ru-RU" sz="3200" dirty="0" smtClean="0">
                <a:latin typeface="Georgia" panose="02040502050405020303" pitchFamily="18" charset="0"/>
              </a:rPr>
              <a:t/>
            </a:r>
            <a:br>
              <a:rPr lang="ru-RU" sz="3200" dirty="0" smtClean="0">
                <a:latin typeface="Georgia" panose="02040502050405020303" pitchFamily="18" charset="0"/>
              </a:rPr>
            </a:br>
            <a:r>
              <a:rPr lang="ru-RU" sz="3200" dirty="0" smtClean="0">
                <a:latin typeface="Georgia" panose="02040502050405020303" pitchFamily="18" charset="0"/>
              </a:rPr>
              <a:t>Одни </a:t>
            </a:r>
            <a:r>
              <a:rPr lang="ru-RU" sz="3200" dirty="0">
                <a:latin typeface="Georgia" panose="02040502050405020303" pitchFamily="18" charset="0"/>
              </a:rPr>
              <a:t>родители дают напутствие своему </a:t>
            </a:r>
            <a:r>
              <a:rPr lang="ru-RU" sz="3200" dirty="0" smtClean="0">
                <a:latin typeface="Georgia" panose="02040502050405020303" pitchFamily="18" charset="0"/>
              </a:rPr>
              <a:t>ребёнку:  </a:t>
            </a:r>
            <a:r>
              <a:rPr lang="ru-RU" sz="3200" dirty="0" smtClean="0">
                <a:latin typeface="Georgia" panose="02040502050405020303" pitchFamily="18" charset="0"/>
              </a:rPr>
              <a:t/>
            </a:r>
            <a:br>
              <a:rPr lang="ru-RU" sz="3200" dirty="0" smtClean="0">
                <a:latin typeface="Georgia" panose="02040502050405020303" pitchFamily="18" charset="0"/>
              </a:rPr>
            </a:br>
            <a:r>
              <a:rPr lang="ru-RU" sz="3200" dirty="0" smtClean="0">
                <a:latin typeface="Georgia" panose="02040502050405020303" pitchFamily="18" charset="0"/>
              </a:rPr>
              <a:t>« </a:t>
            </a:r>
            <a:r>
              <a:rPr lang="ru-RU" sz="3200" dirty="0">
                <a:latin typeface="Georgia" panose="02040502050405020303" pitchFamily="18" charset="0"/>
              </a:rPr>
              <a:t>Не обижай других, а то и тебя станут обижать », </a:t>
            </a:r>
            <a:r>
              <a:rPr lang="ru-RU" sz="3200" dirty="0" smtClean="0">
                <a:latin typeface="Georgia" panose="02040502050405020303" pitchFamily="18" charset="0"/>
              </a:rPr>
              <a:t> « </a:t>
            </a:r>
            <a:r>
              <a:rPr lang="ru-RU" sz="3200" dirty="0">
                <a:latin typeface="Georgia" panose="02040502050405020303" pitchFamily="18" charset="0"/>
              </a:rPr>
              <a:t>Не лезь в драку, а то самому достанется », </a:t>
            </a:r>
            <a:r>
              <a:rPr lang="ru-RU" sz="3200" dirty="0" smtClean="0">
                <a:latin typeface="Georgia" panose="02040502050405020303" pitchFamily="18" charset="0"/>
              </a:rPr>
              <a:t/>
            </a:r>
            <a:br>
              <a:rPr lang="ru-RU" sz="3200" dirty="0" smtClean="0">
                <a:latin typeface="Georgia" panose="02040502050405020303" pitchFamily="18" charset="0"/>
              </a:rPr>
            </a:br>
            <a:r>
              <a:rPr lang="ru-RU" sz="3200" dirty="0" smtClean="0">
                <a:latin typeface="Georgia" panose="02040502050405020303" pitchFamily="18" charset="0"/>
              </a:rPr>
              <a:t>« </a:t>
            </a:r>
            <a:r>
              <a:rPr lang="ru-RU" sz="3200" dirty="0">
                <a:latin typeface="Georgia" panose="02040502050405020303" pitchFamily="18" charset="0"/>
              </a:rPr>
              <a:t>Не будь задирой, это плохо ». Другие внушают: </a:t>
            </a:r>
            <a:r>
              <a:rPr lang="ru-RU" sz="3200" dirty="0" smtClean="0">
                <a:latin typeface="Georgia" panose="02040502050405020303" pitchFamily="18" charset="0"/>
              </a:rPr>
              <a:t/>
            </a:r>
            <a:br>
              <a:rPr lang="ru-RU" sz="3200" dirty="0" smtClean="0">
                <a:latin typeface="Georgia" panose="02040502050405020303" pitchFamily="18" charset="0"/>
              </a:rPr>
            </a:br>
            <a:r>
              <a:rPr lang="ru-RU" sz="3200" dirty="0" smtClean="0">
                <a:latin typeface="Georgia" panose="02040502050405020303" pitchFamily="18" charset="0"/>
              </a:rPr>
              <a:t>« </a:t>
            </a:r>
            <a:r>
              <a:rPr lang="ru-RU" sz="3200" dirty="0">
                <a:latin typeface="Georgia" panose="02040502050405020303" pitchFamily="18" charset="0"/>
              </a:rPr>
              <a:t>Первый не лезь, а сдачи давай! », « Не будь размазней, </a:t>
            </a:r>
            <a:r>
              <a:rPr lang="ru-RU" sz="3200" dirty="0" smtClean="0">
                <a:latin typeface="Georgia" panose="02040502050405020303" pitchFamily="18" charset="0"/>
              </a:rPr>
              <a:t>чуть </a:t>
            </a:r>
            <a:r>
              <a:rPr lang="ru-RU" sz="3200" dirty="0">
                <a:latin typeface="Georgia" panose="02040502050405020303" pitchFamily="18" charset="0"/>
              </a:rPr>
              <a:t>что – дай хорошего тумака, чтобы тебя боялись ». И не без удовлетворения констатируют: « </a:t>
            </a:r>
            <a:r>
              <a:rPr lang="ru-RU" sz="3200" dirty="0" smtClean="0">
                <a:latin typeface="Georgia" panose="02040502050405020303" pitchFamily="18" charset="0"/>
              </a:rPr>
              <a:t>Боевой </a:t>
            </a:r>
            <a:r>
              <a:rPr lang="ru-RU" sz="3200" dirty="0">
                <a:latin typeface="Georgia" panose="02040502050405020303" pitchFamily="18" charset="0"/>
              </a:rPr>
              <a:t>растёт! » Кто из них прав? </a:t>
            </a:r>
            <a:endParaRPr lang="ru-RU" sz="3200" b="1" dirty="0">
              <a:solidFill>
                <a:srgbClr val="7030A0"/>
              </a:solidFill>
              <a:latin typeface="Georgia" panose="02040502050405020303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6978" y="4456700"/>
            <a:ext cx="5802167" cy="18642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817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>
                <a:latin typeface="Georgia" panose="02040502050405020303" pitchFamily="18" charset="0"/>
              </a:rPr>
              <a:t/>
            </a:r>
            <a:br>
              <a:rPr lang="ru-RU" sz="3100" dirty="0" smtClean="0">
                <a:latin typeface="Georgia" panose="02040502050405020303" pitchFamily="18" charset="0"/>
              </a:rPr>
            </a:br>
            <a:r>
              <a:rPr lang="ru-RU" sz="3100" dirty="0">
                <a:latin typeface="Georgia" panose="02040502050405020303" pitchFamily="18" charset="0"/>
              </a:rPr>
              <a:t/>
            </a:r>
            <a:br>
              <a:rPr lang="ru-RU" sz="3100" dirty="0">
                <a:latin typeface="Georgia" panose="02040502050405020303" pitchFamily="18" charset="0"/>
              </a:rPr>
            </a:br>
            <a:r>
              <a:rPr lang="ru-RU" sz="3100" dirty="0" smtClean="0">
                <a:latin typeface="Georgia" panose="02040502050405020303" pitchFamily="18" charset="0"/>
              </a:rPr>
              <a:t/>
            </a:r>
            <a:br>
              <a:rPr lang="ru-RU" sz="3100" dirty="0" smtClean="0">
                <a:latin typeface="Georgia" panose="02040502050405020303" pitchFamily="18" charset="0"/>
              </a:rPr>
            </a:br>
            <a:r>
              <a:rPr lang="ru-RU" sz="3100" dirty="0">
                <a:latin typeface="Georgia" panose="02040502050405020303" pitchFamily="18" charset="0"/>
              </a:rPr>
              <a:t/>
            </a:r>
            <a:br>
              <a:rPr lang="ru-RU" sz="3100" dirty="0">
                <a:latin typeface="Georgia" panose="02040502050405020303" pitchFamily="18" charset="0"/>
              </a:rPr>
            </a:br>
            <a:r>
              <a:rPr lang="ru-RU" sz="3100" dirty="0" smtClean="0">
                <a:latin typeface="Georgia" panose="02040502050405020303" pitchFamily="18" charset="0"/>
              </a:rPr>
              <a:t/>
            </a:r>
            <a:br>
              <a:rPr lang="ru-RU" sz="3100" dirty="0" smtClean="0">
                <a:latin typeface="Georgia" panose="02040502050405020303" pitchFamily="18" charset="0"/>
              </a:rPr>
            </a:br>
            <a:r>
              <a:rPr lang="ru-RU" sz="3100" dirty="0">
                <a:latin typeface="Georgia" panose="02040502050405020303" pitchFamily="18" charset="0"/>
              </a:rPr>
              <a:t/>
            </a:r>
            <a:br>
              <a:rPr lang="ru-RU" sz="3100" dirty="0">
                <a:latin typeface="Georgia" panose="02040502050405020303" pitchFamily="18" charset="0"/>
              </a:rPr>
            </a:br>
            <a:r>
              <a:rPr lang="ru-RU" sz="3100" dirty="0" smtClean="0">
                <a:latin typeface="Georgia" panose="02040502050405020303" pitchFamily="18" charset="0"/>
              </a:rPr>
              <a:t/>
            </a:r>
            <a:br>
              <a:rPr lang="ru-RU" sz="3100" dirty="0" smtClean="0">
                <a:latin typeface="Georgia" panose="02040502050405020303" pitchFamily="18" charset="0"/>
              </a:rPr>
            </a:br>
            <a:r>
              <a:rPr lang="ru-RU" sz="3100" dirty="0">
                <a:latin typeface="Georgia" panose="02040502050405020303" pitchFamily="18" charset="0"/>
              </a:rPr>
              <a:t/>
            </a:r>
            <a:br>
              <a:rPr lang="ru-RU" sz="3100" dirty="0">
                <a:latin typeface="Georgia" panose="02040502050405020303" pitchFamily="18" charset="0"/>
              </a:rPr>
            </a:br>
            <a:r>
              <a:rPr lang="ru-RU" sz="3100" b="1" dirty="0" smtClean="0">
                <a:solidFill>
                  <a:srgbClr val="7030A0"/>
                </a:solidFill>
                <a:latin typeface="Georgia" panose="02040502050405020303" pitchFamily="18" charset="0"/>
              </a:rPr>
              <a:t>Предполагаемые результаты использования метода кейсов в работе с родителями:</a:t>
            </a:r>
            <a:br>
              <a:rPr lang="ru-RU" sz="3100" b="1" dirty="0" smtClean="0">
                <a:solidFill>
                  <a:srgbClr val="7030A0"/>
                </a:solidFill>
                <a:latin typeface="Georgia" panose="02040502050405020303" pitchFamily="18" charset="0"/>
              </a:rPr>
            </a:br>
            <a:r>
              <a:rPr lang="ru-RU" sz="3100" b="1" dirty="0" smtClean="0">
                <a:solidFill>
                  <a:srgbClr val="7030A0"/>
                </a:solidFill>
                <a:latin typeface="Georgia" panose="02040502050405020303" pitchFamily="18" charset="0"/>
              </a:rPr>
              <a:t>- </a:t>
            </a:r>
            <a:r>
              <a:rPr lang="ru-RU" sz="3100" dirty="0" smtClean="0">
                <a:latin typeface="Georgia" panose="02040502050405020303" pitchFamily="18" charset="0"/>
              </a:rPr>
              <a:t>повышение эффективности родительских собраний, интереса родителей к жизни и деятельности ребёнка в целом;</a:t>
            </a:r>
            <a:br>
              <a:rPr lang="ru-RU" sz="3100" dirty="0" smtClean="0">
                <a:latin typeface="Georgia" panose="02040502050405020303" pitchFamily="18" charset="0"/>
              </a:rPr>
            </a:br>
            <a:r>
              <a:rPr lang="ru-RU" sz="3100" dirty="0" smtClean="0">
                <a:solidFill>
                  <a:srgbClr val="7030A0"/>
                </a:solidFill>
                <a:latin typeface="Georgia" panose="02040502050405020303" pitchFamily="18" charset="0"/>
              </a:rPr>
              <a:t>-</a:t>
            </a:r>
            <a:r>
              <a:rPr lang="ru-RU" sz="3100" dirty="0" smtClean="0">
                <a:latin typeface="Georgia" panose="02040502050405020303" pitchFamily="18" charset="0"/>
              </a:rPr>
              <a:t> формирование и развитие у родителей коммуникативных навыков и умений, эмоциональных контактов (понимание того, что такое диалог и зачем он нужен);</a:t>
            </a:r>
            <a:br>
              <a:rPr lang="ru-RU" sz="3100" dirty="0" smtClean="0">
                <a:latin typeface="Georgia" panose="02040502050405020303" pitchFamily="18" charset="0"/>
              </a:rPr>
            </a:br>
            <a:r>
              <a:rPr lang="ru-RU" sz="3100" dirty="0" smtClean="0">
                <a:solidFill>
                  <a:srgbClr val="7030A0"/>
                </a:solidFill>
                <a:latin typeface="Georgia" panose="02040502050405020303" pitchFamily="18" charset="0"/>
              </a:rPr>
              <a:t>-</a:t>
            </a:r>
            <a:r>
              <a:rPr lang="ru-RU" sz="3100" dirty="0" smtClean="0">
                <a:latin typeface="Georgia" panose="02040502050405020303" pitchFamily="18" charset="0"/>
              </a:rPr>
              <a:t> формирование и развитие аналитических способностей (умение делать обоснованные выводы, решить проблемы и разрешить конфликты, умение принимать решение и нести ответственность за них).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2545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7493" y="284407"/>
            <a:ext cx="10018713" cy="3124201"/>
          </a:xfrm>
        </p:spPr>
        <p:txBody>
          <a:bodyPr>
            <a:noAutofit/>
          </a:bodyPr>
          <a:lstStyle/>
          <a:p>
            <a:endParaRPr lang="ru-RU" sz="2800" b="1" dirty="0" smtClean="0">
              <a:latin typeface="Georgia" panose="02040502050405020303" pitchFamily="18" charset="0"/>
            </a:endParaRPr>
          </a:p>
          <a:p>
            <a:endParaRPr lang="ru-RU" sz="2800" b="1" dirty="0">
              <a:latin typeface="Georgia" panose="02040502050405020303" pitchFamily="18" charset="0"/>
            </a:endParaRPr>
          </a:p>
          <a:p>
            <a:endParaRPr lang="ru-RU" sz="2800" b="1" dirty="0" smtClean="0">
              <a:latin typeface="Georgia" panose="02040502050405020303" pitchFamily="18" charset="0"/>
            </a:endParaRPr>
          </a:p>
          <a:p>
            <a:pPr marL="0" indent="0" algn="ctr">
              <a:buNone/>
            </a:pPr>
            <a:endParaRPr lang="ru-RU" sz="2800" b="1" dirty="0" smtClean="0">
              <a:solidFill>
                <a:srgbClr val="7030A0"/>
              </a:solidFill>
              <a:latin typeface="Georgia" panose="02040502050405020303" pitchFamily="18" charset="0"/>
            </a:endParaRPr>
          </a:p>
          <a:p>
            <a:pPr marL="0" indent="0" algn="ctr">
              <a:buNone/>
            </a:pPr>
            <a:endParaRPr lang="ru-RU" sz="2800" b="1" dirty="0">
              <a:solidFill>
                <a:srgbClr val="7030A0"/>
              </a:solidFill>
              <a:latin typeface="Georgia" panose="02040502050405020303" pitchFamily="18" charset="0"/>
            </a:endParaRPr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7030A0"/>
                </a:solidFill>
                <a:latin typeface="Georgia" panose="02040502050405020303" pitchFamily="18" charset="0"/>
              </a:rPr>
              <a:t>Притча</a:t>
            </a:r>
            <a:endParaRPr lang="ru-RU" sz="2800" b="1" dirty="0">
              <a:solidFill>
                <a:srgbClr val="7030A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Georgia" panose="02040502050405020303" pitchFamily="18" charset="0"/>
              </a:rPr>
              <a:t>Летит орел, видит </a:t>
            </a:r>
            <a:r>
              <a:rPr lang="ru-RU" sz="2800" dirty="0" smtClean="0">
                <a:latin typeface="Georgia" panose="02040502050405020303" pitchFamily="18" charset="0"/>
              </a:rPr>
              <a:t>– птичка маленькая </a:t>
            </a:r>
            <a:r>
              <a:rPr lang="ru-RU" sz="2800" dirty="0">
                <a:latin typeface="Georgia" panose="02040502050405020303" pitchFamily="18" charset="0"/>
              </a:rPr>
              <a:t>на камне лежит </a:t>
            </a:r>
            <a:r>
              <a:rPr lang="ru-RU" sz="2800" dirty="0" smtClean="0">
                <a:latin typeface="Georgia" panose="02040502050405020303" pitchFamily="18" charset="0"/>
              </a:rPr>
              <a:t>лапками кверху</a:t>
            </a:r>
            <a:r>
              <a:rPr lang="ru-RU" sz="2800" dirty="0">
                <a:latin typeface="Georgia" panose="02040502050405020303" pitchFamily="18" charset="0"/>
              </a:rPr>
              <a:t>.</a:t>
            </a:r>
          </a:p>
          <a:p>
            <a:pPr marL="0" indent="0">
              <a:buNone/>
            </a:pPr>
            <a:r>
              <a:rPr lang="ru-RU" sz="2800" dirty="0">
                <a:latin typeface="Georgia" panose="02040502050405020303" pitchFamily="18" charset="0"/>
              </a:rPr>
              <a:t>Сел орел на камень и спрашивает:</a:t>
            </a:r>
          </a:p>
          <a:p>
            <a:pPr marL="0" indent="0">
              <a:buNone/>
            </a:pPr>
            <a:r>
              <a:rPr lang="ru-RU" sz="2800" dirty="0" smtClean="0">
                <a:latin typeface="Georgia" panose="02040502050405020303" pitchFamily="18" charset="0"/>
              </a:rPr>
              <a:t>- Что </a:t>
            </a:r>
            <a:r>
              <a:rPr lang="ru-RU" sz="2800" dirty="0">
                <a:latin typeface="Georgia" panose="02040502050405020303" pitchFamily="18" charset="0"/>
              </a:rPr>
              <a:t>ты делаешь</a:t>
            </a:r>
            <a:r>
              <a:rPr lang="ru-RU" sz="2800" dirty="0" smtClean="0">
                <a:latin typeface="Georgia" panose="02040502050405020303" pitchFamily="18" charset="0"/>
              </a:rPr>
              <a:t>?</a:t>
            </a:r>
            <a:endParaRPr lang="ru-RU" sz="28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Georgia" panose="02040502050405020303" pitchFamily="18" charset="0"/>
              </a:rPr>
              <a:t>А птичка ему отвечает: «</a:t>
            </a:r>
            <a:r>
              <a:rPr lang="ru-RU" sz="2800" dirty="0" smtClean="0">
                <a:latin typeface="Georgia" panose="02040502050405020303" pitchFamily="18" charset="0"/>
              </a:rPr>
              <a:t>Небо держу</a:t>
            </a:r>
            <a:r>
              <a:rPr lang="ru-RU" sz="2800" dirty="0">
                <a:latin typeface="Georgia" panose="02040502050405020303" pitchFamily="18" charset="0"/>
              </a:rPr>
              <a:t>».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Georgia" panose="02040502050405020303" pitchFamily="18" charset="0"/>
              </a:rPr>
              <a:t>Да </a:t>
            </a:r>
            <a:r>
              <a:rPr lang="ru-RU" sz="2800" dirty="0">
                <a:latin typeface="Georgia" panose="02040502050405020303" pitchFamily="18" charset="0"/>
              </a:rPr>
              <a:t>как же ты небо </a:t>
            </a:r>
            <a:r>
              <a:rPr lang="ru-RU" sz="2800" dirty="0" smtClean="0">
                <a:latin typeface="Georgia" panose="02040502050405020303" pitchFamily="18" charset="0"/>
              </a:rPr>
              <a:t>держишь? </a:t>
            </a:r>
          </a:p>
          <a:p>
            <a:pPr marL="0" indent="0">
              <a:buNone/>
            </a:pPr>
            <a:r>
              <a:rPr lang="ru-RU" sz="2800" dirty="0" smtClean="0">
                <a:latin typeface="Georgia" panose="02040502050405020303" pitchFamily="18" charset="0"/>
              </a:rPr>
              <a:t>Небо </a:t>
            </a:r>
            <a:r>
              <a:rPr lang="ru-RU" sz="2800" dirty="0">
                <a:latin typeface="Georgia" panose="02040502050405020303" pitchFamily="18" charset="0"/>
              </a:rPr>
              <a:t>такое большое, а ты </a:t>
            </a:r>
            <a:r>
              <a:rPr lang="ru-RU" sz="2800" dirty="0" smtClean="0">
                <a:latin typeface="Georgia" panose="02040502050405020303" pitchFamily="18" charset="0"/>
              </a:rPr>
              <a:t>такая </a:t>
            </a:r>
          </a:p>
          <a:p>
            <a:pPr marL="0" indent="0">
              <a:buNone/>
            </a:pPr>
            <a:r>
              <a:rPr lang="ru-RU" sz="2800" dirty="0" smtClean="0">
                <a:latin typeface="Georgia" panose="02040502050405020303" pitchFamily="18" charset="0"/>
              </a:rPr>
              <a:t>маленькая</a:t>
            </a:r>
            <a:r>
              <a:rPr lang="ru-RU" sz="2800" dirty="0">
                <a:latin typeface="Georgia" panose="02040502050405020303" pitchFamily="18" charset="0"/>
              </a:rPr>
              <a:t>?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Georgia" panose="02040502050405020303" pitchFamily="18" charset="0"/>
              </a:rPr>
              <a:t>Да </a:t>
            </a:r>
            <a:r>
              <a:rPr lang="ru-RU" sz="2800" dirty="0">
                <a:latin typeface="Georgia" panose="02040502050405020303" pitchFamily="18" charset="0"/>
              </a:rPr>
              <a:t>вот, орёл, понимаешь </a:t>
            </a:r>
            <a:r>
              <a:rPr lang="ru-RU" sz="2800" dirty="0" smtClean="0">
                <a:latin typeface="Georgia" panose="02040502050405020303" pitchFamily="18" charset="0"/>
              </a:rPr>
              <a:t>–</a:t>
            </a:r>
          </a:p>
          <a:p>
            <a:pPr marL="0" indent="0">
              <a:buNone/>
            </a:pPr>
            <a:r>
              <a:rPr lang="ru-RU" sz="2800" dirty="0" smtClean="0">
                <a:latin typeface="Georgia" panose="02040502050405020303" pitchFamily="18" charset="0"/>
              </a:rPr>
              <a:t> </a:t>
            </a:r>
            <a:r>
              <a:rPr lang="ru-RU" sz="2800" dirty="0">
                <a:latin typeface="Georgia" panose="02040502050405020303" pitchFamily="18" charset="0"/>
              </a:rPr>
              <a:t>я </a:t>
            </a:r>
            <a:r>
              <a:rPr lang="ru-RU" sz="2800" dirty="0" smtClean="0">
                <a:latin typeface="Georgia" panose="02040502050405020303" pitchFamily="18" charset="0"/>
              </a:rPr>
              <a:t>что могу</a:t>
            </a:r>
            <a:r>
              <a:rPr lang="ru-RU" sz="2800" dirty="0">
                <a:latin typeface="Georgia" panose="02040502050405020303" pitchFamily="18" charset="0"/>
              </a:rPr>
              <a:t>, то и делаю</a:t>
            </a:r>
            <a:r>
              <a:rPr lang="ru-RU" sz="2800" dirty="0" smtClean="0">
                <a:latin typeface="Georgia" panose="02040502050405020303" pitchFamily="18" charset="0"/>
              </a:rPr>
              <a:t>».</a:t>
            </a:r>
            <a:endParaRPr lang="ru-RU" sz="2800" dirty="0">
              <a:latin typeface="Georgia" panose="020405020504050203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6722" y="1846507"/>
            <a:ext cx="3749940" cy="470183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83535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http://gifr.ru/data/gifs/7/2/f/72ff59127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978" y="544328"/>
            <a:ext cx="9054533" cy="24276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kartinki-vernisazh.ru/_ph/98/2/74660159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9112" y="3174305"/>
            <a:ext cx="2008077" cy="26774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7017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player.myshared.ru/9/950532/slides/slide_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8616" y="1120346"/>
            <a:ext cx="8386507" cy="4569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7030A0"/>
                </a:solidFill>
                <a:latin typeface="Georgia" panose="02040502050405020303" pitchFamily="18" charset="0"/>
              </a:rPr>
              <a:t>Кейс-метод </a:t>
            </a:r>
            <a:r>
              <a:rPr lang="ru-RU" b="1" dirty="0">
                <a:solidFill>
                  <a:srgbClr val="7030A0"/>
                </a:solidFill>
                <a:latin typeface="Georgia" panose="02040502050405020303" pitchFamily="18" charset="0"/>
              </a:rPr>
              <a:t>как педагогическая</a:t>
            </a:r>
            <a:br>
              <a:rPr lang="ru-RU" b="1" dirty="0">
                <a:solidFill>
                  <a:srgbClr val="7030A0"/>
                </a:solidFill>
                <a:latin typeface="Georgia" panose="02040502050405020303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Georgia" panose="02040502050405020303" pitchFamily="18" charset="0"/>
              </a:rPr>
              <a:t>технология</a:t>
            </a:r>
            <a:r>
              <a:rPr lang="ru-RU" dirty="0">
                <a:latin typeface="Georgia" panose="02040502050405020303" pitchFamily="18" charset="0"/>
              </a:rPr>
              <a:t/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dirty="0" smtClean="0">
                <a:latin typeface="Georgia" panose="02040502050405020303" pitchFamily="18" charset="0"/>
              </a:rPr>
              <a:t>• </a:t>
            </a:r>
            <a:r>
              <a:rPr lang="ru-RU" b="1" dirty="0" smtClean="0">
                <a:latin typeface="Georgia" panose="02040502050405020303" pitchFamily="18" charset="0"/>
              </a:rPr>
              <a:t>Кейс-технология </a:t>
            </a:r>
            <a:r>
              <a:rPr lang="ru-RU" dirty="0">
                <a:latin typeface="Georgia" panose="02040502050405020303" pitchFamily="18" charset="0"/>
              </a:rPr>
              <a:t>– это интерактивная</a:t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dirty="0">
                <a:latin typeface="Georgia" panose="02040502050405020303" pitchFamily="18" charset="0"/>
              </a:rPr>
              <a:t>технология для краткосрочного обучения ,</a:t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dirty="0">
                <a:latin typeface="Georgia" panose="02040502050405020303" pitchFamily="18" charset="0"/>
              </a:rPr>
              <a:t>на основе реальных или вымышленных</a:t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dirty="0">
                <a:latin typeface="Georgia" panose="02040502050405020303" pitchFamily="18" charset="0"/>
              </a:rPr>
              <a:t>ситуаций, направленная не столько на</a:t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dirty="0">
                <a:latin typeface="Georgia" panose="02040502050405020303" pitchFamily="18" charset="0"/>
              </a:rPr>
              <a:t>освоение знаний, сколько на</a:t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dirty="0">
                <a:latin typeface="Georgia" panose="02040502050405020303" pitchFamily="18" charset="0"/>
              </a:rPr>
              <a:t>формирование у слушателей новых</a:t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dirty="0">
                <a:latin typeface="Georgia" panose="02040502050405020303" pitchFamily="18" charset="0"/>
              </a:rPr>
              <a:t>качеств и умений</a:t>
            </a:r>
            <a:r>
              <a:rPr lang="ru-RU" dirty="0" smtClean="0">
                <a:latin typeface="Georgia" panose="02040502050405020303" pitchFamily="18" charset="0"/>
              </a:rPr>
              <a:t>.</a:t>
            </a:r>
            <a:r>
              <a:rPr lang="en-US" dirty="0" smtClean="0">
                <a:latin typeface="Georgia" panose="02040502050405020303" pitchFamily="18" charset="0"/>
              </a:rPr>
              <a:t/>
            </a:r>
            <a:br>
              <a:rPr lang="en-US" dirty="0" smtClean="0">
                <a:latin typeface="Georgia" panose="02040502050405020303" pitchFamily="18" charset="0"/>
              </a:rPr>
            </a:br>
            <a:r>
              <a:rPr lang="en-US" b="1" dirty="0" smtClean="0">
                <a:latin typeface="Georgia" panose="02040502050405020303" pitchFamily="18" charset="0"/>
              </a:rPr>
              <a:t>Case-study</a:t>
            </a:r>
            <a:r>
              <a:rPr lang="ru-RU" dirty="0" smtClean="0">
                <a:latin typeface="Georgia" panose="02040502050405020303" pitchFamily="18" charset="0"/>
              </a:rPr>
              <a:t> (англ.яз.) – анализ конкретных практических ситуаций</a:t>
            </a:r>
            <a:br>
              <a:rPr lang="ru-RU" dirty="0" smtClean="0">
                <a:latin typeface="Georgia" panose="02040502050405020303" pitchFamily="18" charset="0"/>
              </a:rPr>
            </a:br>
            <a:endParaRPr lang="ru-RU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947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68" y="441101"/>
            <a:ext cx="10018713" cy="175259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7030A0"/>
                </a:solidFill>
                <a:latin typeface="Georgia" panose="02040502050405020303" pitchFamily="18" charset="0"/>
              </a:rPr>
              <a:t>Кейс</a:t>
            </a:r>
            <a:r>
              <a:rPr lang="ru-RU" dirty="0" smtClean="0">
                <a:latin typeface="Georgia" panose="02040502050405020303" pitchFamily="18" charset="0"/>
              </a:rPr>
              <a:t> </a:t>
            </a:r>
            <a:r>
              <a:rPr lang="ru-RU" dirty="0">
                <a:latin typeface="Georgia" panose="02040502050405020303" pitchFamily="18" charset="0"/>
              </a:rPr>
              <a:t>–это</a:t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dirty="0">
                <a:latin typeface="Georgia" panose="02040502050405020303" pitchFamily="18" charset="0"/>
              </a:rPr>
              <a:t>• реальный случай, который можно</a:t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dirty="0">
                <a:latin typeface="Georgia" panose="02040502050405020303" pitchFamily="18" charset="0"/>
              </a:rPr>
              <a:t>перевести из статуса «жизненной</a:t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dirty="0">
                <a:latin typeface="Georgia" panose="02040502050405020303" pitchFamily="18" charset="0"/>
              </a:rPr>
              <a:t>ситуации» в статус задачи, и затем решать</a:t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dirty="0">
                <a:latin typeface="Georgia" panose="02040502050405020303" pitchFamily="18" charset="0"/>
              </a:rPr>
              <a:t>с последующей рефлексией хода и</a:t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dirty="0">
                <a:latin typeface="Georgia" panose="02040502050405020303" pitchFamily="18" charset="0"/>
              </a:rPr>
              <a:t>ресурсов решения.</a:t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dirty="0" smtClean="0">
                <a:latin typeface="Georgia" panose="02040502050405020303" pitchFamily="18" charset="0"/>
              </a:rPr>
              <a:t>• </a:t>
            </a:r>
            <a:r>
              <a:rPr lang="ru-RU" dirty="0">
                <a:latin typeface="Georgia" panose="02040502050405020303" pitchFamily="18" charset="0"/>
              </a:rPr>
              <a:t>описание реальной ситуации или</a:t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dirty="0">
                <a:latin typeface="Georgia" panose="02040502050405020303" pitchFamily="18" charset="0"/>
              </a:rPr>
              <a:t>«моментальный снимок реальности»,</a:t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dirty="0">
                <a:latin typeface="Georgia" panose="02040502050405020303" pitchFamily="18" charset="0"/>
              </a:rPr>
              <a:t>«фотография действительности</a:t>
            </a:r>
            <a:r>
              <a:rPr lang="ru-RU" dirty="0" smtClean="0">
                <a:latin typeface="Georgia" panose="02040502050405020303" pitchFamily="18" charset="0"/>
              </a:rPr>
              <a:t>».</a:t>
            </a:r>
            <a:endParaRPr lang="ru-RU" dirty="0">
              <a:latin typeface="Georgia" panose="02040502050405020303" pitchFamily="18" charset="0"/>
            </a:endParaRPr>
          </a:p>
        </p:txBody>
      </p:sp>
      <p:pic>
        <p:nvPicPr>
          <p:cNvPr id="5" name="Picture 2" descr="http://caclues.com/wp-content/uploads/2015/03/case-studies-compressed-500x3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6365" y="4730839"/>
            <a:ext cx="2239268" cy="17152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9646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7030A0"/>
                </a:solidFill>
                <a:latin typeface="Georgia" panose="02040502050405020303" pitchFamily="18" charset="0"/>
              </a:rPr>
              <a:t>Кейс-метод</a:t>
            </a:r>
            <a:r>
              <a:rPr lang="ru-RU" b="1" dirty="0">
                <a:latin typeface="Georgia" panose="02040502050405020303" pitchFamily="18" charset="0"/>
              </a:rPr>
              <a:t/>
            </a:r>
            <a:br>
              <a:rPr lang="ru-RU" b="1" dirty="0">
                <a:latin typeface="Georgia" panose="02040502050405020303" pitchFamily="18" charset="0"/>
              </a:rPr>
            </a:br>
            <a:r>
              <a:rPr lang="ru-RU" dirty="0">
                <a:latin typeface="Georgia" panose="02040502050405020303" pitchFamily="18" charset="0"/>
              </a:rPr>
              <a:t>•</a:t>
            </a:r>
            <a:r>
              <a:rPr lang="ru-RU" dirty="0" smtClean="0">
                <a:latin typeface="Georgia" panose="02040502050405020303" pitchFamily="18" charset="0"/>
              </a:rPr>
              <a:t> </a:t>
            </a:r>
            <a:r>
              <a:rPr lang="ru-RU" dirty="0">
                <a:latin typeface="Georgia" panose="02040502050405020303" pitchFamily="18" charset="0"/>
              </a:rPr>
              <a:t>это метод активного проблемно –</a:t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dirty="0">
                <a:latin typeface="Georgia" panose="02040502050405020303" pitchFamily="18" charset="0"/>
              </a:rPr>
              <a:t>ситуационного анализа, основанный на</a:t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dirty="0" smtClean="0">
                <a:latin typeface="Georgia" panose="02040502050405020303" pitchFamily="18" charset="0"/>
              </a:rPr>
              <a:t> решении </a:t>
            </a:r>
            <a:r>
              <a:rPr lang="ru-RU" dirty="0">
                <a:latin typeface="Georgia" panose="02040502050405020303" pitchFamily="18" charset="0"/>
              </a:rPr>
              <a:t>конкретных</a:t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dirty="0">
                <a:latin typeface="Georgia" panose="02040502050405020303" pitchFamily="18" charset="0"/>
              </a:rPr>
              <a:t>задач-ситуаций (кейсов</a:t>
            </a:r>
            <a:r>
              <a:rPr lang="ru-RU" dirty="0" smtClean="0">
                <a:latin typeface="Georgia" panose="02040502050405020303" pitchFamily="18" charset="0"/>
              </a:rPr>
              <a:t>).</a:t>
            </a:r>
            <a:br>
              <a:rPr lang="ru-RU" dirty="0" smtClean="0">
                <a:latin typeface="Georgia" panose="02040502050405020303" pitchFamily="18" charset="0"/>
              </a:rPr>
            </a:br>
            <a:r>
              <a:rPr lang="ru-RU" b="1" dirty="0">
                <a:latin typeface="Georgia" panose="02040502050405020303" pitchFamily="18" charset="0"/>
              </a:rPr>
              <a:t>Цель этого метода </a:t>
            </a:r>
            <a:r>
              <a:rPr lang="ru-RU" dirty="0">
                <a:latin typeface="Georgia" panose="02040502050405020303" pitchFamily="18" charset="0"/>
              </a:rPr>
              <a:t>– научить родителей анализировать информацию, выявлять ключевые проблемы, выбирать альтернативные пути решения, оценивать их, находить оптимальный вариант и формулировать программы действий.</a:t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dirty="0">
                <a:latin typeface="Georgia" panose="02040502050405020303" pitchFamily="18" charset="0"/>
              </a:rPr>
              <a:t/>
            </a:r>
            <a:br>
              <a:rPr lang="ru-RU" dirty="0">
                <a:latin typeface="Georgia" panose="02040502050405020303" pitchFamily="18" charset="0"/>
              </a:rPr>
            </a:br>
            <a:endParaRPr lang="ru-RU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28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www.perranmaven.com/Brands/CarReward/CarRewardCaseStudy/files/stacks_image_5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9412" y="3133675"/>
            <a:ext cx="4339151" cy="35436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849" y="1200955"/>
            <a:ext cx="10018713" cy="175259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rgbClr val="7030A0"/>
                </a:solidFill>
                <a:latin typeface="Georgia" panose="02040502050405020303" pitchFamily="18" charset="0"/>
              </a:rPr>
              <a:t>Источники </a:t>
            </a:r>
            <a:r>
              <a:rPr lang="ru-RU" b="1" dirty="0">
                <a:solidFill>
                  <a:srgbClr val="7030A0"/>
                </a:solidFill>
                <a:latin typeface="Georgia" panose="02040502050405020303" pitchFamily="18" charset="0"/>
              </a:rPr>
              <a:t>кейсов</a:t>
            </a:r>
            <a:r>
              <a:rPr lang="ru-RU" dirty="0">
                <a:latin typeface="Georgia" panose="02040502050405020303" pitchFamily="18" charset="0"/>
              </a:rPr>
              <a:t/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dirty="0" smtClean="0">
                <a:latin typeface="Georgia" panose="02040502050405020303" pitchFamily="18" charset="0"/>
              </a:rPr>
              <a:t>● </a:t>
            </a:r>
            <a:r>
              <a:rPr lang="ru-RU" dirty="0">
                <a:latin typeface="Georgia" panose="02040502050405020303" pitchFamily="18" charset="0"/>
              </a:rPr>
              <a:t>Жизненные ситуации</a:t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dirty="0" smtClean="0">
                <a:latin typeface="Georgia" panose="02040502050405020303" pitchFamily="18" charset="0"/>
              </a:rPr>
              <a:t>● </a:t>
            </a:r>
            <a:r>
              <a:rPr lang="ru-RU" dirty="0">
                <a:latin typeface="Georgia" panose="02040502050405020303" pitchFamily="18" charset="0"/>
              </a:rPr>
              <a:t>Типовые ситуации</a:t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dirty="0" smtClean="0">
                <a:latin typeface="Georgia" panose="02040502050405020303" pitchFamily="18" charset="0"/>
              </a:rPr>
              <a:t>● </a:t>
            </a:r>
            <a:r>
              <a:rPr lang="ru-RU" dirty="0">
                <a:latin typeface="Georgia" panose="02040502050405020303" pitchFamily="18" charset="0"/>
              </a:rPr>
              <a:t>Художественная и публицистическая</a:t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dirty="0">
                <a:latin typeface="Georgia" panose="02040502050405020303" pitchFamily="18" charset="0"/>
              </a:rPr>
              <a:t>литература</a:t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dirty="0" smtClean="0">
                <a:latin typeface="Georgia" panose="02040502050405020303" pitchFamily="18" charset="0"/>
              </a:rPr>
              <a:t>● </a:t>
            </a:r>
            <a:r>
              <a:rPr lang="ru-RU" dirty="0">
                <a:latin typeface="Georgia" panose="02040502050405020303" pitchFamily="18" charset="0"/>
              </a:rPr>
              <a:t>Статистические материалы</a:t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dirty="0" smtClean="0">
                <a:latin typeface="Georgia" panose="02040502050405020303" pitchFamily="18" charset="0"/>
              </a:rPr>
              <a:t>● </a:t>
            </a:r>
            <a:r>
              <a:rPr lang="ru-RU" dirty="0">
                <a:latin typeface="Georgia" panose="02040502050405020303" pitchFamily="18" charset="0"/>
              </a:rPr>
              <a:t>Интернет-ресурсы и </a:t>
            </a:r>
            <a:r>
              <a:rPr lang="ru-RU" dirty="0" smtClean="0">
                <a:latin typeface="Georgia" panose="02040502050405020303" pitchFamily="18" charset="0"/>
              </a:rPr>
              <a:t>другие…</a:t>
            </a:r>
            <a:br>
              <a:rPr lang="ru-RU" dirty="0" smtClean="0">
                <a:latin typeface="Georgia" panose="02040502050405020303" pitchFamily="18" charset="0"/>
              </a:rPr>
            </a:br>
            <a:endParaRPr lang="ru-RU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1871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8706" y="119130"/>
            <a:ext cx="10018713" cy="1752599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Georgia" panose="02040502050405020303" pitchFamily="18" charset="0"/>
              </a:rPr>
              <a:t>Виды представления кейсов</a:t>
            </a:r>
            <a:endParaRPr lang="ru-RU" b="1" dirty="0">
              <a:solidFill>
                <a:srgbClr val="7030A0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037592" y="1601905"/>
            <a:ext cx="8779748" cy="449909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0742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6677" y="724438"/>
            <a:ext cx="10968506" cy="1568001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</a:t>
            </a:r>
            <a:r>
              <a:rPr lang="ru-RU" b="1" dirty="0" smtClean="0">
                <a:solidFill>
                  <a:srgbClr val="7030A0"/>
                </a:solidFill>
                <a:latin typeface="Georgia" panose="02040502050405020303" pitchFamily="18" charset="0"/>
              </a:rPr>
              <a:t>Структура кейса</a:t>
            </a:r>
            <a:br>
              <a:rPr lang="ru-RU" b="1" dirty="0" smtClean="0">
                <a:solidFill>
                  <a:srgbClr val="7030A0"/>
                </a:solidFill>
                <a:latin typeface="Georgia" panose="02040502050405020303" pitchFamily="18" charset="0"/>
              </a:rPr>
            </a:br>
            <a:r>
              <a:rPr lang="ru-RU" dirty="0" smtClean="0">
                <a:latin typeface="Georgia" panose="02040502050405020303" pitchFamily="18" charset="0"/>
              </a:rPr>
              <a:t/>
            </a:r>
            <a:br>
              <a:rPr lang="ru-RU" dirty="0" smtClean="0">
                <a:latin typeface="Georgia" panose="02040502050405020303" pitchFamily="18" charset="0"/>
              </a:rPr>
            </a:br>
            <a:r>
              <a:rPr lang="ru-RU" b="1" dirty="0" smtClean="0">
                <a:latin typeface="Georgia" panose="02040502050405020303" pitchFamily="18" charset="0"/>
              </a:rPr>
              <a:t>Кейс</a:t>
            </a:r>
            <a:r>
              <a:rPr lang="ru-RU" dirty="0" smtClean="0">
                <a:latin typeface="Georgia" panose="02040502050405020303" pitchFamily="18" charset="0"/>
              </a:rPr>
              <a:t> – это единый информационный комплекс.</a:t>
            </a:r>
            <a:br>
              <a:rPr lang="ru-RU" dirty="0" smtClean="0">
                <a:latin typeface="Georgia" panose="02040502050405020303" pitchFamily="18" charset="0"/>
              </a:rPr>
            </a:br>
            <a:r>
              <a:rPr lang="ru-RU" dirty="0" smtClean="0">
                <a:latin typeface="Georgia" panose="02040502050405020303" pitchFamily="18" charset="0"/>
              </a:rPr>
              <a:t> </a:t>
            </a:r>
            <a:br>
              <a:rPr lang="ru-RU" dirty="0" smtClean="0">
                <a:latin typeface="Georgia" panose="02040502050405020303" pitchFamily="18" charset="0"/>
              </a:rPr>
            </a:br>
            <a:r>
              <a:rPr lang="ru-RU" dirty="0" smtClean="0">
                <a:latin typeface="Georgia" panose="02040502050405020303" pitchFamily="18" charset="0"/>
              </a:rPr>
              <a:t>Как правило, кейс состоит из трех частей:</a:t>
            </a:r>
            <a:br>
              <a:rPr lang="ru-RU" dirty="0" smtClean="0">
                <a:latin typeface="Georgia" panose="02040502050405020303" pitchFamily="18" charset="0"/>
              </a:rPr>
            </a:br>
            <a:r>
              <a:rPr lang="ru-RU" dirty="0" smtClean="0">
                <a:latin typeface="Georgia" panose="02040502050405020303" pitchFamily="18" charset="0"/>
              </a:rPr>
              <a:t>• инструкция для анализа кейса;</a:t>
            </a:r>
            <a:br>
              <a:rPr lang="ru-RU" dirty="0" smtClean="0">
                <a:latin typeface="Georgia" panose="02040502050405020303" pitchFamily="18" charset="0"/>
              </a:rPr>
            </a:br>
            <a:r>
              <a:rPr lang="ru-RU" dirty="0" smtClean="0">
                <a:latin typeface="Georgia" panose="02040502050405020303" pitchFamily="18" charset="0"/>
              </a:rPr>
              <a:t>• описание конкретной ситуации;</a:t>
            </a:r>
            <a:br>
              <a:rPr lang="ru-RU" dirty="0" smtClean="0">
                <a:latin typeface="Georgia" panose="02040502050405020303" pitchFamily="18" charset="0"/>
              </a:rPr>
            </a:br>
            <a:r>
              <a:rPr lang="ru-RU" dirty="0" smtClean="0">
                <a:latin typeface="Georgia" panose="02040502050405020303" pitchFamily="18" charset="0"/>
              </a:rPr>
              <a:t>• контекст ситуации - хронологический, исторический, контекст места, особенности действия участников ситуации вспомогательная информация для работы с кейсом.</a:t>
            </a:r>
            <a:endParaRPr lang="ru-RU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75737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9917" y="0"/>
            <a:ext cx="10018713" cy="1752599"/>
          </a:xfrm>
        </p:spPr>
        <p:txBody>
          <a:bodyPr/>
          <a:lstStyle/>
          <a:p>
            <a:r>
              <a:rPr lang="ru-RU" b="1" smtClean="0">
                <a:solidFill>
                  <a:srgbClr val="7030A0"/>
                </a:solidFill>
                <a:latin typeface="Georgia" panose="02040502050405020303" pitchFamily="18" charset="0"/>
              </a:rPr>
              <a:t>Технология работы с кейсом</a:t>
            </a:r>
            <a:endParaRPr lang="ru-RU" b="1" dirty="0">
              <a:solidFill>
                <a:srgbClr val="7030A0"/>
              </a:solidFill>
              <a:latin typeface="Georgia" panose="02040502050405020303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638633652"/>
              </p:ext>
            </p:extLst>
          </p:nvPr>
        </p:nvGraphicFramePr>
        <p:xfrm>
          <a:off x="2190693" y="1288959"/>
          <a:ext cx="8477160" cy="51005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5720"/>
                <a:gridCol w="2825720"/>
                <a:gridCol w="2825720"/>
              </a:tblGrid>
              <a:tr h="89429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Фаза работы</a:t>
                      </a:r>
                      <a:endParaRPr lang="ru-RU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Действия учителя</a:t>
                      </a:r>
                      <a:endParaRPr lang="ru-RU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Действия слушателей</a:t>
                      </a:r>
                      <a:endParaRPr lang="ru-RU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/>
                </a:tc>
              </a:tr>
              <a:tr h="687160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Работа</a:t>
                      </a:r>
                      <a:r>
                        <a:rPr lang="ru-RU" b="0" baseline="0" dirty="0" smtClean="0">
                          <a:solidFill>
                            <a:schemeClr val="tx1"/>
                          </a:solidFill>
                          <a:latin typeface="Georgia" panose="02040502050405020303" pitchFamily="18" charset="0"/>
                        </a:rPr>
                        <a:t> с кейсом в подгруппах</a:t>
                      </a:r>
                      <a:endParaRPr lang="ru-RU" b="0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1. Организует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предварительное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обсуждение кейса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2. Делит группу на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подгруппы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2. Определяет лидера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подгруппы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3. Наблюдает за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обсуждением кейса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в подгруппах,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обеспечивая их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дополнительными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сведениями</a:t>
                      </a:r>
                      <a:endParaRPr lang="ru-RU" b="0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1.Задает вопросы,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углубляющие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понимание кейса и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проблемы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2. Разрабатывает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варианты решений,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слушает, что говорят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другие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3. Принимает или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участвует в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принятии решений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4. Обсуждение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презентации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решений в малых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группах</a:t>
                      </a:r>
                      <a:endParaRPr lang="ru-RU" b="0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05774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480</TotalTime>
  <Words>326</Words>
  <Application>Microsoft Office PowerPoint</Application>
  <PresentationFormat>Произвольный</PresentationFormat>
  <Paragraphs>89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Параллакс</vt:lpstr>
      <vt:lpstr>Кейс – стади как метод работы с родителями</vt:lpstr>
      <vt:lpstr>Слайд 2</vt:lpstr>
      <vt:lpstr>       Кейс-метод как педагогическая технология • Кейс-технология – это интерактивная технология для краткосрочного обучения , на основе реальных или вымышленных ситуаций, направленная не столько на освоение знаний, сколько на формирование у слушателей новых качеств и умений. Case-study (англ.яз.) – анализ конкретных практических ситуаций </vt:lpstr>
      <vt:lpstr>     Кейс –это • реальный случай, который можно перевести из статуса «жизненной ситуации» в статус задачи, и затем решать с последующей рефлексией хода и ресурсов решения. • описание реальной ситуации или «моментальный снимок реальности», «фотография действительности».</vt:lpstr>
      <vt:lpstr>         Кейс-метод • это метод активного проблемно – ситуационного анализа, основанный на  решении конкретных задач-ситуаций (кейсов). Цель этого метода – научить родителей анализировать информацию, выявлять ключевые проблемы, выбирать альтернативные пути решения, оценивать их, находить оптимальный вариант и формулировать программы действий.  </vt:lpstr>
      <vt:lpstr>  Источники кейсов ● Жизненные ситуации ● Типовые ситуации ● Художественная и публицистическая литература ● Статистические материалы ● Интернет-ресурсы и другие… </vt:lpstr>
      <vt:lpstr>Виды представления кейсов</vt:lpstr>
      <vt:lpstr>                                        Структура кейса  Кейс – это единый информационный комплекс.   Как правило, кейс состоит из трех частей: • инструкция для анализа кейса; • описание конкретной ситуации; • контекст ситуации - хронологический, исторический, контекст места, особенности действия участников ситуации вспомогательная информация для работы с кейсом.</vt:lpstr>
      <vt:lpstr>Технология работы с кейсом</vt:lpstr>
      <vt:lpstr>Технология работы с кейсом</vt:lpstr>
      <vt:lpstr>         Этапы работы с кейсом</vt:lpstr>
      <vt:lpstr>     Одни родители дают напутствие своему ребёнку:   « Не обижай других, а то и тебя станут обижать »,  « Не лезь в драку, а то самому достанется »,  « Не будь задирой, это плохо ». Другие внушают:  « Первый не лезь, а сдачи давай! », « Не будь размазней, чуть что – дай хорошего тумака, чтобы тебя боялись ». И не без удовлетворения констатируют: « Боевой растёт! » Кто из них прав? </vt:lpstr>
      <vt:lpstr>        Предполагаемые результаты использования метода кейсов в работе с родителями: - повышение эффективности родительских собраний, интереса родителей к жизни и деятельности ребёнка в целом; - формирование и развитие у родителей коммуникативных навыков и умений, эмоциональных контактов (понимание того, что такое диалог и зачем он нужен); - формирование и развитие аналитических способностей (умение делать обоснованные выводы, решить проблемы и разрешить конфликты, умение принимать решение и нести ответственность за них).  </vt:lpstr>
      <vt:lpstr>Слайд 14</vt:lpstr>
      <vt:lpstr>Слайд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Кейс – стади как форма работы с родителями</dc:title>
  <dc:creator>user</dc:creator>
  <cp:lastModifiedBy>USER</cp:lastModifiedBy>
  <cp:revision>33</cp:revision>
  <dcterms:created xsi:type="dcterms:W3CDTF">2016-08-12T14:59:36Z</dcterms:created>
  <dcterms:modified xsi:type="dcterms:W3CDTF">2018-02-07T06:59:57Z</dcterms:modified>
</cp:coreProperties>
</file>