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799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848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13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07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95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62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25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518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504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97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63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848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08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5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8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87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58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C6E388B-7C0D-47C2-A137-7E138870BB21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4C6990-C2EB-4FAE-98B6-C307AB5C4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3776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Литература в 1920 - 1930 годы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 ученица 11 класса</a:t>
            </a:r>
          </a:p>
          <a:p>
            <a:pPr algn="r"/>
            <a:r>
              <a:rPr lang="ru-RU" dirty="0" smtClean="0"/>
              <a:t>Мун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217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652530"/>
          </a:xfrm>
        </p:spPr>
        <p:txBody>
          <a:bodyPr/>
          <a:lstStyle/>
          <a:p>
            <a:r>
              <a:rPr lang="ru-RU" b="1" dirty="0"/>
              <a:t>Последние годы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255" y="1262132"/>
            <a:ext cx="11124125" cy="2859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1930 году Михаил Афанасьевич лично написал письмо И. Сталину с просьбой предоставить ему право покинуть СССР либо разрешить зарабатывать на жизнь. После этого писатель смог устроиться режиссером-ассистентом во МХАТ. В 1934 Булгакова приняли в Советский союз писателей, председателями которого в разное время были </a:t>
            </a:r>
            <a:r>
              <a:rPr lang="ru-RU" dirty="0" smtClean="0"/>
              <a:t>Максим Горький и Алексей Толстой.</a:t>
            </a:r>
          </a:p>
          <a:p>
            <a:pPr marL="0" indent="0">
              <a:buNone/>
            </a:pPr>
            <a:r>
              <a:rPr lang="ru-RU" dirty="0"/>
              <a:t>В 1931 году Булгаков расстается с Л. Белозерской, и, в 1932 году женится на Елене Шиловской, с которой был знаком уже несколько лет.</a:t>
            </a:r>
          </a:p>
          <a:p>
            <a:pPr marL="0" indent="0">
              <a:buNone/>
            </a:pPr>
            <a:r>
              <a:rPr lang="ru-RU" dirty="0"/>
              <a:t>Михаил Булгаков, биография которого была насыщена разными по характеру событиями, последние годы сильно болел. У писателя диагностировали гипертонический нефросклероз (болезнь почек). 10 марта 1940 года Михаил Афанасьевич скончался. Похоронили Булгакова на Новодевичьем кладбище в Москве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14" y="4260105"/>
            <a:ext cx="3305578" cy="2474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160" y="4260105"/>
            <a:ext cx="1890355" cy="24902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980" y="4181918"/>
            <a:ext cx="1670846" cy="263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400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63965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Мастер и Маргарита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82214"/>
            <a:ext cx="10131425" cy="4812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«Мастер и Маргарита»– </a:t>
            </a:r>
            <a:r>
              <a:rPr lang="ru-RU" sz="2000" dirty="0"/>
              <a:t>самое главное произведение Михаила Булгакова, которое он посвятил своей последней жене Елене Сергеевне Булгаковой, и работал над ним более десяти лет до самой смерти. Роман является наиболее обсуждаемым и важным произведением в биографии и творчестве писателя. При жизни писателя «Мастер и Маргарита» не публиковался из-за запрета цензуры. Впервые роман издали в 1967 году. </a:t>
            </a: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Роман «Мастер и Маргарита» Булгакова (1928-1940) – книга в книге. В рассказ о визите сатаны в Москву начала ХХ века вписана новелла по мотивам Нового Завета, которую якобы сочинил один из </a:t>
            </a:r>
            <a:r>
              <a:rPr lang="ru-RU" sz="2000" dirty="0" err="1"/>
              <a:t>булгаковских</a:t>
            </a:r>
            <a:r>
              <a:rPr lang="ru-RU" sz="2000" dirty="0"/>
              <a:t> персонажей – мастер. В конце два произведения соединяются: мастер встречает своего главного героя – прокуратора Иудеи Понтия Пилата – и милосердно решает его судьбу.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Завершить работу над романом Михаилу Афанасьевичу Булгакову помешала смерть. Первые журнальные публикации «Мастера и Маргариты» датированы 1966-1967 годами, в 1969-м книга с большим количеством сокращений была напечатана в Германии, а на родине писателя полный текст романа вышел лишь в 1973-м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07033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22" y="302922"/>
            <a:ext cx="4172811" cy="2182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326" y="1117376"/>
            <a:ext cx="6809918" cy="4256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91" y="3003985"/>
            <a:ext cx="4049672" cy="303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125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317" y="206062"/>
            <a:ext cx="10131425" cy="842374"/>
          </a:xfrm>
        </p:spPr>
        <p:txBody>
          <a:bodyPr/>
          <a:lstStyle/>
          <a:p>
            <a:r>
              <a:rPr lang="ru-RU" dirty="0"/>
              <a:t>Сергей Александрович Есенин (1895 – 1925)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504" y="1254498"/>
            <a:ext cx="5528594" cy="5228470"/>
          </a:xfrm>
        </p:spPr>
      </p:pic>
    </p:spTree>
    <p:extLst>
      <p:ext uri="{BB962C8B-B14F-4D97-AF65-F5344CB8AC3E}">
        <p14:creationId xmlns:p14="http://schemas.microsoft.com/office/powerpoint/2010/main" val="383705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21993"/>
            <a:ext cx="10131425" cy="58813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Детство и образование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011" y="1184668"/>
            <a:ext cx="10131425" cy="195759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Родился 21 сентября (3 октября) 1895 года в с. Константиново Рязанской губернии в семье крестьянина.</a:t>
            </a:r>
          </a:p>
          <a:p>
            <a:pPr marL="0" indent="0">
              <a:buNone/>
            </a:pPr>
            <a:r>
              <a:rPr lang="ru-RU" dirty="0"/>
              <a:t>Образование в биографии Есенина было получено в местном земском училище(1904-1909), затем до 1912 года – в классе церковно-приходской школы. В 1913 году поступил в городской народный университет Шанявского в Москве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051" y="3288007"/>
            <a:ext cx="2421676" cy="3441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117" y="3288006"/>
            <a:ext cx="2513306" cy="344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549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16418"/>
            <a:ext cx="10131425" cy="5366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Начало литературного пути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262130"/>
            <a:ext cx="10131425" cy="51515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Впервые стихотворения Есенина были опубликованы в 1914 году. </a:t>
            </a:r>
          </a:p>
          <a:p>
            <a:pPr marL="0" indent="0">
              <a:buNone/>
            </a:pPr>
            <a:r>
              <a:rPr lang="ru-RU" sz="2000" dirty="0"/>
              <a:t>В Петрограде свои стихи Есенин читает </a:t>
            </a:r>
            <a:r>
              <a:rPr lang="ru-RU" sz="2000" dirty="0" smtClean="0"/>
              <a:t>Блоку и </a:t>
            </a:r>
            <a:r>
              <a:rPr lang="ru-RU" sz="2000" dirty="0"/>
              <a:t>другим поэтам. Сближается с группой «</a:t>
            </a:r>
            <a:r>
              <a:rPr lang="ru-RU" sz="2000" dirty="0" err="1"/>
              <a:t>новокрестьянских</a:t>
            </a:r>
            <a:r>
              <a:rPr lang="ru-RU" sz="2000" dirty="0"/>
              <a:t> поэтов», и сам увлекается этим направлением. После публикации первых сборников («Радуница»,1916 г.) поэт получил широкую известность.</a:t>
            </a:r>
          </a:p>
          <a:p>
            <a:pPr marL="0" indent="0">
              <a:buNone/>
            </a:pPr>
            <a:r>
              <a:rPr lang="ru-RU" sz="2000" dirty="0"/>
              <a:t>В лирике Есенин мог психологически подойти к описанию пейзажей. Еще одной темой поэзии Есенина является крестьянская Русь, любовь к которой чувствуется во многих его произведениях. </a:t>
            </a:r>
          </a:p>
          <a:p>
            <a:pPr marL="0" indent="0">
              <a:buNone/>
            </a:pPr>
            <a:r>
              <a:rPr lang="ru-RU" sz="2000" dirty="0"/>
              <a:t>Начиная с 1914 года Сергей Александрович печатается в детских изданиях, пишет стихи для детей (стихотворения «Сиротка</a:t>
            </a:r>
            <a:r>
              <a:rPr lang="ru-RU" sz="2000" dirty="0" smtClean="0"/>
              <a:t>» (1914г.), </a:t>
            </a:r>
            <a:r>
              <a:rPr lang="ru-RU" sz="2000" dirty="0"/>
              <a:t>«</a:t>
            </a:r>
            <a:r>
              <a:rPr lang="ru-RU" sz="2000" dirty="0" smtClean="0"/>
              <a:t>Побирушка» (1915г.), </a:t>
            </a:r>
            <a:r>
              <a:rPr lang="ru-RU" sz="2000" dirty="0"/>
              <a:t>повесть «</a:t>
            </a:r>
            <a:r>
              <a:rPr lang="ru-RU" sz="2000" dirty="0" smtClean="0"/>
              <a:t>Яр» (1916 </a:t>
            </a:r>
            <a:r>
              <a:rPr lang="ru-RU" sz="2000" dirty="0"/>
              <a:t>г</a:t>
            </a:r>
            <a:r>
              <a:rPr lang="ru-RU" sz="2000" dirty="0" smtClean="0"/>
              <a:t>.), </a:t>
            </a:r>
            <a:r>
              <a:rPr lang="ru-RU" sz="2000" dirty="0"/>
              <a:t>«Сказка о пастушонке Пете</a:t>
            </a:r>
            <a:r>
              <a:rPr lang="ru-RU" sz="2000" dirty="0" smtClean="0"/>
              <a:t>…» (1925 </a:t>
            </a:r>
            <a:r>
              <a:rPr lang="ru-RU" sz="2000" dirty="0"/>
              <a:t>г</a:t>
            </a:r>
            <a:r>
              <a:rPr lang="ru-RU" sz="2000" dirty="0" smtClean="0"/>
              <a:t>.)).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В это время к Есенину приходит настоящая популярность, его приглашают на различные поэтические встречи. </a:t>
            </a:r>
            <a:r>
              <a:rPr lang="ru-RU" sz="2000" dirty="0" smtClean="0"/>
              <a:t>Максим Горький писал</a:t>
            </a:r>
            <a:r>
              <a:rPr lang="ru-RU" sz="2000" dirty="0"/>
              <a:t>: «Город встретил его с тем восхищением, как обжора встречает землянику в январе. Его стихи начали хвалить, чрезмерно и неискренне, как умеют хвалить лицемеры и завистники</a:t>
            </a:r>
            <a:r>
              <a:rPr lang="ru-RU" sz="2000" dirty="0" smtClean="0"/>
              <a:t>».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31235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41101"/>
            <a:ext cx="10131425" cy="795271"/>
          </a:xfrm>
        </p:spPr>
        <p:txBody>
          <a:bodyPr/>
          <a:lstStyle/>
          <a:p>
            <a:r>
              <a:rPr lang="ru-RU" b="1" dirty="0"/>
              <a:t>Личная жизнь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11002"/>
            <a:ext cx="10131425" cy="1695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После </a:t>
            </a:r>
            <a:r>
              <a:rPr lang="ru-RU" sz="2000" dirty="0"/>
              <a:t>знакомства с танцовщицей </a:t>
            </a:r>
            <a:r>
              <a:rPr lang="ru-RU" sz="2000" dirty="0" smtClean="0"/>
              <a:t>Айседорой Дункан в </a:t>
            </a:r>
            <a:r>
              <a:rPr lang="ru-RU" sz="2000" dirty="0"/>
              <a:t>1921 году, Есенин вскоре женится на ней. До этого жил с </a:t>
            </a:r>
            <a:r>
              <a:rPr lang="ru-RU" sz="2000" dirty="0" err="1"/>
              <a:t>А.Р.Изрядновой</a:t>
            </a:r>
            <a:r>
              <a:rPr lang="ru-RU" sz="2000" dirty="0"/>
              <a:t> (имел с ней сына Юрия), </a:t>
            </a:r>
            <a:r>
              <a:rPr lang="ru-RU" sz="2000" dirty="0" err="1"/>
              <a:t>З.Н.Райх</a:t>
            </a:r>
            <a:r>
              <a:rPr lang="ru-RU" sz="2000" dirty="0"/>
              <a:t> (сын Константин, дочь Татьяна), </a:t>
            </a:r>
            <a:r>
              <a:rPr lang="ru-RU" sz="2000" dirty="0" err="1"/>
              <a:t>Н.Вольпиной</a:t>
            </a:r>
            <a:r>
              <a:rPr lang="ru-RU" sz="2000" dirty="0"/>
              <a:t> (сын Александр). После свадьбы с Дункан путешествовал по Европе, США. Их брак оказался краток – в 1923 году пара распалась, и Есенин вернулся в Москву.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927" y="3206839"/>
            <a:ext cx="3206840" cy="35095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4738" y="4043966"/>
            <a:ext cx="24341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Айседора Дункан и Сергей Есенин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4481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62677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Последние годы жизни и смерть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133" y="1420850"/>
            <a:ext cx="10131425" cy="19018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 дальнейшем творчестве Есенина очень критично были описаны российские лидеры (1925, «Страна негодяев»). В этом же году в жизни Есенина выходит издание «Русь Советская». </a:t>
            </a:r>
          </a:p>
          <a:p>
            <a:pPr marL="0" indent="0">
              <a:buNone/>
            </a:pPr>
            <a:r>
              <a:rPr lang="ru-RU" dirty="0"/>
              <a:t>Осенью 1925 года поэт женится на внучке </a:t>
            </a:r>
            <a:r>
              <a:rPr lang="ru-RU" dirty="0" err="1" smtClean="0"/>
              <a:t>Л.Толстого</a:t>
            </a:r>
            <a:r>
              <a:rPr lang="ru-RU" dirty="0" smtClean="0"/>
              <a:t> – </a:t>
            </a:r>
            <a:r>
              <a:rPr lang="ru-RU" dirty="0"/>
              <a:t>Софье Андреевне. Депрессия, алкогольная зависимость, давление властей послужило причиной того, что новая жена поместила Сергея в психоневрологическую больницу. </a:t>
            </a:r>
          </a:p>
          <a:p>
            <a:pPr marL="0" indent="0">
              <a:buNone/>
            </a:pPr>
            <a:r>
              <a:rPr lang="ru-RU" dirty="0"/>
              <a:t>Затем в биографии Сергея Есенина произошел побег в Ленинград. А 28 декабря 1925 года наступила смерть Есенина, его тело нашли повешенным в гостинице «</a:t>
            </a:r>
            <a:r>
              <a:rPr lang="ru-RU" dirty="0" err="1"/>
              <a:t>Англетер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860" y="3322749"/>
            <a:ext cx="2372427" cy="33807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703" y="3322749"/>
            <a:ext cx="3021859" cy="338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96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18" y="103031"/>
            <a:ext cx="5854307" cy="6568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588" y="103031"/>
            <a:ext cx="5485127" cy="65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79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3538"/>
            <a:ext cx="10131425" cy="5494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20462"/>
            <a:ext cx="10131425" cy="549927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1932 году все литературные группировки ликвидировались. В 1934 г. был создан Союза писателей СССР и единственным методом советской литературы провозглашен, как уже говорилось, «социалистический реализм».</a:t>
            </a:r>
          </a:p>
          <a:p>
            <a:r>
              <a:rPr lang="ru-RU" dirty="0"/>
              <a:t>Возникает «послушная», «управляемая» литература. В произведениях, в обязательном порядке, побеждала революция, белых изображали только в карикатурных тонах, общество стали рисовать как предельно ясное, беспроблемное, абсолютно однородное. Внимание сосредотачивается на творческом энтузиазме народных масс, создающих новый, небывалый прежде мир. Необходимо подчеркнуть, что книги, очерки и рассказы соответствующего содержания стали появляться сразу после революции. Они отражали определенные настроения и пользовались часто огромнейшей и заслуженной популярностью. Как например, «Как закалялась сталь» Н. Островского, «Школа» А. Гайдара, «Чапаев» Д. Фурманова. Появление подобной литературы закономерность. Плохо то, что всем остальным произведениям было отказано в праве на существование.</a:t>
            </a:r>
          </a:p>
          <a:p>
            <a:r>
              <a:rPr lang="ru-RU" dirty="0"/>
              <a:t>Литературное творчество продолжало оставаться носителем традиционных моральных ценностей. Сигналы тревоги по поводу несвободы жизни, бюрократического окостенения, понижения нравственного уровня культуры были слышны уже в 1921 г</a:t>
            </a:r>
            <a:r>
              <a:rPr lang="ru-RU" dirty="0" smtClean="0"/>
              <a:t>. Спешили </a:t>
            </a:r>
            <a:r>
              <a:rPr lang="ru-RU" dirty="0"/>
              <a:t>сказать всему миру, насколько сложен и противоречив путь революции лучшие мастера поэзии и прозы М. Булгаков («Белая гвардия», «Мастер и Маргарита», «Собачье сердце», «</a:t>
            </a:r>
            <a:r>
              <a:rPr lang="ru-RU" dirty="0" err="1"/>
              <a:t>Дьяволиада</a:t>
            </a:r>
            <a:r>
              <a:rPr lang="ru-RU" dirty="0"/>
              <a:t>»), А. Платонов («</a:t>
            </a:r>
            <a:r>
              <a:rPr lang="ru-RU" dirty="0" err="1"/>
              <a:t>Чевенгур</a:t>
            </a:r>
            <a:r>
              <a:rPr lang="ru-RU" dirty="0"/>
              <a:t>»), Б. Пильняк («Повести погашенной луны)», О. Мандельштам (поэма «Сумерки свободы»), Е. Замятин в романе - предупреждении «Мы», изобразивший коммунизм в виде казарменного ада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151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Культурная революция — комплекс мероприятий, осуществлённых в Советской России и СССР, направленных на коренную перестройку культурной и идеологической жизни общества. Целью было формирование нового типа культуры как часть строительства социалистического общества, в том числе увеличение доли выходцев из пролетарских классов в социальном составе интеллигенции.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Культурная революция в СССР как целенаправленная программа по трансформации национальной культуры на практике зачастую буксовала и была массированно реализована лишь в годы первых пятилеток. В результате, в современной историографии существует традиционное, но, по мнению ряда историков, не вполне корректное, а потому зачастую оспариваемое соотнесение культурной революции в СССР лишь с периодом 1928—1931 гг. Культурная революция в 1930-е годы понималась как часть больших преобразований общества и народного хозяйства, наряду с индустриализацией и коллективизацией. Также, в ходе культурной революции значительной перестройке и реорганизации подверглась и организация научной деятельности в Советском Союзе.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732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136" y="2592947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3892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773" y="416418"/>
            <a:ext cx="10131425" cy="1154806"/>
          </a:xfrm>
        </p:spPr>
        <p:txBody>
          <a:bodyPr/>
          <a:lstStyle/>
          <a:p>
            <a:r>
              <a:rPr lang="ru-RU" dirty="0" smtClean="0"/>
              <a:t>Итоги культурной революции в </a:t>
            </a:r>
            <a:r>
              <a:rPr lang="ru-RU" dirty="0" err="1" smtClean="0"/>
              <a:t>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571225"/>
            <a:ext cx="10131425" cy="49454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/>
              <a:t>К успехам культурной революции можно отнести повышение уровня грамотности до </a:t>
            </a:r>
            <a:r>
              <a:rPr lang="ru-RU" sz="2000" dirty="0" smtClean="0"/>
              <a:t>87,4% </a:t>
            </a:r>
            <a:r>
              <a:rPr lang="ru-RU" sz="2000" dirty="0"/>
              <a:t>населения (по переписи 1939 года), создание обширной системы общеобразовательных школ, значительное развитие науки и искусства. Вместе с тем была сформирована официальная культура, основанная на марксистско-классовой идеологии, «коммунистическом воспитании», массовости культуры и образования, что было необходимо для формирования большого количества производственных кадров и формирования новой «советской интеллигенции» из рабоче-крестьянской среды.</a:t>
            </a:r>
          </a:p>
          <a:p>
            <a:pPr marL="0" indent="0">
              <a:buNone/>
            </a:pPr>
            <a:r>
              <a:rPr lang="ru-RU" sz="2000" dirty="0"/>
              <a:t>Согласно одной из точек зрения, в этот период средствами большевистской </a:t>
            </a:r>
            <a:r>
              <a:rPr lang="ru-RU" sz="2000" dirty="0" err="1"/>
              <a:t>идеологизации</a:t>
            </a:r>
            <a:r>
              <a:rPr lang="ru-RU" sz="2000" dirty="0"/>
              <a:t> был произведён разрыв с традициями многовекового исторического культурного наследия.</a:t>
            </a:r>
          </a:p>
          <a:p>
            <a:pPr marL="0" indent="0">
              <a:buNone/>
            </a:pPr>
            <a:r>
              <a:rPr lang="ru-RU" sz="2000" dirty="0"/>
              <a:t>С другой стороны, целый ряд авторов оспаривают это положение и приходят к выводу о том, что традиционные ценности и мировоззрения российской интеллигенции, мещанства и крестьянства были лишь незначительно трансформированы в ходе культурной революции, а большевистский проект создания более совершенного, гармоничного, коллективистского человека нового типа, то есть «нового человека», следует считать в значительной мере проваленным.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085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8533"/>
            <a:ext cx="10131425" cy="82949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Социалистический реализм — художественный метод советской </a:t>
            </a:r>
            <a:r>
              <a:rPr lang="ru-RU" b="1" dirty="0" smtClean="0"/>
              <a:t>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496" y="1159100"/>
            <a:ext cx="10943823" cy="1545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Социалистический реализм, являясь основным методом советской художественной литературы и литературной критики, требует от художника правдивого, исторически конкретного изображения действительности в её революционном развитии. Метод социалистического реализма помогает писателю содействовать дальнейшему подъёму творческих сил советского народа, преодолению всех трудностей на пути к коммунизму</a:t>
            </a:r>
            <a:r>
              <a:rPr lang="ru-RU" dirty="0" smtClean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090" y="2809875"/>
            <a:ext cx="5838423" cy="3877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59911" y="4180146"/>
            <a:ext cx="2189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Максим Горький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91931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21972"/>
            <a:ext cx="10131425" cy="721218"/>
          </a:xfrm>
        </p:spPr>
        <p:txBody>
          <a:bodyPr/>
          <a:lstStyle/>
          <a:p>
            <a:pPr algn="ctr"/>
            <a:r>
              <a:rPr lang="ru-RU" dirty="0" smtClean="0"/>
              <a:t>Михаил Афанасьевич Булгаков (1891 </a:t>
            </a:r>
            <a:r>
              <a:rPr lang="ru-RU" dirty="0"/>
              <a:t>– </a:t>
            </a:r>
            <a:r>
              <a:rPr lang="ru-RU" dirty="0" smtClean="0"/>
              <a:t>1940)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32" y="1455313"/>
            <a:ext cx="9130353" cy="5005839"/>
          </a:xfrm>
        </p:spPr>
      </p:pic>
    </p:spTree>
    <p:extLst>
      <p:ext uri="{BB962C8B-B14F-4D97-AF65-F5344CB8AC3E}">
        <p14:creationId xmlns:p14="http://schemas.microsoft.com/office/powerpoint/2010/main" val="3555267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13387"/>
            <a:ext cx="10131425" cy="716924"/>
          </a:xfrm>
        </p:spPr>
        <p:txBody>
          <a:bodyPr/>
          <a:lstStyle/>
          <a:p>
            <a:r>
              <a:rPr lang="ru-RU" b="1" dirty="0"/>
              <a:t>Детство и </a:t>
            </a:r>
            <a:r>
              <a:rPr lang="ru-RU" b="1" dirty="0" smtClean="0"/>
              <a:t>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030312"/>
            <a:ext cx="10131425" cy="14681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dirty="0"/>
              <a:t>Михаил Булгаков родился 3 (15) мая 1891 года в Киеве в семье преподавателя духовной академии Афанасия Ивановича Булгакова. С 1901 года будущий писатель получал начальное образование в Первой Киевской гимназии. В 1909 году поступил в Киевский университет на медицинский факультет. На втором курсе, в 1913 году, Михаил Афанасьевич женился на Татьяне Лаппе</a:t>
            </a:r>
            <a:r>
              <a:rPr lang="ru-RU" sz="2000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175" y="2719454"/>
            <a:ext cx="64008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623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807076"/>
          </a:xfrm>
        </p:spPr>
        <p:txBody>
          <a:bodyPr/>
          <a:lstStyle/>
          <a:p>
            <a:r>
              <a:rPr lang="ru-RU" b="1" dirty="0"/>
              <a:t>Врачебная </a:t>
            </a:r>
            <a:r>
              <a:rPr lang="ru-RU" b="1" dirty="0" smtClean="0"/>
              <a:t>практика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49640"/>
            <a:ext cx="10131425" cy="4297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Окончив в 1916 году университет, Булгаков устроился на работу в один из киевских госпиталей. Летом 1916 года его направили в село Никольское Смоленской губернии. </a:t>
            </a:r>
            <a:r>
              <a:rPr lang="ru-RU" sz="2000" dirty="0" smtClean="0"/>
              <a:t>В этот </a:t>
            </a:r>
            <a:r>
              <a:rPr lang="ru-RU" sz="2000" dirty="0"/>
              <a:t>период писатель пристрастился к морфию, но благодаря стараниям жены смог победить зависимость.</a:t>
            </a:r>
          </a:p>
          <a:p>
            <a:pPr marL="0" indent="0">
              <a:buNone/>
            </a:pPr>
            <a:r>
              <a:rPr lang="ru-RU" sz="2000" dirty="0"/>
              <a:t>Во время гражданской войны в 1919 году Булгаков был мобилизован как военный врач в армию Украинской Народной республики, а затем в армию Южной России. В 1920 году Михаил Афанасьевич заболел тифом, поэтому не смог покинуть страну с Добровольческой армией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5888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73487"/>
            <a:ext cx="10131425" cy="816617"/>
          </a:xfrm>
        </p:spPr>
        <p:txBody>
          <a:bodyPr/>
          <a:lstStyle/>
          <a:p>
            <a:r>
              <a:rPr lang="ru-RU" b="1" dirty="0"/>
              <a:t>Москва. Начало творческого пути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675" y="1326524"/>
            <a:ext cx="10067549" cy="18465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200" dirty="0"/>
              <a:t>В 1921 году Булгаков переезжает в Москву. Он активно занимается литературной деятельностью, начинает сотрудничать со многими периодическими изданиями Москвы – «Гудок», «Рабочий» и др., принимает участие в заседаниях литературных кружков. В 1923 году Михаил Афанасьевич вступает во Всероссийский Союз писателей, в котором также состояли А. Волынский, Ф. Сологуб, </a:t>
            </a:r>
            <a:r>
              <a:rPr lang="ru-RU" sz="2200" dirty="0" smtClean="0"/>
              <a:t>Николай Гумилев, Корней Чуковский и Александр Блок.</a:t>
            </a:r>
          </a:p>
          <a:p>
            <a:pPr marL="0" indent="0">
              <a:buNone/>
            </a:pPr>
            <a:r>
              <a:rPr lang="ru-RU" sz="2200" dirty="0"/>
              <a:t>В 1924 году Булгаков развелся со своей первой женой, и уже через год, в 1925 году, женился на Любови Белозерской.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96" y="3173032"/>
            <a:ext cx="4773748" cy="358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17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670" y="347730"/>
            <a:ext cx="10131425" cy="6053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Зрелое творчество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5" y="953039"/>
            <a:ext cx="10131425" cy="26659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1924 – 1928 годах Булгаков создает самые известные свои произведения – «</a:t>
            </a:r>
            <a:r>
              <a:rPr lang="ru-RU" dirty="0" err="1"/>
              <a:t>Дьяволиада</a:t>
            </a:r>
            <a:r>
              <a:rPr lang="ru-RU" dirty="0"/>
              <a:t>», </a:t>
            </a:r>
            <a:r>
              <a:rPr lang="ru-RU" dirty="0" smtClean="0"/>
              <a:t>«Собачье сердце», </a:t>
            </a:r>
            <a:r>
              <a:rPr lang="ru-RU" dirty="0"/>
              <a:t>«Вьюга», «Фатальные яйца», роман «Белая гвардия» (1925), «Зойкина квартира», пьеса «Дни </a:t>
            </a:r>
            <a:r>
              <a:rPr lang="ru-RU" dirty="0" err="1"/>
              <a:t>Турбиных</a:t>
            </a:r>
            <a:r>
              <a:rPr lang="ru-RU" dirty="0"/>
              <a:t>» (1926), «Багряный остров» (1927), «Бег» (1928). В 1926 году во МХАТе была премьера пьесы «Дни </a:t>
            </a:r>
            <a:r>
              <a:rPr lang="ru-RU" dirty="0" err="1"/>
              <a:t>Турбиных</a:t>
            </a:r>
            <a:r>
              <a:rPr lang="ru-RU" dirty="0"/>
              <a:t>» – произведение поставили по личному указанию </a:t>
            </a:r>
            <a:r>
              <a:rPr lang="ru-RU" dirty="0" smtClean="0"/>
              <a:t>Сталина.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1929 году Булгаков посещает Ленинград, где знакомится с Е. Замятиным и </a:t>
            </a:r>
            <a:r>
              <a:rPr lang="ru-RU" dirty="0" smtClean="0"/>
              <a:t>Анной Ахматовой. </a:t>
            </a:r>
            <a:r>
              <a:rPr lang="ru-RU" dirty="0"/>
              <a:t>Из-за острой критики революции в своих произведениях (в частности, в романе «Дни </a:t>
            </a:r>
            <a:r>
              <a:rPr lang="ru-RU" dirty="0" err="1"/>
              <a:t>Турбиных</a:t>
            </a:r>
            <a:r>
              <a:rPr lang="ru-RU" dirty="0"/>
              <a:t>»), Михаила Афанасьевича несколько раз вызывали на допросы в ОГПУ. Булгакова перестают печатать, его пьесы запрещено ставить в театрах.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6178" y="3825026"/>
            <a:ext cx="1821293" cy="2852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027" y="3825027"/>
            <a:ext cx="1871262" cy="28475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628" y="3825027"/>
            <a:ext cx="1971511" cy="284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51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1714</Words>
  <Application>Microsoft Office PowerPoint</Application>
  <PresentationFormat>Широкоэкранный</PresentationFormat>
  <Paragraphs>55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Небеса</vt:lpstr>
      <vt:lpstr>Литература в 1920 - 1930 годы</vt:lpstr>
      <vt:lpstr>Презентация PowerPoint</vt:lpstr>
      <vt:lpstr>Итоги культурной революции в ссср</vt:lpstr>
      <vt:lpstr>Социалистический реализм — художественный метод советской литературы</vt:lpstr>
      <vt:lpstr>Михаил Афанасьевич Булгаков (1891 – 1940)</vt:lpstr>
      <vt:lpstr>Детство и образование</vt:lpstr>
      <vt:lpstr>Врачебная практика</vt:lpstr>
      <vt:lpstr>Москва. Начало творческого пути</vt:lpstr>
      <vt:lpstr>Зрелое творчество</vt:lpstr>
      <vt:lpstr>Последние годы</vt:lpstr>
      <vt:lpstr>Мастер и Маргарита</vt:lpstr>
      <vt:lpstr>Презентация PowerPoint</vt:lpstr>
      <vt:lpstr>Сергей Александрович Есенин (1895 – 1925) </vt:lpstr>
      <vt:lpstr>Детство и образование </vt:lpstr>
      <vt:lpstr>Начало литературного пути </vt:lpstr>
      <vt:lpstr>Личная жизнь </vt:lpstr>
      <vt:lpstr>Последние годы жизни и смерть</vt:lpstr>
      <vt:lpstr>Презентация PowerPoint</vt:lpstr>
      <vt:lpstr>Вывод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Литература в 1930-е годы</dc:title>
  <dc:creator>Анастасия Мун</dc:creator>
  <cp:lastModifiedBy>Анастасия Мун</cp:lastModifiedBy>
  <cp:revision>11</cp:revision>
  <dcterms:created xsi:type="dcterms:W3CDTF">2017-12-27T17:05:56Z</dcterms:created>
  <dcterms:modified xsi:type="dcterms:W3CDTF">2017-12-27T18:42:29Z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767161</vt:lpwstr>
  </property>
  <property fmtid="{D5CDD505-2E9C-101B-9397-08002B2CF9AE}" name="NXPowerLiteSettings" pid="3">
    <vt:lpwstr>F7200358026400</vt:lpwstr>
  </property>
  <property fmtid="{D5CDD505-2E9C-101B-9397-08002B2CF9AE}" name="NXPowerLiteVersion" pid="4">
    <vt:lpwstr>D6.2.12</vt:lpwstr>
  </property>
</Properties>
</file>