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0" r:id="rId5"/>
    <p:sldId id="270" r:id="rId6"/>
    <p:sldId id="261" r:id="rId7"/>
    <p:sldId id="271" r:id="rId8"/>
    <p:sldId id="276" r:id="rId9"/>
    <p:sldId id="275" r:id="rId10"/>
    <p:sldId id="274" r:id="rId11"/>
    <p:sldId id="278" r:id="rId12"/>
    <p:sldId id="263" r:id="rId13"/>
    <p:sldId id="262" r:id="rId14"/>
    <p:sldId id="272" r:id="rId15"/>
    <p:sldId id="279" r:id="rId16"/>
    <p:sldId id="281" r:id="rId17"/>
    <p:sldId id="277" r:id="rId18"/>
    <p:sldId id="280" r:id="rId19"/>
    <p:sldId id="264" r:id="rId20"/>
    <p:sldId id="273" r:id="rId21"/>
    <p:sldId id="282" r:id="rId22"/>
    <p:sldId id="283" r:id="rId23"/>
    <p:sldId id="284" r:id="rId24"/>
    <p:sldId id="265" r:id="rId25"/>
    <p:sldId id="266" r:id="rId26"/>
    <p:sldId id="26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6F7EE-557B-4339-B057-946B0B2D9F4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CC26B-3D9A-4A30-89F5-E055138057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570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3017"/>
            <a:ext cx="7358063" cy="1152127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002060"/>
                </a:solidFill>
              </a:rPr>
              <a:t>Передовой </a:t>
            </a:r>
            <a:r>
              <a:rPr lang="ru-RU" sz="2800" b="1" dirty="0">
                <a:solidFill>
                  <a:srgbClr val="002060"/>
                </a:solidFill>
              </a:rPr>
              <a:t>педагогический опыт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 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Формирование познавательной активности у дошкольников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в процессе ознакомления с ОБЖ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 </a:t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i="1" dirty="0" smtClean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5917" y="260648"/>
            <a:ext cx="7400925" cy="3312368"/>
          </a:xfrm>
        </p:spPr>
        <p:txBody>
          <a:bodyPr rtlCol="0">
            <a:norm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Муниципальное дошкольное образовательное учреждение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«Детский сад № 5 «Журавлик»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5643578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Воспитатель: Гордей Елена Владимировна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2" descr="C:\Users\Администратор\Desktop\svetofor_Deni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004" y="1052736"/>
            <a:ext cx="2520280" cy="2507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Игровая деятельность: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2800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Дидактические игры: «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Транспорт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»,</a:t>
            </a:r>
            <a:r>
              <a:rPr lang="ru-RU" sz="2800" dirty="0">
                <a:solidFill>
                  <a:srgbClr val="002060"/>
                </a:solidFill>
              </a:rPr>
              <a:t> «Автобус», </a:t>
            </a:r>
            <a:r>
              <a:rPr lang="ru-RU" sz="2800" dirty="0" smtClean="0">
                <a:solidFill>
                  <a:srgbClr val="002060"/>
                </a:solidFill>
              </a:rPr>
              <a:t>«</a:t>
            </a:r>
            <a:r>
              <a:rPr lang="ru-RU" sz="2800" dirty="0">
                <a:solidFill>
                  <a:srgbClr val="002060"/>
                </a:solidFill>
              </a:rPr>
              <a:t>Водители</a:t>
            </a:r>
            <a:r>
              <a:rPr lang="ru-RU" sz="2800" dirty="0" smtClean="0">
                <a:solidFill>
                  <a:srgbClr val="002060"/>
                </a:solidFill>
              </a:rPr>
              <a:t>», </a:t>
            </a:r>
            <a:r>
              <a:rPr lang="ru-RU" sz="2800" dirty="0">
                <a:solidFill>
                  <a:srgbClr val="002060"/>
                </a:solidFill>
              </a:rPr>
              <a:t>«Путешествие по городу</a:t>
            </a:r>
            <a:r>
              <a:rPr lang="ru-RU" sz="2800" dirty="0" smtClean="0">
                <a:solidFill>
                  <a:srgbClr val="002060"/>
                </a:solidFill>
              </a:rPr>
              <a:t>», </a:t>
            </a:r>
            <a:r>
              <a:rPr lang="ru-RU" sz="2800" dirty="0">
                <a:solidFill>
                  <a:srgbClr val="002060"/>
                </a:solidFill>
              </a:rPr>
              <a:t>«Правила поведения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Сюжетно-ролевые игры: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«Мы - пешеходы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», </a:t>
            </a:r>
            <a:r>
              <a:rPr lang="ru-RU" sz="2800" dirty="0">
                <a:solidFill>
                  <a:srgbClr val="002060"/>
                </a:solidFill>
              </a:rPr>
              <a:t>«Я сегодня пешеход</a:t>
            </a:r>
            <a:r>
              <a:rPr lang="ru-RU" sz="2800" dirty="0" smtClean="0">
                <a:solidFill>
                  <a:srgbClr val="002060"/>
                </a:solidFill>
              </a:rPr>
              <a:t>»,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Подвижная </a:t>
            </a:r>
            <a:r>
              <a:rPr lang="ru-RU" sz="2800" dirty="0">
                <a:solidFill>
                  <a:srgbClr val="002060"/>
                </a:solidFill>
              </a:rPr>
              <a:t>игра: «Будь внимательным»; </a:t>
            </a:r>
            <a:r>
              <a:rPr lang="ru-RU" sz="2800" dirty="0" smtClean="0">
                <a:solidFill>
                  <a:srgbClr val="002060"/>
                </a:solidFill>
              </a:rPr>
              <a:t>«ГАИ»,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«Мы шоферы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»,</a:t>
            </a:r>
            <a:r>
              <a:rPr lang="ru-RU" sz="2800" dirty="0">
                <a:solidFill>
                  <a:srgbClr val="002060"/>
                </a:solidFill>
              </a:rPr>
              <a:t> «На перекрестке</a:t>
            </a:r>
            <a:r>
              <a:rPr lang="ru-RU" sz="2800" dirty="0" smtClean="0">
                <a:solidFill>
                  <a:srgbClr val="002060"/>
                </a:solidFill>
              </a:rPr>
              <a:t>»,</a:t>
            </a:r>
            <a:r>
              <a:rPr lang="ru-RU" sz="2800" dirty="0">
                <a:solidFill>
                  <a:srgbClr val="002060"/>
                </a:solidFill>
              </a:rPr>
              <a:t> «Пешеходы и водители»;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 Игра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на улице «Скользкая дорога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»,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«По дороге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» </a:t>
            </a:r>
            <a:endParaRPr lang="ru-RU" sz="28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0771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Работа с </a:t>
            </a:r>
            <a:r>
              <a:rPr lang="ru-RU" sz="3600" b="1" dirty="0" smtClean="0">
                <a:solidFill>
                  <a:srgbClr val="FF0000"/>
                </a:solidFill>
              </a:rPr>
              <a:t>родителями: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1 </a:t>
            </a:r>
            <a:r>
              <a:rPr lang="ru-RU" sz="2400" dirty="0">
                <a:solidFill>
                  <a:srgbClr val="002060"/>
                </a:solidFill>
              </a:rPr>
              <a:t>Консультация для родителей « Безопасность детей – забота взрослых».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2. Консультация для родителей « Ребёнок в автомобиле»</a:t>
            </a:r>
          </a:p>
          <a:p>
            <a:r>
              <a:rPr lang="ru-RU" sz="2400" dirty="0">
                <a:solidFill>
                  <a:srgbClr val="002060"/>
                </a:solidFill>
              </a:rPr>
              <a:t>3. Привлечение родителей к пополнению материала по ознакомлению детей с правилами дорожного движения.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4. Оформить папку-передвижку по обучению детей ПДД.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5.Провести анкетирование родителей на тему « Я и мой ребёнок на улицах города»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9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2088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Знакомство </a:t>
            </a:r>
            <a:r>
              <a:rPr lang="ru-RU" sz="3200" b="1" dirty="0">
                <a:solidFill>
                  <a:srgbClr val="FF0000"/>
                </a:solidFill>
              </a:rPr>
              <a:t>детей с правилами безопасного поведения на дорогах города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	Улица города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258" y="2148008"/>
            <a:ext cx="2333960" cy="215363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101799"/>
          </a:xfrm>
        </p:spPr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	Части </a:t>
            </a:r>
            <a:r>
              <a:rPr lang="ru-RU" dirty="0">
                <a:solidFill>
                  <a:srgbClr val="FF0000"/>
                </a:solidFill>
              </a:rPr>
              <a:t>дороги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53136"/>
            <a:ext cx="1815182" cy="1915684"/>
          </a:xfrm>
        </p:spPr>
      </p:pic>
      <p:pic>
        <p:nvPicPr>
          <p:cNvPr id="1026" name="Picture 2" descr="C:\Users\Администратор\Desktop\Новая папка (3)\3WJs3H4eQT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89" y="2155250"/>
            <a:ext cx="252966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esktop\Новая папка (3)\fXZntK8ZKi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155250"/>
            <a:ext cx="1584176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esktop\Новая папка (3)\0VgSXwo8B2U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79459"/>
            <a:ext cx="172819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дминистратор\Desktop\Новая папка (3)\IMAG36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53136"/>
            <a:ext cx="2520280" cy="172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Игры по ПДД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Администратор\Desktop\Новая папка (3)\Ggvu5QZDiO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3635896" cy="208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Новая папка (3)\IMAG35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821" y="1844824"/>
            <a:ext cx="2050676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истратор\Desktop\Новая папка (3)\IMAG35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17268"/>
            <a:ext cx="2141984" cy="255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дминистратор\Desktop\Новая папка (3)\IMAG357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566" y="4392770"/>
            <a:ext cx="3566593" cy="237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дминистратор\Desktop\Новая папка (3)\IMAG358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12590"/>
            <a:ext cx="2050676" cy="250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04056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Обогащение представлений о пожарной безопасности у детей дошкольного возраста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9"/>
            <a:ext cx="8229600" cy="2304256"/>
          </a:xfrm>
        </p:spPr>
        <p:txBody>
          <a:bodyPr/>
          <a:lstStyle/>
          <a:p>
            <a:pPr lvl="0"/>
            <a:r>
              <a:rPr lang="ru-RU" sz="2400" dirty="0">
                <a:solidFill>
                  <a:srgbClr val="002060"/>
                </a:solidFill>
              </a:rPr>
              <a:t>Формирование у детей осознанного и ответственного отношения к выполнению правил пожарной безопасности.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Вооружение детей знаниями, умениями и навыками необходимыми для действия в экстремальных ситуациях.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Администратор\Desktop\Firefighters-6092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377" y="4077073"/>
            <a:ext cx="2165583" cy="265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дминистратор\Desktop\28l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11352"/>
            <a:ext cx="223224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Предварительная работа: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496"/>
          </a:xfrm>
        </p:spPr>
        <p:txBody>
          <a:bodyPr/>
          <a:lstStyle/>
          <a:p>
            <a:pPr lvl="0"/>
            <a:r>
              <a:rPr lang="ru-RU" sz="2400" dirty="0">
                <a:solidFill>
                  <a:srgbClr val="002060"/>
                </a:solidFill>
              </a:rPr>
              <a:t>Чтение </a:t>
            </a:r>
            <a:r>
              <a:rPr lang="ru-RU" sz="2400" dirty="0" smtClean="0">
                <a:solidFill>
                  <a:srgbClr val="002060"/>
                </a:solidFill>
              </a:rPr>
              <a:t>художественной литературы: Л</a:t>
            </a:r>
            <a:r>
              <a:rPr lang="ru-RU" sz="2400" dirty="0">
                <a:solidFill>
                  <a:srgbClr val="002060"/>
                </a:solidFill>
              </a:rPr>
              <a:t>. Толстой «Пожарные собаки</a:t>
            </a:r>
            <a:r>
              <a:rPr lang="ru-RU" sz="2400" dirty="0" smtClean="0">
                <a:solidFill>
                  <a:srgbClr val="002060"/>
                </a:solidFill>
              </a:rPr>
              <a:t>», С</a:t>
            </a:r>
            <a:r>
              <a:rPr lang="ru-RU" sz="2400" dirty="0">
                <a:solidFill>
                  <a:srgbClr val="002060"/>
                </a:solidFill>
              </a:rPr>
              <a:t>. Маршак «</a:t>
            </a:r>
            <a:r>
              <a:rPr lang="ru-RU" sz="2400" dirty="0" smtClean="0">
                <a:solidFill>
                  <a:srgbClr val="002060"/>
                </a:solidFill>
              </a:rPr>
              <a:t>Пожар», «Рассказ </a:t>
            </a:r>
            <a:r>
              <a:rPr lang="ru-RU" sz="2400" dirty="0">
                <a:solidFill>
                  <a:srgbClr val="002060"/>
                </a:solidFill>
              </a:rPr>
              <a:t>о неизвестном герое</a:t>
            </a:r>
            <a:r>
              <a:rPr lang="ru-RU" sz="2400" dirty="0" smtClean="0">
                <a:solidFill>
                  <a:srgbClr val="002060"/>
                </a:solidFill>
              </a:rPr>
              <a:t>», </a:t>
            </a:r>
            <a:r>
              <a:rPr lang="ru-RU" sz="2400" dirty="0">
                <a:solidFill>
                  <a:srgbClr val="002060"/>
                </a:solidFill>
              </a:rPr>
              <a:t>К. Паустовский «Барсучий нос</a:t>
            </a:r>
            <a:r>
              <a:rPr lang="ru-RU" sz="2400" dirty="0" smtClean="0">
                <a:solidFill>
                  <a:srgbClr val="002060"/>
                </a:solidFill>
              </a:rPr>
              <a:t>», </a:t>
            </a:r>
            <a:r>
              <a:rPr lang="ru-RU" sz="2400" dirty="0" err="1" smtClean="0">
                <a:solidFill>
                  <a:srgbClr val="002060"/>
                </a:solidFill>
              </a:rPr>
              <a:t>К.Чуковский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«Путаница</a:t>
            </a:r>
            <a:r>
              <a:rPr lang="ru-RU" sz="2400" dirty="0" smtClean="0">
                <a:solidFill>
                  <a:srgbClr val="002060"/>
                </a:solidFill>
              </a:rPr>
              <a:t>», </a:t>
            </a:r>
            <a:r>
              <a:rPr lang="ru-RU" sz="2400" dirty="0">
                <a:solidFill>
                  <a:srgbClr val="002060"/>
                </a:solidFill>
              </a:rPr>
              <a:t>«</a:t>
            </a:r>
            <a:r>
              <a:rPr lang="ru-RU" sz="2400" dirty="0" err="1">
                <a:solidFill>
                  <a:srgbClr val="002060"/>
                </a:solidFill>
              </a:rPr>
              <a:t>Спасик</a:t>
            </a:r>
            <a:r>
              <a:rPr lang="ru-RU" sz="2400" dirty="0">
                <a:solidFill>
                  <a:srgbClr val="002060"/>
                </a:solidFill>
              </a:rPr>
              <a:t>. Правила безопасного поведения при пожаре» </a:t>
            </a:r>
            <a:r>
              <a:rPr lang="ru-RU" sz="2400" dirty="0" smtClean="0">
                <a:solidFill>
                  <a:srgbClr val="002060"/>
                </a:solidFill>
              </a:rPr>
              <a:t>ч.2. Загадки </a:t>
            </a:r>
            <a:r>
              <a:rPr lang="ru-RU" sz="2400" dirty="0">
                <a:solidFill>
                  <a:srgbClr val="002060"/>
                </a:solidFill>
              </a:rPr>
              <a:t>из спичечного коробка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Просмотр мультфильмов </a:t>
            </a:r>
            <a:r>
              <a:rPr lang="ru-RU" sz="2400" dirty="0">
                <a:solidFill>
                  <a:srgbClr val="002060"/>
                </a:solidFill>
              </a:rPr>
              <a:t>«</a:t>
            </a:r>
            <a:r>
              <a:rPr lang="ru-RU" sz="2400" dirty="0" err="1">
                <a:solidFill>
                  <a:srgbClr val="002060"/>
                </a:solidFill>
              </a:rPr>
              <a:t>Смешарики</a:t>
            </a:r>
            <a:r>
              <a:rPr lang="ru-RU" sz="2400" dirty="0">
                <a:solidFill>
                  <a:srgbClr val="002060"/>
                </a:solidFill>
              </a:rPr>
              <a:t>: Азбука безопасности. Игры с огнём</a:t>
            </a:r>
            <a:r>
              <a:rPr lang="ru-RU" sz="2400" dirty="0" smtClean="0">
                <a:solidFill>
                  <a:srgbClr val="002060"/>
                </a:solidFill>
              </a:rPr>
              <a:t>» , «Кошкин </a:t>
            </a:r>
            <a:r>
              <a:rPr lang="ru-RU" sz="2400" dirty="0">
                <a:solidFill>
                  <a:srgbClr val="002060"/>
                </a:solidFill>
              </a:rPr>
              <a:t>дом</a:t>
            </a:r>
            <a:r>
              <a:rPr lang="ru-RU" sz="2400" dirty="0" smtClean="0">
                <a:solidFill>
                  <a:srgbClr val="002060"/>
                </a:solidFill>
              </a:rPr>
              <a:t>», </a:t>
            </a:r>
            <a:r>
              <a:rPr lang="ru-RU" sz="2400" dirty="0">
                <a:solidFill>
                  <a:srgbClr val="002060"/>
                </a:solidFill>
              </a:rPr>
              <a:t>«Волшебство </a:t>
            </a:r>
            <a:r>
              <a:rPr lang="ru-RU" sz="2400" dirty="0" err="1">
                <a:solidFill>
                  <a:srgbClr val="002060"/>
                </a:solidFill>
              </a:rPr>
              <a:t>Хлои</a:t>
            </a:r>
            <a:r>
              <a:rPr lang="ru-RU" sz="2400" dirty="0">
                <a:solidFill>
                  <a:srgbClr val="002060"/>
                </a:solidFill>
              </a:rPr>
              <a:t>. Пожарная тревога</a:t>
            </a:r>
            <a:r>
              <a:rPr lang="ru-RU" sz="2400" dirty="0" smtClean="0">
                <a:solidFill>
                  <a:srgbClr val="002060"/>
                </a:solidFill>
              </a:rPr>
              <a:t>», прослушивание аудиозаписи  </a:t>
            </a:r>
            <a:r>
              <a:rPr lang="ru-RU" sz="2400" dirty="0">
                <a:solidFill>
                  <a:srgbClr val="002060"/>
                </a:solidFill>
              </a:rPr>
              <a:t>«Волчонок Пожар</a:t>
            </a:r>
            <a:r>
              <a:rPr lang="ru-RU" sz="2400" dirty="0" smtClean="0">
                <a:solidFill>
                  <a:srgbClr val="002060"/>
                </a:solidFill>
              </a:rPr>
              <a:t>», </a:t>
            </a:r>
            <a:r>
              <a:rPr lang="ru-RU" sz="2400" dirty="0">
                <a:solidFill>
                  <a:srgbClr val="002060"/>
                </a:solidFill>
              </a:rPr>
              <a:t>«Маленький пожарник</a:t>
            </a:r>
            <a:r>
              <a:rPr lang="ru-RU" sz="2400" dirty="0" smtClean="0">
                <a:solidFill>
                  <a:srgbClr val="002060"/>
                </a:solidFill>
              </a:rPr>
              <a:t>»</a:t>
            </a:r>
            <a:endParaRPr lang="ru-RU" sz="2400" dirty="0">
              <a:solidFill>
                <a:srgbClr val="002060"/>
              </a:solidFill>
            </a:endParaRP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Театрализация «Кошкин дом</a:t>
            </a:r>
            <a:r>
              <a:rPr lang="ru-RU" sz="2400" dirty="0" smtClean="0">
                <a:solidFill>
                  <a:srgbClr val="002060"/>
                </a:solidFill>
              </a:rPr>
              <a:t>» Беседы «Огонь — не шутка!», </a:t>
            </a:r>
            <a:r>
              <a:rPr lang="ru-RU" sz="2400" dirty="0">
                <a:solidFill>
                  <a:srgbClr val="002060"/>
                </a:solidFill>
              </a:rPr>
              <a:t>"Осторожно, огонь</a:t>
            </a:r>
            <a:r>
              <a:rPr lang="ru-RU" sz="2400" dirty="0" smtClean="0">
                <a:solidFill>
                  <a:srgbClr val="002060"/>
                </a:solidFill>
              </a:rPr>
              <a:t>!"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Экспериментирование  </a:t>
            </a:r>
            <a:r>
              <a:rPr lang="ru-RU" sz="2400" dirty="0">
                <a:solidFill>
                  <a:srgbClr val="002060"/>
                </a:solidFill>
              </a:rPr>
              <a:t>«Огонь друг или враг?»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497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Продуктивная работа: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lvl="0"/>
            <a:r>
              <a:rPr lang="ru-RU" sz="2800" dirty="0">
                <a:solidFill>
                  <a:srgbClr val="002060"/>
                </a:solidFill>
              </a:rPr>
              <a:t>Беседа «Спички – не игрушки</a:t>
            </a:r>
            <a:r>
              <a:rPr lang="ru-RU" sz="2800" dirty="0" smtClean="0">
                <a:solidFill>
                  <a:srgbClr val="002060"/>
                </a:solidFill>
              </a:rPr>
              <a:t>», </a:t>
            </a:r>
            <a:r>
              <a:rPr lang="ru-RU" sz="2800" dirty="0">
                <a:solidFill>
                  <a:srgbClr val="002060"/>
                </a:solidFill>
              </a:rPr>
              <a:t>"Осторожно, </a:t>
            </a:r>
            <a:r>
              <a:rPr lang="ru-RU" sz="2800" dirty="0" err="1">
                <a:solidFill>
                  <a:srgbClr val="002060"/>
                </a:solidFill>
              </a:rPr>
              <a:t>огонь</a:t>
            </a:r>
            <a:r>
              <a:rPr lang="ru-RU" sz="2800" dirty="0" err="1" smtClean="0">
                <a:solidFill>
                  <a:srgbClr val="002060"/>
                </a:solidFill>
              </a:rPr>
              <a:t>!"«</a:t>
            </a:r>
            <a:r>
              <a:rPr lang="ru-RU" sz="2800" dirty="0" err="1">
                <a:solidFill>
                  <a:srgbClr val="002060"/>
                </a:solidFill>
              </a:rPr>
              <a:t>Огонь</a:t>
            </a:r>
            <a:r>
              <a:rPr lang="ru-RU" sz="2800" dirty="0">
                <a:solidFill>
                  <a:srgbClr val="002060"/>
                </a:solidFill>
              </a:rPr>
              <a:t> — не шутка</a:t>
            </a:r>
            <a:r>
              <a:rPr lang="ru-RU" sz="2800" dirty="0" smtClean="0">
                <a:solidFill>
                  <a:srgbClr val="002060"/>
                </a:solidFill>
              </a:rPr>
              <a:t>!», «</a:t>
            </a:r>
            <a:r>
              <a:rPr lang="ru-RU" sz="2800" dirty="0">
                <a:solidFill>
                  <a:srgbClr val="002060"/>
                </a:solidFill>
              </a:rPr>
              <a:t>Новые приключения Маши и Медведя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НОД «Профессия пожарного</a:t>
            </a:r>
            <a:r>
              <a:rPr lang="ru-RU" sz="2800" dirty="0" smtClean="0">
                <a:solidFill>
                  <a:srgbClr val="002060"/>
                </a:solidFill>
              </a:rPr>
              <a:t>», </a:t>
            </a:r>
            <a:r>
              <a:rPr lang="ru-RU" sz="2800" dirty="0">
                <a:solidFill>
                  <a:srgbClr val="002060"/>
                </a:solidFill>
              </a:rPr>
              <a:t>«Пожарная безопасность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Экспериментирование  «Огонь друг или враг?» </a:t>
            </a:r>
            <a:r>
              <a:rPr lang="ru-RU" sz="2800" dirty="0" smtClean="0">
                <a:solidFill>
                  <a:srgbClr val="002060"/>
                </a:solidFill>
              </a:rPr>
              <a:t>,</a:t>
            </a:r>
            <a:r>
              <a:rPr lang="ru-RU" sz="2800" dirty="0">
                <a:solidFill>
                  <a:srgbClr val="002060"/>
                </a:solidFill>
              </a:rPr>
              <a:t> «Огонь помощник или хранитель опасности</a:t>
            </a:r>
            <a:r>
              <a:rPr lang="ru-RU" sz="2800" dirty="0" smtClean="0">
                <a:solidFill>
                  <a:srgbClr val="002060"/>
                </a:solidFill>
              </a:rPr>
              <a:t>?»</a:t>
            </a:r>
            <a:endParaRPr lang="ru-RU" sz="2800" dirty="0">
              <a:solidFill>
                <a:srgbClr val="002060"/>
              </a:solidFill>
            </a:endParaRPr>
          </a:p>
          <a:p>
            <a:pPr lvl="0"/>
            <a:r>
              <a:rPr lang="ru-RU" sz="2800" dirty="0">
                <a:solidFill>
                  <a:srgbClr val="002060"/>
                </a:solidFill>
              </a:rPr>
              <a:t>Экскурсия к уголку противопожарной </a:t>
            </a:r>
            <a:r>
              <a:rPr lang="ru-RU" sz="2800" dirty="0" smtClean="0">
                <a:solidFill>
                  <a:srgbClr val="002060"/>
                </a:solidFill>
              </a:rPr>
              <a:t>безопасности</a:t>
            </a:r>
          </a:p>
          <a:p>
            <a:pPr marL="0" lv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4918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</a:rPr>
              <a:t>Игровая деятельность: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137323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Дидактические игры: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«Горит – не горит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», «Что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нужно пожарному</a:t>
            </a:r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?», </a:t>
            </a:r>
            <a:r>
              <a:rPr lang="ru-RU" sz="2800" dirty="0">
                <a:solidFill>
                  <a:srgbClr val="002060"/>
                </a:solidFill>
              </a:rPr>
              <a:t>«Выбери </a:t>
            </a:r>
            <a:r>
              <a:rPr lang="ru-RU" sz="2800" dirty="0" smtClean="0">
                <a:solidFill>
                  <a:srgbClr val="002060"/>
                </a:solidFill>
              </a:rPr>
              <a:t>нужное», «</a:t>
            </a:r>
            <a:r>
              <a:rPr lang="ru-RU" sz="2800" dirty="0">
                <a:solidFill>
                  <a:srgbClr val="002060"/>
                </a:solidFill>
              </a:rPr>
              <a:t>Огнеопасные предметы»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Магнитная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игра «Создай пожарную команду»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j-lt"/>
              </a:rPr>
              <a:t>Лото «Знаки пожарной безопасности»</a:t>
            </a:r>
          </a:p>
          <a:p>
            <a:pPr lvl="0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Разрезные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картинки «Дети и огонь»</a:t>
            </a:r>
          </a:p>
          <a:p>
            <a:pPr lvl="0"/>
            <a:r>
              <a:rPr lang="ru-RU" sz="2800" dirty="0" smtClean="0">
                <a:solidFill>
                  <a:srgbClr val="002060"/>
                </a:solidFill>
                <a:latin typeface="+mj-lt"/>
              </a:rPr>
              <a:t>Эстафета </a:t>
            </a:r>
            <a:r>
              <a:rPr lang="ru-RU" sz="2800" dirty="0">
                <a:solidFill>
                  <a:srgbClr val="002060"/>
                </a:solidFill>
                <a:latin typeface="+mj-lt"/>
              </a:rPr>
              <a:t>«Пожарные на учении»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j-lt"/>
              </a:rPr>
              <a:t>Сюжетно -ролевая игра «МЧС спешит на помощь»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62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Работа с родителями: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lvl="0"/>
            <a:r>
              <a:rPr lang="ru-RU" sz="2800" dirty="0">
                <a:solidFill>
                  <a:srgbClr val="002060"/>
                </a:solidFill>
              </a:rPr>
              <a:t>Познакомить родителей с работой детского сада по пожарной безопасности. 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</a:rPr>
              <a:t>Познакомить родителей с результатами обучения детей через праздники и развлечения, консультации в «уголках для родителей».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</a:rPr>
              <a:t>Быть примером для своего ребёнка при использовании электроприборов.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Родительское собрание по пожарной безопасности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5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531440"/>
            <a:ext cx="8229600" cy="187220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Обогащение представлений о пожарной безопасности у детей дошкольного возраста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1944216" cy="2160240"/>
          </a:xfrm>
          <a:prstGeom prst="rect">
            <a:avLst/>
          </a:prstGeom>
        </p:spPr>
      </p:pic>
      <p:pic>
        <p:nvPicPr>
          <p:cNvPr id="3074" name="Picture 2" descr="C:\Users\Администратор\Desktop\Новая папка (3)\IMAG35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49" y="1844824"/>
            <a:ext cx="424847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истратор\Desktop\Новая папка (3)\IMAG36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385" y="1768426"/>
            <a:ext cx="2410716" cy="351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истратор\Desktop\Новая папка (3)\IMAG36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8960"/>
            <a:ext cx="4608512" cy="237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064" y="4561817"/>
            <a:ext cx="2178079" cy="204648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326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Актуальность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2060"/>
                </a:solidFill>
              </a:rPr>
              <a:t>В современном мире никто не застрахован ни от техногенных катастроф, ни от стихийных бедствий. Сегодня сама жизнь доказала необходимость обучения не только взрослых, но и малышей основам безопасности жизнедеятельности. Ведь в условиях социального, природного и экологического неблагополучия естественная любознательность ребенка в познании окружающего мира может стать небезопасной для него.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Поэтому необходимо сформировать у ребенка сознательное и ответственное отношение к личной безопасности и безопасности окружающих, воспитывать готовность к эффективным, обоснованным действиям в опасных ситуациях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u="sng" dirty="0">
                <a:solidFill>
                  <a:srgbClr val="002060"/>
                </a:solidFill>
              </a:rPr>
              <a:t/>
            </a:r>
            <a:br>
              <a:rPr lang="ru-RU" sz="2400" b="1" u="sng" dirty="0">
                <a:solidFill>
                  <a:srgbClr val="002060"/>
                </a:solidFill>
              </a:rPr>
            </a:br>
            <a:endParaRPr lang="ru-RU" sz="2400" dirty="0" smtClean="0">
              <a:solidFill>
                <a:srgbClr val="00206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txBody>
          <a:bodyPr/>
          <a:lstStyle/>
          <a:p>
            <a:pPr algn="ctr">
              <a:buNone/>
            </a:pPr>
            <a:endParaRPr lang="ru-RU" b="1" i="1" dirty="0" smtClean="0">
              <a:ln w="1905"/>
              <a:solidFill>
                <a:srgbClr val="CC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Воспитание навыков безопасного поведения детей в опасных ситуациях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9408" y="2204864"/>
            <a:ext cx="4546848" cy="43204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Знакомство с источниками опасности в быту, правилами пользования бытовыми приборами, правилами поведения  с незнакомыми людьми, закреплять основы безопасной жизнедеятельности человека.</a:t>
            </a:r>
          </a:p>
          <a:p>
            <a:endParaRPr lang="ru-RU" sz="2800" dirty="0"/>
          </a:p>
        </p:txBody>
      </p:sp>
      <p:pic>
        <p:nvPicPr>
          <p:cNvPr id="7170" name="Picture 2" descr="C:\Users\Администратор\Desktop\muzhchina-animatsionnaya-kartinka-01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429000"/>
            <a:ext cx="208823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дминистратор\Desktop\gewond001ww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47900"/>
            <a:ext cx="248376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38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Предварительная работа: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	</a:t>
            </a:r>
            <a:r>
              <a:rPr lang="ru-RU" sz="2800" dirty="0" smtClean="0">
                <a:solidFill>
                  <a:srgbClr val="002060"/>
                </a:solidFill>
              </a:rPr>
              <a:t>Беседы и рассматривание иллюстраций: «От </a:t>
            </a:r>
            <a:r>
              <a:rPr lang="ru-RU" sz="2800" dirty="0">
                <a:solidFill>
                  <a:srgbClr val="002060"/>
                </a:solidFill>
              </a:rPr>
              <a:t>шалости до беды один </a:t>
            </a:r>
            <a:r>
              <a:rPr lang="ru-RU" sz="2800" dirty="0" smtClean="0">
                <a:solidFill>
                  <a:srgbClr val="002060"/>
                </a:solidFill>
              </a:rPr>
              <a:t>шаг», «Что </a:t>
            </a:r>
            <a:r>
              <a:rPr lang="ru-RU" sz="2800" dirty="0">
                <a:solidFill>
                  <a:srgbClr val="002060"/>
                </a:solidFill>
              </a:rPr>
              <a:t>случилось с колобком, который ушел гулять без спросу</a:t>
            </a:r>
            <a:r>
              <a:rPr lang="ru-RU" sz="2800" dirty="0" smtClean="0">
                <a:solidFill>
                  <a:srgbClr val="002060"/>
                </a:solidFill>
              </a:rPr>
              <a:t>?», «</a:t>
            </a:r>
            <a:r>
              <a:rPr lang="ru-RU" sz="2800" dirty="0">
                <a:solidFill>
                  <a:srgbClr val="002060"/>
                </a:solidFill>
              </a:rPr>
              <a:t>Контакты с незнакомыми людьми</a:t>
            </a:r>
            <a:r>
              <a:rPr lang="ru-RU" sz="2800" dirty="0" smtClean="0">
                <a:solidFill>
                  <a:srgbClr val="002060"/>
                </a:solidFill>
              </a:rPr>
              <a:t>», «</a:t>
            </a:r>
            <a:r>
              <a:rPr lang="ru-RU" sz="2800" dirty="0">
                <a:solidFill>
                  <a:srgbClr val="002060"/>
                </a:solidFill>
              </a:rPr>
              <a:t>Если чужой приходит в дом</a:t>
            </a:r>
            <a:r>
              <a:rPr lang="ru-RU" sz="2800" dirty="0" smtClean="0">
                <a:solidFill>
                  <a:srgbClr val="002060"/>
                </a:solidFill>
              </a:rPr>
              <a:t>», «</a:t>
            </a:r>
            <a:r>
              <a:rPr lang="ru-RU" sz="2800" dirty="0">
                <a:solidFill>
                  <a:srgbClr val="002060"/>
                </a:solidFill>
              </a:rPr>
              <a:t>Не пей из копытца – козленочком станешь</a:t>
            </a:r>
            <a:r>
              <a:rPr lang="ru-RU" sz="2800" dirty="0" smtClean="0">
                <a:solidFill>
                  <a:srgbClr val="002060"/>
                </a:solidFill>
              </a:rPr>
              <a:t>», «</a:t>
            </a:r>
            <a:r>
              <a:rPr lang="ru-RU" sz="2800" dirty="0">
                <a:solidFill>
                  <a:srgbClr val="002060"/>
                </a:solidFill>
              </a:rPr>
              <a:t>Кто любит грибы</a:t>
            </a:r>
            <a:r>
              <a:rPr lang="ru-RU" sz="2800" dirty="0" smtClean="0">
                <a:solidFill>
                  <a:srgbClr val="002060"/>
                </a:solidFill>
              </a:rPr>
              <a:t>», «</a:t>
            </a:r>
            <a:r>
              <a:rPr lang="ru-RU" sz="2800" dirty="0">
                <a:solidFill>
                  <a:srgbClr val="002060"/>
                </a:solidFill>
              </a:rPr>
              <a:t>Осторожно, Новый год</a:t>
            </a:r>
            <a:r>
              <a:rPr lang="ru-RU" sz="2800" dirty="0" smtClean="0">
                <a:solidFill>
                  <a:srgbClr val="002060"/>
                </a:solidFill>
              </a:rPr>
              <a:t>!», «</a:t>
            </a:r>
            <a:r>
              <a:rPr lang="ru-RU" sz="2800" dirty="0">
                <a:solidFill>
                  <a:srgbClr val="002060"/>
                </a:solidFill>
              </a:rPr>
              <a:t>Пожарная безопасность</a:t>
            </a:r>
            <a:r>
              <a:rPr lang="ru-RU" sz="2800" dirty="0" smtClean="0">
                <a:solidFill>
                  <a:srgbClr val="002060"/>
                </a:solidFill>
              </a:rPr>
              <a:t>», «</a:t>
            </a:r>
            <a:r>
              <a:rPr lang="ru-RU" sz="2800" dirty="0">
                <a:solidFill>
                  <a:srgbClr val="002060"/>
                </a:solidFill>
              </a:rPr>
              <a:t>В мире опасных предметов</a:t>
            </a:r>
            <a:r>
              <a:rPr lang="ru-RU" sz="2800" dirty="0" smtClean="0">
                <a:solidFill>
                  <a:srgbClr val="002060"/>
                </a:solidFill>
              </a:rPr>
              <a:t>», «</a:t>
            </a:r>
            <a:r>
              <a:rPr lang="ru-RU" sz="2800" dirty="0">
                <a:solidFill>
                  <a:srgbClr val="002060"/>
                </a:solidFill>
              </a:rPr>
              <a:t>Солнце, воздух и вода</a:t>
            </a:r>
            <a:r>
              <a:rPr lang="ru-RU" sz="2800" dirty="0" smtClean="0">
                <a:solidFill>
                  <a:srgbClr val="002060"/>
                </a:solidFill>
              </a:rPr>
              <a:t>».</a:t>
            </a:r>
            <a:endParaRPr lang="ru-RU" sz="28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42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Продуктивная деятельность: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Рисование</a:t>
            </a:r>
            <a:r>
              <a:rPr lang="ru-RU" dirty="0" err="1">
                <a:solidFill>
                  <a:srgbClr val="002060"/>
                </a:solidFill>
              </a:rPr>
              <a:t>«Катаемся</a:t>
            </a:r>
            <a:r>
              <a:rPr lang="ru-RU" dirty="0">
                <a:solidFill>
                  <a:srgbClr val="002060"/>
                </a:solidFill>
              </a:rPr>
              <a:t> на горке»,«</a:t>
            </a:r>
            <a:r>
              <a:rPr lang="ru-RU" dirty="0" err="1">
                <a:solidFill>
                  <a:srgbClr val="002060"/>
                </a:solidFill>
              </a:rPr>
              <a:t>Хрюша</a:t>
            </a:r>
            <a:r>
              <a:rPr lang="ru-RU" dirty="0">
                <a:solidFill>
                  <a:srgbClr val="002060"/>
                </a:solidFill>
              </a:rPr>
              <a:t> попал в беду», «Как звери елку наряжали»</a:t>
            </a:r>
          </a:p>
          <a:p>
            <a:r>
              <a:rPr lang="ru-RU" dirty="0">
                <a:solidFill>
                  <a:srgbClr val="002060"/>
                </a:solidFill>
              </a:rPr>
              <a:t>Ситуация </a:t>
            </a:r>
            <a:r>
              <a:rPr lang="ru-RU" dirty="0" smtClean="0">
                <a:solidFill>
                  <a:srgbClr val="002060"/>
                </a:solidFill>
              </a:rPr>
              <a:t>«Рядом </a:t>
            </a:r>
            <a:r>
              <a:rPr lang="ru-RU" dirty="0">
                <a:solidFill>
                  <a:srgbClr val="002060"/>
                </a:solidFill>
              </a:rPr>
              <a:t>с газовой плитой</a:t>
            </a:r>
            <a:r>
              <a:rPr lang="ru-RU" dirty="0" smtClean="0">
                <a:solidFill>
                  <a:srgbClr val="002060"/>
                </a:solidFill>
              </a:rPr>
              <a:t>», «</a:t>
            </a:r>
            <a:r>
              <a:rPr lang="ru-RU" dirty="0">
                <a:solidFill>
                  <a:srgbClr val="002060"/>
                </a:solidFill>
              </a:rPr>
              <a:t>Пожарная безопасность»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Аппликации «Грузовой </a:t>
            </a:r>
            <a:r>
              <a:rPr lang="ru-RU" dirty="0">
                <a:solidFill>
                  <a:srgbClr val="002060"/>
                </a:solidFill>
              </a:rPr>
              <a:t>и легковой автомобили»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2032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Работа с родителями: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</a:rPr>
              <a:t>Консультации </a:t>
            </a:r>
            <a:r>
              <a:rPr lang="ru-RU" sz="2400" dirty="0">
                <a:solidFill>
                  <a:srgbClr val="002060"/>
                </a:solidFill>
              </a:rPr>
              <a:t>по темам: «Что читать детям о безопасности», «Общение с природой – прекрасно или опасно? », «Безопасность при любой погоде», «Пример родителей – один из основных факторов </a:t>
            </a:r>
            <a:r>
              <a:rPr lang="ru-RU" sz="2400" dirty="0" smtClean="0">
                <a:solidFill>
                  <a:srgbClr val="002060"/>
                </a:solidFill>
              </a:rPr>
              <a:t>успешного воспитания </a:t>
            </a:r>
            <a:r>
              <a:rPr lang="ru-RU" sz="2400" dirty="0">
                <a:solidFill>
                  <a:srgbClr val="002060"/>
                </a:solidFill>
              </a:rPr>
              <a:t>на улице», </a:t>
            </a:r>
            <a:r>
              <a:rPr lang="ru-RU" sz="2400" dirty="0" smtClean="0">
                <a:solidFill>
                  <a:srgbClr val="002060"/>
                </a:solidFill>
              </a:rPr>
              <a:t>«Безопасность </a:t>
            </a:r>
            <a:r>
              <a:rPr lang="ru-RU" sz="2400" dirty="0">
                <a:solidFill>
                  <a:srgbClr val="002060"/>
                </a:solidFill>
              </a:rPr>
              <a:t>ребенка дома»,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Папки – передвижки «Предотвращение опасных ситуаций с детьми на улице», «Если ребенок заблудился», «Если ребенок один дома</a:t>
            </a:r>
            <a:r>
              <a:rPr lang="ru-RU" sz="2400" dirty="0" smtClean="0">
                <a:solidFill>
                  <a:srgbClr val="002060"/>
                </a:solidFill>
              </a:rPr>
              <a:t>», «Чем </a:t>
            </a:r>
            <a:r>
              <a:rPr lang="ru-RU" sz="2400" dirty="0">
                <a:solidFill>
                  <a:srgbClr val="002060"/>
                </a:solidFill>
              </a:rPr>
              <a:t>занять ребенка дома»</a:t>
            </a:r>
          </a:p>
        </p:txBody>
      </p:sp>
    </p:spTree>
    <p:extLst>
      <p:ext uri="{BB962C8B-B14F-4D97-AF65-F5344CB8AC3E}">
        <p14:creationId xmlns:p14="http://schemas.microsoft.com/office/powerpoint/2010/main" val="174543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</a:rPr>
              <a:t>Воспитание навыков безопасного поведения детей в опасных ситуациях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098" name="Picture 2" descr="C:\Users\Администратор\Desktop\Новая папка (3)\IMAG35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8900"/>
            <a:ext cx="4283968" cy="237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истратор\Desktop\Новая папка (3)\IMAG36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299" y="3068961"/>
            <a:ext cx="2266701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дминистратор\Desktop\Новая папка (3)\IMAG36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93096"/>
            <a:ext cx="3707904" cy="237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дминистратор\Desktop\shitje-animatsionnaya-kartinka-0047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70631"/>
            <a:ext cx="1949946" cy="133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Администратор\Desktop\gifplaatjes.php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90" y="4425455"/>
            <a:ext cx="2232248" cy="193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8229600" cy="4595402"/>
          </a:xfrm>
        </p:spPr>
        <p:txBody>
          <a:bodyPr/>
          <a:lstStyle/>
          <a:p>
            <a:r>
              <a:rPr lang="ru-RU" sz="2400" dirty="0">
                <a:solidFill>
                  <a:srgbClr val="002060"/>
                </a:solidFill>
              </a:rPr>
              <a:t>Работа по данной проблеме показала, что результативность формирования ОБЖ у дошкольников связана не только с развитием мыслительных операций, но и с формированием жизненной позиции, развитием мировоззрения, нравственно-волевых качеств. Разнообразная тематика занятий, форм работы позволяет формировать у дошкольников представления об опасных и вредных факторах, чрезвычайных ситуациях, навыков </a:t>
            </a:r>
            <a:r>
              <a:rPr lang="ru-RU" sz="2400" dirty="0" err="1">
                <a:solidFill>
                  <a:srgbClr val="002060"/>
                </a:solidFill>
              </a:rPr>
              <a:t>жизнесберегающего</a:t>
            </a:r>
            <a:r>
              <a:rPr lang="ru-RU" sz="2400" dirty="0">
                <a:solidFill>
                  <a:srgbClr val="002060"/>
                </a:solidFill>
              </a:rPr>
              <a:t> поведения. Приобретенные знания, умения и навыки становятся прочными, осознанными и могут использоваться в различных условиях и ситуациях.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 algn="ctr">
              <a:buNone/>
            </a:pPr>
            <a:r>
              <a:rPr lang="ru-RU" sz="7200" b="1" u="sng" dirty="0" smtClean="0">
                <a:solidFill>
                  <a:srgbClr val="FF0000"/>
                </a:solidFill>
              </a:rPr>
              <a:t>Спасибо за внимание!</a:t>
            </a:r>
            <a:endParaRPr lang="ru-RU" sz="72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64" cy="11430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Цель: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772863"/>
            <a:ext cx="6480720" cy="468052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теоретически обосновать, разработать и экспериментально проверить педагогические условия эффективного процесса развития познавательной активности детей дошкольного возраста через ознакомление с ОБЖ</a:t>
            </a:r>
            <a:r>
              <a:rPr lang="ru-RU" dirty="0"/>
              <a:t>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000240"/>
            <a:ext cx="8472518" cy="4572032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072198" y="1857364"/>
            <a:ext cx="2928958" cy="221457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64447" y="4143380"/>
            <a:ext cx="2857520" cy="266099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368564" y="2020428"/>
            <a:ext cx="22860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400" dirty="0">
                <a:solidFill>
                  <a:srgbClr val="002060"/>
                </a:solidFill>
              </a:rPr>
              <a:t>Определить комплекс педагогических условий, способствующих развитию познавательной активности дошкольников через ознакомление с ОБЖ.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1604" y="4853383"/>
            <a:ext cx="26432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400" dirty="0">
                <a:solidFill>
                  <a:srgbClr val="002060"/>
                </a:solidFill>
              </a:rPr>
              <a:t>Выявить методики диагностики развития познавательной активности детей дошкольного возраста.</a:t>
            </a:r>
          </a:p>
          <a:p>
            <a:pPr algn="ctr">
              <a:spcBef>
                <a:spcPts val="0"/>
              </a:spcBef>
              <a:buNone/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307181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</p:txBody>
      </p:sp>
      <p:sp>
        <p:nvSpPr>
          <p:cNvPr id="12" name="Овал 11"/>
          <p:cNvSpPr/>
          <p:nvPr/>
        </p:nvSpPr>
        <p:spPr>
          <a:xfrm>
            <a:off x="5220072" y="4071942"/>
            <a:ext cx="2928958" cy="273243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352403" y="4590040"/>
            <a:ext cx="2664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400" dirty="0">
                <a:solidFill>
                  <a:srgbClr val="002060"/>
                </a:solidFill>
              </a:rPr>
              <a:t>Определить эффективность разработанных педагогических условий процесса развития познавательной активности старших дошкольников через ознакомление с ОБЖ.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</a:p>
        </p:txBody>
      </p:sp>
      <p:sp>
        <p:nvSpPr>
          <p:cNvPr id="14" name="Овал 13"/>
          <p:cNvSpPr/>
          <p:nvPr/>
        </p:nvSpPr>
        <p:spPr>
          <a:xfrm>
            <a:off x="3071802" y="1928802"/>
            <a:ext cx="2928958" cy="221457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643306" y="2143116"/>
            <a:ext cx="18573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400" dirty="0">
                <a:solidFill>
                  <a:srgbClr val="002060"/>
                </a:solidFill>
              </a:rPr>
              <a:t>Выявить сущность ОБЖ как средства развития познавательной активности дошкольников</a:t>
            </a:r>
            <a:r>
              <a:rPr lang="ru-RU" sz="1400" dirty="0"/>
              <a:t>.</a:t>
            </a:r>
          </a:p>
          <a:p>
            <a:pPr algn="ctr">
              <a:spcBef>
                <a:spcPts val="0"/>
              </a:spcBef>
              <a:buNone/>
            </a:pPr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2844" y="1857364"/>
            <a:ext cx="2928958" cy="221457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64315" y="1994592"/>
            <a:ext cx="242889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Проанализировать научные подходы к проблеме исследования, обосновать содержание и сущность процесса развития познавательной активности детей дошкольного возраста.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algn="ctr"/>
            <a:endParaRPr lang="ru-RU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8229600" cy="576064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Методы исследования: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780928"/>
            <a:ext cx="8229600" cy="4525963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Анализ общей и специальной психолого-педагогической литературы.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Наблюдение.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Проведение диагностики.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26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2888370"/>
            <a:ext cx="2699792" cy="262886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 Н</a:t>
            </a:r>
            <a:r>
              <a:rPr lang="ru-RU" sz="2000" b="1" dirty="0" smtClean="0"/>
              <a:t>аправления по ознакомлению с </a:t>
            </a:r>
            <a:r>
              <a:rPr lang="ru-RU" sz="2000" b="1" dirty="0"/>
              <a:t>основами безопасности </a:t>
            </a:r>
            <a:r>
              <a:rPr lang="ru-RU" sz="2000" b="1" dirty="0" smtClean="0"/>
              <a:t>жизнедеятельности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85264" y="5247133"/>
            <a:ext cx="3543296" cy="14085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dirty="0" smtClean="0"/>
          </a:p>
          <a:p>
            <a:pPr marL="0" indent="0" algn="ctr">
              <a:buNone/>
            </a:pPr>
            <a:r>
              <a:rPr lang="ru-RU" sz="2000" b="1" dirty="0" smtClean="0"/>
              <a:t>  Воспитание </a:t>
            </a:r>
            <a:r>
              <a:rPr lang="ru-RU" sz="2000" b="1" dirty="0"/>
              <a:t>навыков безопасного поведения детей в опасных ситуациях</a:t>
            </a:r>
            <a:endParaRPr lang="ru-RU" sz="2000" dirty="0"/>
          </a:p>
          <a:p>
            <a:pPr algn="ctr"/>
            <a:r>
              <a:rPr lang="ru-RU" sz="2400" b="1" dirty="0"/>
              <a:t> </a:t>
            </a:r>
            <a:endParaRPr lang="ru-RU" sz="2400" dirty="0"/>
          </a:p>
        </p:txBody>
      </p:sp>
      <p:sp>
        <p:nvSpPr>
          <p:cNvPr id="6" name="Содержимое 4"/>
          <p:cNvSpPr txBox="1">
            <a:spLocks/>
          </p:cNvSpPr>
          <p:nvPr/>
        </p:nvSpPr>
        <p:spPr bwMode="auto">
          <a:xfrm>
            <a:off x="4788024" y="3564145"/>
            <a:ext cx="3543296" cy="1277312"/>
          </a:xfrm>
          <a:prstGeom prst="round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sz="2000" b="1" dirty="0"/>
              <a:t>Обогащение представлений о пожарной безопасности у детей дошкольного возраста</a:t>
            </a:r>
            <a:endParaRPr lang="ru-RU" sz="2000" dirty="0"/>
          </a:p>
        </p:txBody>
      </p:sp>
      <p:sp>
        <p:nvSpPr>
          <p:cNvPr id="7" name="Содержимое 4"/>
          <p:cNvSpPr txBox="1">
            <a:spLocks/>
          </p:cNvSpPr>
          <p:nvPr/>
        </p:nvSpPr>
        <p:spPr bwMode="auto">
          <a:xfrm>
            <a:off x="4788024" y="1876268"/>
            <a:ext cx="3543296" cy="1336708"/>
          </a:xfrm>
          <a:prstGeom prst="round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ct val="20000"/>
              </a:spcBef>
              <a:defRPr/>
            </a:pPr>
            <a:endParaRPr lang="ru-RU" sz="2000" b="1" dirty="0" smtClean="0"/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000" b="1" dirty="0" smtClean="0"/>
              <a:t>Знакомство </a:t>
            </a:r>
            <a:r>
              <a:rPr lang="ru-RU" sz="2000" b="1" dirty="0"/>
              <a:t>детей с правилами безопасного поведения на дорогах города</a:t>
            </a:r>
            <a:endParaRPr lang="ru-RU" sz="2000" dirty="0"/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2699792" y="2348879"/>
            <a:ext cx="1698488" cy="70911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21" name="Стрелка вправо с вырезом 20"/>
          <p:cNvSpPr/>
          <p:nvPr/>
        </p:nvSpPr>
        <p:spPr>
          <a:xfrm>
            <a:off x="2699792" y="3820608"/>
            <a:ext cx="1698488" cy="76438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с вырезом 21"/>
          <p:cNvSpPr/>
          <p:nvPr/>
        </p:nvSpPr>
        <p:spPr>
          <a:xfrm>
            <a:off x="2699792" y="5373216"/>
            <a:ext cx="1698488" cy="70065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00200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Знакомство детей с правилами безопасного поведения на дорогах города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Формирование и развитие у детей умений и навыков безопасного поведения в окружающей дорожно-транспортной среде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3" name="Picture 3" descr="C:\Users\Администратор\Desktop\0_f8d4d_a39bd51b_S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89040"/>
            <a:ext cx="3672408" cy="269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54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Предварительная работа: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80519"/>
          </a:xfrm>
        </p:spPr>
        <p:txBody>
          <a:bodyPr/>
          <a:lstStyle/>
          <a:p>
            <a:r>
              <a:rPr lang="ru-RU" sz="2200" dirty="0" smtClean="0">
                <a:solidFill>
                  <a:srgbClr val="002060"/>
                </a:solidFill>
              </a:rPr>
              <a:t>Чтение художественной литературы: И. Серяков «Дорожная грамота», С. Михалкова «Моя улица», «Дядя Стёпа – милиционер», отрывок из книги Сегал и Ильина «Машины на нашей улице», А. Дорохова «Зеленый, желтый, красный»,  Т. Александрова «</a:t>
            </a:r>
            <a:r>
              <a:rPr lang="ru-RU" sz="2200" dirty="0" err="1" smtClean="0">
                <a:solidFill>
                  <a:srgbClr val="002060"/>
                </a:solidFill>
              </a:rPr>
              <a:t>Светофорчик</a:t>
            </a:r>
            <a:r>
              <a:rPr lang="ru-RU" sz="2200" dirty="0" smtClean="0">
                <a:solidFill>
                  <a:srgbClr val="002060"/>
                </a:solidFill>
              </a:rPr>
              <a:t>»; А. Усачева «Случай в автобусе»; Загадывание загадок о транспорте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 Беседа «Как правильно переходить улицу». «Приключения друзей на дороге», «Мы на улице», «Про правила дорожного движения»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Наблюдение на прогулке за видом транспорта, за проезжей частью, за пешеходной дорожкой, за пешеходами на остановке.</a:t>
            </a:r>
          </a:p>
          <a:p>
            <a:r>
              <a:rPr lang="ru-RU" sz="2200" dirty="0" smtClean="0">
                <a:solidFill>
                  <a:srgbClr val="002060"/>
                </a:solidFill>
              </a:rPr>
              <a:t>Рассказ из личного опыта «Как я с мамой перехожу дорогу.</a:t>
            </a:r>
            <a:endParaRPr lang="ru-RU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8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Продуктивная деятельность: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sz="2400" dirty="0">
                <a:solidFill>
                  <a:srgbClr val="002060"/>
                </a:solidFill>
              </a:rPr>
              <a:t>Составление коллективного рассказа « Как мы гуляли по улице</a:t>
            </a:r>
            <a:r>
              <a:rPr lang="ru-RU" sz="2400" dirty="0" smtClean="0">
                <a:solidFill>
                  <a:srgbClr val="002060"/>
                </a:solidFill>
              </a:rPr>
              <a:t>»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Аппликация</a:t>
            </a:r>
            <a:r>
              <a:rPr lang="ru-RU" sz="2400" dirty="0">
                <a:solidFill>
                  <a:srgbClr val="002060"/>
                </a:solidFill>
              </a:rPr>
              <a:t>: «Дорожные знаки</a:t>
            </a:r>
            <a:r>
              <a:rPr lang="ru-RU" sz="2400" dirty="0" smtClean="0">
                <a:solidFill>
                  <a:srgbClr val="002060"/>
                </a:solidFill>
              </a:rPr>
              <a:t>», «Грузовой автомобиль»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Конструирование «Автобус</a:t>
            </a:r>
            <a:r>
              <a:rPr lang="ru-RU" sz="2400" dirty="0" smtClean="0">
                <a:solidFill>
                  <a:srgbClr val="002060"/>
                </a:solidFill>
              </a:rPr>
              <a:t>»,</a:t>
            </a:r>
            <a:r>
              <a:rPr lang="ru-RU" sz="2400" dirty="0">
                <a:solidFill>
                  <a:srgbClr val="002060"/>
                </a:solidFill>
              </a:rPr>
              <a:t> «Гараж для машины</a:t>
            </a:r>
            <a:r>
              <a:rPr lang="ru-RU" sz="2400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Лепка «Автобус</a:t>
            </a:r>
            <a:r>
              <a:rPr lang="ru-RU" sz="2400" dirty="0" smtClean="0">
                <a:solidFill>
                  <a:srgbClr val="002060"/>
                </a:solidFill>
              </a:rPr>
              <a:t>», «Светофор»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Рисование: деревьев, кустов, цветов. Расстановка домов, кинотеатров, аптек, детского сада, школы, магазин, пешеходов, светофоров, дорожных знаков, модели транспортных </a:t>
            </a:r>
            <a:r>
              <a:rPr lang="ru-RU" sz="2400" dirty="0" smtClean="0">
                <a:solidFill>
                  <a:srgbClr val="002060"/>
                </a:solidFill>
              </a:rPr>
              <a:t>средств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17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Еремина А.И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Еремина А.И.</Template>
  <TotalTime>847</TotalTime>
  <Words>1082</Words>
  <Application>Microsoft Office PowerPoint</Application>
  <PresentationFormat>Экран (4:3)</PresentationFormat>
  <Paragraphs>101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Еремина А.И.</vt:lpstr>
      <vt:lpstr>   Передовой педагогический опыт   Формирование познавательной активности у дошкольников в процессе ознакомления с ОБЖ   </vt:lpstr>
      <vt:lpstr>Актуальность    В современном мире никто не застрахован ни от техногенных катастроф, ни от стихийных бедствий. Сегодня сама жизнь доказала необходимость обучения не только взрослых, но и малышей основам безопасности жизнедеятельности. Ведь в условиях социального, природного и экологического неблагополучия естественная любознательность ребенка в познании окружающего мира может стать небезопасной для него. Поэтому необходимо сформировать у ребенка сознательное и ответственное отношение к личной безопасности и безопасности окружающих, воспитывать готовность к эффективным, обоснованным действиям в опасных ситуациях  </vt:lpstr>
      <vt:lpstr> Цель:</vt:lpstr>
      <vt:lpstr>Задачи:</vt:lpstr>
      <vt:lpstr>Методы исследования: </vt:lpstr>
      <vt:lpstr>Презентация PowerPoint</vt:lpstr>
      <vt:lpstr>Знакомство детей с правилами безопасного поведения на дорогах города   </vt:lpstr>
      <vt:lpstr>Предварительная работа:</vt:lpstr>
      <vt:lpstr>Продуктивная деятельность:</vt:lpstr>
      <vt:lpstr>Игровая деятельность: </vt:lpstr>
      <vt:lpstr>Работа с родителями: </vt:lpstr>
      <vt:lpstr>  Знакомство детей с правилами безопасного поведения на дорогах города     </vt:lpstr>
      <vt:lpstr>Презентация PowerPoint</vt:lpstr>
      <vt:lpstr>Обогащение представлений о пожарной безопасности у детей дошкольного возраста  </vt:lpstr>
      <vt:lpstr>Предварительная работа:</vt:lpstr>
      <vt:lpstr>Продуктивная работа:</vt:lpstr>
      <vt:lpstr>Игровая деятельность:</vt:lpstr>
      <vt:lpstr>Работа с родителями:</vt:lpstr>
      <vt:lpstr>Обогащение представлений о пожарной безопасности у детей дошкольного возраста</vt:lpstr>
      <vt:lpstr>Воспитание навыков безопасного поведения детей в опасных ситуациях </vt:lpstr>
      <vt:lpstr>Предварительная работа:</vt:lpstr>
      <vt:lpstr>Продуктивная деятельность:</vt:lpstr>
      <vt:lpstr>Работа с родителями:</vt:lpstr>
      <vt:lpstr>Презентация PowerPoint</vt:lpstr>
      <vt:lpstr>Работа по данной проблеме показала, что результативность формирования ОБЖ у дошкольников связана не только с развитием мыслительных операций, но и с формированием жизненной позиции, развитием мировоззрения, нравственно-волевых качеств. Разнообразная тематика занятий, форм работы позволяет формировать у дошкольников представления об опасных и вредных факторах, чрезвычайных ситуациях, навыков жизнесберегающего поведения. Приобретенные знания, умения и навыки становятся прочными, осознанными и могут использоваться в различных условиях и ситуациях.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 личностных качеств дошкольников посредством трудовой деятельности</dc:title>
  <dc:creator>РемонтПК-89212920768</dc:creator>
  <cp:lastModifiedBy>Admin</cp:lastModifiedBy>
  <cp:revision>52</cp:revision>
  <dcterms:created xsi:type="dcterms:W3CDTF">2016-12-13T12:30:53Z</dcterms:created>
  <dcterms:modified xsi:type="dcterms:W3CDTF">2018-02-06T18:09:22Z</dcterms:modified>
</cp:coreProperties>
</file>