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1" r:id="rId16"/>
    <p:sldId id="273" r:id="rId17"/>
    <p:sldId id="274" r:id="rId18"/>
    <p:sldId id="275" r:id="rId19"/>
    <p:sldId id="276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F48817E8-85E1-4E0A-8B36-E8A9DF9F4974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C75AFAF9-BF06-44BE-9719-7D12881F94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advClick="0" advTm="10000">
    <p:wheel spokes="8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8817E8-85E1-4E0A-8B36-E8A9DF9F4974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5AFAF9-BF06-44BE-9719-7D12881F94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10000">
    <p:wheel spokes="8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F48817E8-85E1-4E0A-8B36-E8A9DF9F4974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C75AFAF9-BF06-44BE-9719-7D12881F94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10000">
    <p:wheel spokes="8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8817E8-85E1-4E0A-8B36-E8A9DF9F4974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5AFAF9-BF06-44BE-9719-7D12881F94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10000">
    <p:wheel spokes="8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F48817E8-85E1-4E0A-8B36-E8A9DF9F4974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C75AFAF9-BF06-44BE-9719-7D12881F94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advClick="0" advTm="10000">
    <p:wheel spokes="8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8817E8-85E1-4E0A-8B36-E8A9DF9F4974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5AFAF9-BF06-44BE-9719-7D12881F94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10000">
    <p:wheel spokes="8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8817E8-85E1-4E0A-8B36-E8A9DF9F4974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5AFAF9-BF06-44BE-9719-7D12881F94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10000">
    <p:wheel spokes="8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8817E8-85E1-4E0A-8B36-E8A9DF9F4974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5AFAF9-BF06-44BE-9719-7D12881F94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10000">
    <p:wheel spokes="8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F48817E8-85E1-4E0A-8B36-E8A9DF9F4974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5AFAF9-BF06-44BE-9719-7D12881F94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10000">
    <p:wheel spokes="8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8817E8-85E1-4E0A-8B36-E8A9DF9F4974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5AFAF9-BF06-44BE-9719-7D12881F94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10000">
    <p:wheel spokes="8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8817E8-85E1-4E0A-8B36-E8A9DF9F4974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5AFAF9-BF06-44BE-9719-7D12881F94F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advClick="0" advTm="10000">
    <p:wheel spokes="8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F48817E8-85E1-4E0A-8B36-E8A9DF9F4974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C75AFAF9-BF06-44BE-9719-7D12881F94F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advClick="0" advTm="10000">
    <p:wheel spokes="8"/>
  </p:transition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5429264"/>
            <a:ext cx="8358246" cy="1071570"/>
          </a:xfrm>
        </p:spPr>
        <p:txBody>
          <a:bodyPr>
            <a:normAutofit/>
          </a:bodyPr>
          <a:lstStyle/>
          <a:p>
            <a:pPr algn="r"/>
            <a:r>
              <a:rPr lang="ru-RU" sz="1800" dirty="0" smtClean="0">
                <a:ln>
                  <a:solidFill>
                    <a:schemeClr val="tx1"/>
                  </a:solidFill>
                </a:ln>
                <a:solidFill>
                  <a:schemeClr val="accent1"/>
                </a:solidFill>
              </a:rPr>
              <a:t>Занятие в младшей группе</a:t>
            </a:r>
          </a:p>
          <a:p>
            <a:pPr algn="r"/>
            <a:r>
              <a:rPr lang="ru-RU" sz="1800" dirty="0" smtClean="0">
                <a:ln>
                  <a:solidFill>
                    <a:schemeClr val="tx1"/>
                  </a:solidFill>
                </a:ln>
                <a:solidFill>
                  <a:schemeClr val="accent1"/>
                </a:solidFill>
              </a:rPr>
              <a:t> по экологическому образованию</a:t>
            </a:r>
          </a:p>
          <a:p>
            <a:pPr algn="r"/>
            <a:r>
              <a:rPr lang="ru-RU" sz="1800" dirty="0" smtClean="0">
                <a:ln>
                  <a:solidFill>
                    <a:schemeClr val="tx1"/>
                  </a:solidFill>
                </a:ln>
                <a:solidFill>
                  <a:schemeClr val="accent1"/>
                </a:solidFill>
              </a:rPr>
              <a:t>Воспитатель: Ивлева Г.И.</a:t>
            </a:r>
            <a:endParaRPr lang="ru-RU" sz="1800" dirty="0">
              <a:ln>
                <a:solidFill>
                  <a:schemeClr val="tx1"/>
                </a:solidFill>
              </a:ln>
              <a:solidFill>
                <a:schemeClr val="accent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535782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advClick="0" advTm="10000">
    <p:wheel spokes="8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214422"/>
            <a:ext cx="7772400" cy="5072098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600" b="0" dirty="0" smtClean="0">
                <a:ln>
                  <a:solidFill>
                    <a:schemeClr val="tx1"/>
                  </a:solidFill>
                </a:ln>
                <a:latin typeface="Times New Roman"/>
                <a:ea typeface="Times New Roman"/>
                <a:cs typeface="Times New Roman"/>
              </a:rPr>
              <a:t>Дикими называют животных потому что:</a:t>
            </a:r>
            <a:r>
              <a:rPr lang="ru-RU" sz="3600" b="0" dirty="0">
                <a:ln>
                  <a:solidFill>
                    <a:schemeClr val="tx1"/>
                  </a:solidFill>
                </a:ln>
                <a:ea typeface="Calibri"/>
                <a:cs typeface="Times New Roman"/>
              </a:rPr>
              <a:t/>
            </a:r>
            <a:br>
              <a:rPr lang="ru-RU" sz="3600" b="0" dirty="0">
                <a:ln>
                  <a:solidFill>
                    <a:schemeClr val="tx1"/>
                  </a:solidFill>
                </a:ln>
                <a:ea typeface="Calibri"/>
                <a:cs typeface="Times New Roman"/>
              </a:rPr>
            </a:br>
            <a:r>
              <a:rPr lang="ru-RU" sz="3600" b="0" dirty="0" smtClean="0">
                <a:ln>
                  <a:solidFill>
                    <a:schemeClr val="tx1"/>
                  </a:solidFill>
                </a:ln>
                <a:ea typeface="Calibri"/>
                <a:cs typeface="Times New Roman"/>
              </a:rPr>
              <a:t>- </a:t>
            </a:r>
            <a:r>
              <a:rPr lang="ru-RU" sz="3600" b="0" dirty="0" smtClean="0">
                <a:ln>
                  <a:solidFill>
                    <a:schemeClr val="tx1"/>
                  </a:solidFill>
                </a:ln>
                <a:latin typeface="Times New Roman"/>
                <a:ea typeface="Times New Roman"/>
                <a:cs typeface="Times New Roman"/>
              </a:rPr>
              <a:t>В природе диким животным  надо самим заботиться о себе и о своих детенышах;</a:t>
            </a:r>
            <a:r>
              <a:rPr lang="ru-RU" sz="3600" b="0" dirty="0">
                <a:ln>
                  <a:solidFill>
                    <a:schemeClr val="tx1"/>
                  </a:solidFill>
                </a:ln>
                <a:ea typeface="Calibri"/>
                <a:cs typeface="Times New Roman"/>
              </a:rPr>
              <a:t/>
            </a:r>
            <a:br>
              <a:rPr lang="ru-RU" sz="3600" b="0" dirty="0">
                <a:ln>
                  <a:solidFill>
                    <a:schemeClr val="tx1"/>
                  </a:solidFill>
                </a:ln>
                <a:ea typeface="Calibri"/>
                <a:cs typeface="Times New Roman"/>
              </a:rPr>
            </a:br>
            <a:r>
              <a:rPr lang="ru-RU" sz="3600" b="0" dirty="0" smtClean="0">
                <a:ln>
                  <a:solidFill>
                    <a:schemeClr val="tx1"/>
                  </a:solidFill>
                </a:ln>
                <a:ea typeface="Calibri"/>
                <a:cs typeface="Times New Roman"/>
              </a:rPr>
              <a:t>- </a:t>
            </a:r>
            <a:r>
              <a:rPr lang="ru-RU" sz="3600" b="0" dirty="0" smtClean="0">
                <a:ln>
                  <a:solidFill>
                    <a:schemeClr val="tx1"/>
                  </a:solidFill>
                </a:ln>
                <a:latin typeface="Times New Roman"/>
                <a:ea typeface="Times New Roman"/>
                <a:cs typeface="Times New Roman"/>
              </a:rPr>
              <a:t>Они сами добывают себе пищу;</a:t>
            </a:r>
            <a:r>
              <a:rPr lang="ru-RU" sz="3600" b="0" dirty="0">
                <a:ln>
                  <a:solidFill>
                    <a:schemeClr val="tx1"/>
                  </a:solidFill>
                </a:ln>
                <a:ea typeface="Calibri"/>
                <a:cs typeface="Times New Roman"/>
              </a:rPr>
              <a:t/>
            </a:r>
            <a:br>
              <a:rPr lang="ru-RU" sz="3600" b="0" dirty="0">
                <a:ln>
                  <a:solidFill>
                    <a:schemeClr val="tx1"/>
                  </a:solidFill>
                </a:ln>
                <a:ea typeface="Calibri"/>
                <a:cs typeface="Times New Roman"/>
              </a:rPr>
            </a:br>
            <a:r>
              <a:rPr lang="ru-RU" sz="3600" b="0" dirty="0" smtClean="0">
                <a:ln>
                  <a:solidFill>
                    <a:schemeClr val="tx1"/>
                  </a:solidFill>
                </a:ln>
                <a:ea typeface="Calibri"/>
                <a:cs typeface="Times New Roman"/>
              </a:rPr>
              <a:t>- </a:t>
            </a:r>
            <a:r>
              <a:rPr lang="ru-RU" sz="3600" b="0" dirty="0" smtClean="0">
                <a:ln>
                  <a:solidFill>
                    <a:schemeClr val="tx1"/>
                  </a:solidFill>
                </a:ln>
                <a:latin typeface="Times New Roman"/>
                <a:ea typeface="Times New Roman"/>
                <a:cs typeface="Times New Roman"/>
              </a:rPr>
              <a:t>Сами делают себе жильё.</a:t>
            </a:r>
            <a:r>
              <a:rPr lang="ru-RU" sz="3600" dirty="0">
                <a:ea typeface="Calibri"/>
                <a:cs typeface="Times New Roman"/>
              </a:rPr>
              <a:t/>
            </a:r>
            <a:br>
              <a:rPr lang="ru-RU" sz="3600" dirty="0">
                <a:ea typeface="Calibri"/>
                <a:cs typeface="Times New Roman"/>
              </a:rPr>
            </a:br>
            <a:endParaRPr lang="ru-RU" sz="36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85720" y="214291"/>
            <a:ext cx="8643998" cy="1214445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ln>
                  <a:solidFill>
                    <a:schemeClr val="tx1"/>
                  </a:solidFill>
                </a:ln>
                <a:latin typeface="Times New Roman"/>
                <a:ea typeface="Times New Roman"/>
                <a:cs typeface="Times New Roman"/>
              </a:rPr>
              <a:t>КТО ТАКИЕ ДИКИЕ ЖИВОТНЫЕ?</a:t>
            </a:r>
            <a:endParaRPr lang="ru-RU" sz="3600" dirty="0">
              <a:ln>
                <a:solidFill>
                  <a:schemeClr val="tx1"/>
                </a:solidFill>
              </a:ln>
              <a:ea typeface="Calibri"/>
              <a:cs typeface="Times New Roman"/>
            </a:endParaRPr>
          </a:p>
          <a:p>
            <a:pPr algn="ctr"/>
            <a:endParaRPr lang="ru-RU" sz="3600" dirty="0">
              <a:ln>
                <a:solidFill>
                  <a:schemeClr val="tx1"/>
                </a:solidFill>
              </a:ln>
            </a:endParaRPr>
          </a:p>
        </p:txBody>
      </p:sp>
    </p:spTree>
  </p:cSld>
  <p:clrMapOvr>
    <a:masterClrMapping/>
  </p:clrMapOvr>
  <p:transition advClick="0" advTm="10000">
    <p:wheel spokes="8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1714488"/>
            <a:ext cx="9001156" cy="514351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2800" dirty="0" smtClean="0"/>
              <a:t>заяц с зайчонком</a:t>
            </a:r>
            <a:br>
              <a:rPr lang="ru-RU" sz="2800" dirty="0" smtClean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 smtClean="0"/>
              <a:t>заяц с зайчонком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-428660" y="1"/>
            <a:ext cx="9572659" cy="2071677"/>
          </a:xfrm>
        </p:spPr>
        <p:txBody>
          <a:bodyPr>
            <a:norm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ln>
                  <a:solidFill>
                    <a:schemeClr val="tx1"/>
                  </a:solidFill>
                </a:ln>
                <a:latin typeface="Times New Roman"/>
                <a:ea typeface="Times New Roman"/>
                <a:cs typeface="Times New Roman"/>
              </a:rPr>
              <a:t>ЗАГАДКА</a:t>
            </a:r>
            <a:endParaRPr lang="ru-RU" dirty="0">
              <a:ln>
                <a:solidFill>
                  <a:schemeClr val="tx1"/>
                </a:solidFill>
              </a:ln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ln>
                  <a:solidFill>
                    <a:schemeClr val="tx1"/>
                  </a:solidFill>
                </a:ln>
                <a:latin typeface="Times New Roman"/>
                <a:ea typeface="Times New Roman"/>
                <a:cs typeface="Times New Roman"/>
              </a:rPr>
              <a:t>ДЛИННЫЕ УШКИ, БЫСТРЫЕ ЛАПКИ.</a:t>
            </a:r>
            <a:endParaRPr lang="ru-RU" dirty="0">
              <a:ln>
                <a:solidFill>
                  <a:schemeClr val="tx1"/>
                </a:solidFill>
              </a:ln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ln>
                  <a:solidFill>
                    <a:schemeClr val="tx1"/>
                  </a:solidFill>
                </a:ln>
                <a:latin typeface="Times New Roman"/>
                <a:ea typeface="Times New Roman"/>
                <a:cs typeface="Times New Roman"/>
              </a:rPr>
              <a:t>СЕРЫЙ, НО НЕ МЫШКА.</a:t>
            </a:r>
            <a:endParaRPr lang="ru-RU" dirty="0">
              <a:ln>
                <a:solidFill>
                  <a:schemeClr val="tx1"/>
                </a:solidFill>
              </a:ln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ln>
                  <a:solidFill>
                    <a:schemeClr val="tx1"/>
                  </a:solidFill>
                </a:ln>
                <a:latin typeface="Times New Roman"/>
                <a:ea typeface="Times New Roman"/>
                <a:cs typeface="Times New Roman"/>
              </a:rPr>
              <a:t>КТО ЭТО?</a:t>
            </a:r>
            <a:endParaRPr lang="ru-RU" dirty="0">
              <a:ln>
                <a:solidFill>
                  <a:schemeClr val="tx1"/>
                </a:solidFill>
              </a:ln>
              <a:ea typeface="Calibri"/>
              <a:cs typeface="Times New Roman"/>
            </a:endParaRPr>
          </a:p>
          <a:p>
            <a:pPr algn="ctr"/>
            <a:endParaRPr lang="ru-RU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571612"/>
            <a:ext cx="9144000" cy="450059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advClick="0" advTm="10000">
    <p:wheel spokes="8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1357298"/>
            <a:ext cx="9001156" cy="550070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ЛИСА С ЛИСЕНКОМ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42844" y="1"/>
            <a:ext cx="8858312" cy="1714487"/>
          </a:xfrm>
        </p:spPr>
        <p:txBody>
          <a:bodyPr>
            <a:norm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ln>
                  <a:solidFill>
                    <a:schemeClr val="tx1"/>
                  </a:solidFill>
                </a:ln>
                <a:latin typeface="Times New Roman"/>
                <a:ea typeface="Times New Roman"/>
                <a:cs typeface="Times New Roman"/>
              </a:rPr>
              <a:t>ЗАГАДКА</a:t>
            </a:r>
            <a:endParaRPr lang="ru-RU" dirty="0">
              <a:ln>
                <a:solidFill>
                  <a:schemeClr val="tx1"/>
                </a:solidFill>
              </a:ln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ln>
                  <a:solidFill>
                    <a:schemeClr val="tx1"/>
                  </a:solidFill>
                </a:ln>
                <a:latin typeface="Times New Roman"/>
                <a:ea typeface="Times New Roman"/>
                <a:cs typeface="Times New Roman"/>
              </a:rPr>
              <a:t>                 РЫЖАЯ ПЛУТОВКА                    ЗАЙЦА ЖДЕТ ХИТРЮГА ТА,</a:t>
            </a:r>
            <a:endParaRPr lang="ru-RU" dirty="0">
              <a:ln>
                <a:solidFill>
                  <a:schemeClr val="tx1"/>
                </a:solidFill>
              </a:ln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ln>
                  <a:solidFill>
                    <a:schemeClr val="tx1"/>
                  </a:solidFill>
                </a:ln>
                <a:latin typeface="Times New Roman"/>
                <a:ea typeface="Times New Roman"/>
                <a:cs typeface="Times New Roman"/>
              </a:rPr>
              <a:t>            СПРЯТАЛАСЬ ПОД ЁЛКОЙ.             КАК ЗОВУТ ЕЕ?</a:t>
            </a:r>
            <a:endParaRPr lang="ru-RU" dirty="0">
              <a:ln>
                <a:solidFill>
                  <a:schemeClr val="tx1"/>
                </a:solidFill>
              </a:ln>
              <a:ea typeface="Calibri"/>
              <a:cs typeface="Times New Roman"/>
            </a:endParaRPr>
          </a:p>
          <a:p>
            <a:pPr algn="ctr"/>
            <a:endParaRPr lang="ru-RU" dirty="0">
              <a:ln>
                <a:solidFill>
                  <a:schemeClr val="tx1"/>
                </a:solidFill>
              </a:ln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357298"/>
            <a:ext cx="9144000" cy="457203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advClick="0" advTm="10000">
    <p:wheel spokes="8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571612"/>
            <a:ext cx="9144000" cy="5286388"/>
          </a:xfrm>
        </p:spPr>
        <p:txBody>
          <a:bodyPr>
            <a:normAutofit/>
          </a:bodyPr>
          <a:lstStyle/>
          <a:p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МЕДВЕДЬ С МЕДВЕЖОНКОМ</a:t>
            </a:r>
            <a:endParaRPr lang="ru-RU" sz="28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0" y="214291"/>
            <a:ext cx="9144000" cy="1714511"/>
          </a:xfrm>
        </p:spPr>
        <p:txBody>
          <a:bodyPr>
            <a:norm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ln>
                  <a:solidFill>
                    <a:schemeClr val="tx1"/>
                  </a:solidFill>
                </a:ln>
                <a:latin typeface="Times New Roman"/>
                <a:ea typeface="Times New Roman"/>
                <a:cs typeface="Times New Roman"/>
              </a:rPr>
              <a:t>ЗАГАДКА</a:t>
            </a:r>
            <a:endParaRPr lang="ru-RU" dirty="0">
              <a:ln>
                <a:solidFill>
                  <a:schemeClr val="tx1"/>
                </a:solidFill>
              </a:ln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ln>
                  <a:solidFill>
                    <a:schemeClr val="tx1"/>
                  </a:solidFill>
                </a:ln>
                <a:latin typeface="Times New Roman"/>
                <a:ea typeface="Times New Roman"/>
                <a:cs typeface="Times New Roman"/>
              </a:rPr>
              <a:t>      КОСОЛАПЫЙ И БОЛЬШОЙ,               ЛЮБИТ ШИШКИ, ЛЮБИТ МЕД,</a:t>
            </a:r>
            <a:endParaRPr lang="ru-RU" dirty="0" smtClean="0">
              <a:ln>
                <a:solidFill>
                  <a:schemeClr val="tx1"/>
                </a:solidFill>
              </a:ln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ln>
                  <a:solidFill>
                    <a:schemeClr val="tx1"/>
                  </a:solidFill>
                </a:ln>
                <a:latin typeface="Times New Roman"/>
                <a:ea typeface="Times New Roman"/>
                <a:cs typeface="Times New Roman"/>
              </a:rPr>
              <a:t>      СПИТ В БЕРЛОГЕ ОН ЗИМОЙ.           НУ-КА, КТО ЖЕ НАЗОВЕТ?</a:t>
            </a:r>
            <a:endParaRPr lang="ru-RU" dirty="0" smtClean="0">
              <a:ln>
                <a:solidFill>
                  <a:schemeClr val="tx1"/>
                </a:solidFill>
              </a:ln>
              <a:ea typeface="Calibri"/>
              <a:cs typeface="Times New Roman"/>
            </a:endParaRPr>
          </a:p>
          <a:p>
            <a:pPr algn="ctr"/>
            <a:endParaRPr lang="ru-RU" dirty="0">
              <a:ln>
                <a:solidFill>
                  <a:schemeClr val="tx1"/>
                </a:solidFill>
              </a:ln>
            </a:endParaRPr>
          </a:p>
        </p:txBody>
      </p:sp>
      <p:pic>
        <p:nvPicPr>
          <p:cNvPr id="6" name="Рисунок 5" descr="https://img1.goodfon.ru/original/2048x1365/a/df/medvedi-medvedica-medvezhonok-3719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1643050"/>
            <a:ext cx="9143999" cy="44085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advClick="0" advTm="10000">
    <p:wheel spokes="8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285860"/>
            <a:ext cx="9144000" cy="5572140"/>
          </a:xfrm>
        </p:spPr>
        <p:txBody>
          <a:bodyPr>
            <a:normAutofit fontScale="90000"/>
          </a:bodyPr>
          <a:lstStyle/>
          <a:p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ВОЛК С ВОЛЧОНКОМ</a:t>
            </a:r>
            <a:endParaRPr lang="ru-RU" sz="28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14282" y="1"/>
            <a:ext cx="8643998" cy="1643049"/>
          </a:xfrm>
        </p:spPr>
        <p:txBody>
          <a:bodyPr>
            <a:norm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ln>
                  <a:solidFill>
                    <a:schemeClr val="tx1"/>
                  </a:solidFill>
                </a:ln>
                <a:latin typeface="Times New Roman"/>
                <a:ea typeface="Times New Roman"/>
                <a:cs typeface="Times New Roman"/>
              </a:rPr>
              <a:t>ЗАГАДКА</a:t>
            </a:r>
            <a:endParaRPr lang="ru-RU" dirty="0">
              <a:ln>
                <a:solidFill>
                  <a:schemeClr val="tx1"/>
                </a:solidFill>
              </a:ln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ln>
                  <a:solidFill>
                    <a:schemeClr val="tx1"/>
                  </a:solidFill>
                </a:ln>
                <a:latin typeface="Times New Roman"/>
                <a:ea typeface="Times New Roman"/>
                <a:cs typeface="Times New Roman"/>
              </a:rPr>
              <a:t>СЕРЫЙ, СТРАШНЫЙ И ЗУБАСТЫЙ           ВСЕ ЗВЕРЯТА РАЗБЕЖАЛИСЬ,</a:t>
            </a:r>
            <a:endParaRPr lang="ru-RU" dirty="0">
              <a:ln>
                <a:solidFill>
                  <a:schemeClr val="tx1"/>
                </a:solidFill>
              </a:ln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ln>
                  <a:solidFill>
                    <a:schemeClr val="tx1"/>
                  </a:solidFill>
                </a:ln>
                <a:latin typeface="Times New Roman"/>
                <a:ea typeface="Times New Roman"/>
                <a:cs typeface="Times New Roman"/>
              </a:rPr>
              <a:t>ПРОИЗВЕЛ ПЕРЕПОЛОХ.                              НАПУГАЛ ЗВЕРЯТ ТЕХ…</a:t>
            </a:r>
            <a:endParaRPr lang="ru-RU" dirty="0">
              <a:ln>
                <a:solidFill>
                  <a:schemeClr val="tx1"/>
                </a:solidFill>
              </a:ln>
              <a:ea typeface="Calibri"/>
              <a:cs typeface="Times New Roman"/>
            </a:endParaRPr>
          </a:p>
          <a:p>
            <a:pPr algn="ctr"/>
            <a:endParaRPr lang="ru-RU" dirty="0">
              <a:ln>
                <a:solidFill>
                  <a:schemeClr val="tx1"/>
                </a:solidFill>
              </a:ln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214422"/>
            <a:ext cx="9144000" cy="507209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advClick="0" advTm="10000">
    <p:wheel spokes="8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428736"/>
            <a:ext cx="9144000" cy="5429264"/>
          </a:xfrm>
        </p:spPr>
        <p:txBody>
          <a:bodyPr>
            <a:normAutofit fontScale="90000"/>
          </a:bodyPr>
          <a:lstStyle/>
          <a:p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БЕЛКА С БЕЛЬЧОНКОМ</a:t>
            </a:r>
            <a:endParaRPr lang="ru-RU" sz="28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0" y="1"/>
            <a:ext cx="8929718" cy="1428735"/>
          </a:xfrm>
        </p:spPr>
        <p:txBody>
          <a:bodyPr>
            <a:norm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ln>
                  <a:solidFill>
                    <a:schemeClr val="tx1"/>
                  </a:solidFill>
                </a:ln>
                <a:latin typeface="Times New Roman"/>
                <a:ea typeface="Times New Roman"/>
                <a:cs typeface="Times New Roman"/>
              </a:rPr>
              <a:t>ЗАГАДКА</a:t>
            </a:r>
            <a:endParaRPr lang="ru-RU" dirty="0">
              <a:ln>
                <a:solidFill>
                  <a:schemeClr val="tx1"/>
                </a:solidFill>
              </a:ln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ln>
                  <a:solidFill>
                    <a:schemeClr val="tx1"/>
                  </a:solidFill>
                </a:ln>
                <a:latin typeface="Times New Roman"/>
                <a:ea typeface="Times New Roman"/>
                <a:cs typeface="Times New Roman"/>
              </a:rPr>
              <a:t>         НЕ МЫШЬ, НЕ ПТИЦА,                         НА ДЕРЕВЬЯХ ЖИВЕТ, </a:t>
            </a:r>
            <a:endParaRPr lang="ru-RU" dirty="0">
              <a:ln>
                <a:solidFill>
                  <a:schemeClr val="tx1"/>
                </a:solidFill>
              </a:ln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ln>
                  <a:solidFill>
                    <a:schemeClr val="tx1"/>
                  </a:solidFill>
                </a:ln>
                <a:latin typeface="Times New Roman"/>
                <a:ea typeface="Times New Roman"/>
                <a:cs typeface="Times New Roman"/>
              </a:rPr>
              <a:t>         В ЛЕСУ РЕЗВИТСЯ,                                И ОРЕШКИ ГРЫЗЕТ.</a:t>
            </a:r>
            <a:endParaRPr lang="ru-RU" dirty="0">
              <a:ln>
                <a:solidFill>
                  <a:schemeClr val="tx1"/>
                </a:solidFill>
              </a:ln>
              <a:ea typeface="Calibri"/>
              <a:cs typeface="Times New Roman"/>
            </a:endParaRP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428736"/>
            <a:ext cx="9144000" cy="492922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advClick="0" advTm="10000">
    <p:wheel spokes="8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357298"/>
            <a:ext cx="7772400" cy="528641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14282" y="1"/>
            <a:ext cx="8929718" cy="1857363"/>
          </a:xfrm>
        </p:spPr>
        <p:txBody>
          <a:bodyPr>
            <a:no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3200" dirty="0" smtClean="0">
                <a:ln>
                  <a:solidFill>
                    <a:schemeClr val="tx1"/>
                  </a:solidFill>
                </a:ln>
                <a:latin typeface="Times New Roman"/>
                <a:ea typeface="Times New Roman"/>
                <a:cs typeface="Times New Roman"/>
              </a:rPr>
              <a:t> </a:t>
            </a:r>
            <a:endParaRPr lang="ru-RU" sz="3200" dirty="0">
              <a:ln>
                <a:solidFill>
                  <a:schemeClr val="tx1"/>
                </a:solidFill>
              </a:ln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3200" dirty="0" smtClean="0">
                <a:ln>
                  <a:solidFill>
                    <a:schemeClr val="tx1"/>
                  </a:solidFill>
                </a:ln>
                <a:latin typeface="Times New Roman"/>
                <a:ea typeface="Times New Roman"/>
                <a:cs typeface="Times New Roman"/>
              </a:rPr>
              <a:t>«</a:t>
            </a:r>
            <a:endParaRPr lang="ru-RU" sz="3200" dirty="0">
              <a:ln>
                <a:solidFill>
                  <a:schemeClr val="tx1"/>
                </a:solidFill>
              </a:ln>
            </a:endParaRPr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advClick="0" advTm="10000">
    <p:wheel spokes="8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1357298"/>
            <a:ext cx="8858312" cy="550070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14282" y="1"/>
            <a:ext cx="8929718" cy="1428735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>
                <a:ln>
                  <a:solidFill>
                    <a:schemeClr val="tx1"/>
                  </a:solidFill>
                </a:ln>
              </a:rPr>
              <a:t>КТО ЧТО ЕСТ? </a:t>
            </a:r>
          </a:p>
          <a:p>
            <a:pPr algn="ctr"/>
            <a:r>
              <a:rPr lang="ru-RU" sz="3600" dirty="0" smtClean="0">
                <a:ln>
                  <a:solidFill>
                    <a:schemeClr val="tx1"/>
                  </a:solidFill>
                </a:ln>
              </a:rPr>
              <a:t>(ДИДАКТИЧЕСКАЯ ИГРА)</a:t>
            </a:r>
            <a:endParaRPr lang="ru-RU" sz="3600" dirty="0">
              <a:ln>
                <a:solidFill>
                  <a:schemeClr val="tx1"/>
                </a:solidFill>
              </a:ln>
            </a:endParaRPr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357298"/>
            <a:ext cx="9144000" cy="52863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advClick="0" advTm="10000">
    <p:wheel spokes="8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0" y="1"/>
            <a:ext cx="9144000" cy="1857363"/>
          </a:xfrm>
        </p:spPr>
        <p:txBody>
          <a:bodyPr/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4000" dirty="0" smtClean="0">
                <a:ln>
                  <a:solidFill>
                    <a:schemeClr val="tx1"/>
                  </a:solidFill>
                </a:ln>
                <a:latin typeface="Times New Roman"/>
                <a:ea typeface="Times New Roman"/>
                <a:cs typeface="Times New Roman"/>
              </a:rPr>
              <a:t>Какие животные называются домашними?</a:t>
            </a:r>
            <a:endParaRPr lang="ru-RU" sz="4000" dirty="0">
              <a:ln>
                <a:solidFill>
                  <a:schemeClr val="tx1"/>
                </a:solidFill>
              </a:ln>
              <a:ea typeface="Calibri"/>
              <a:cs typeface="Times New Roman"/>
            </a:endParaRPr>
          </a:p>
          <a:p>
            <a:endParaRPr lang="ru-RU" dirty="0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357298"/>
            <a:ext cx="9144000" cy="550070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advClick="0" advTm="10000">
    <p:wheel spokes="8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0" y="1"/>
            <a:ext cx="9143999" cy="1500173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ln>
                  <a:solidFill>
                    <a:schemeClr val="tx1"/>
                  </a:solidFill>
                </a:ln>
                <a:latin typeface="Times New Roman"/>
                <a:ea typeface="Times New Roman"/>
                <a:cs typeface="Times New Roman"/>
              </a:rPr>
              <a:t>Какие животные называются дикими?</a:t>
            </a:r>
            <a:endParaRPr lang="ru-RU" sz="4000" dirty="0">
              <a:ln>
                <a:solidFill>
                  <a:schemeClr val="tx1"/>
                </a:solidFill>
              </a:ln>
              <a:ea typeface="Calibri"/>
              <a:cs typeface="Times New Roman"/>
            </a:endParaRPr>
          </a:p>
          <a:p>
            <a:pPr algn="ctr"/>
            <a:endParaRPr lang="ru-RU" sz="4400" dirty="0">
              <a:ln>
                <a:solidFill>
                  <a:schemeClr val="tx1"/>
                </a:solidFill>
              </a:ln>
            </a:endParaRPr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857232"/>
            <a:ext cx="8358246" cy="557216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advClick="0" advTm="10000">
    <p:wheel spokes="8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28605"/>
            <a:ext cx="7772400" cy="642941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n>
                  <a:solidFill>
                    <a:schemeClr val="tx1"/>
                  </a:solidFill>
                </a:ln>
                <a:latin typeface="Times New Roman"/>
                <a:ea typeface="Times New Roman"/>
                <a:cs typeface="Times New Roman"/>
              </a:rPr>
              <a:t>Программное содержание</a:t>
            </a:r>
            <a:r>
              <a:rPr lang="ru-RU" dirty="0" smtClean="0">
                <a:latin typeface="Times New Roman"/>
                <a:ea typeface="Times New Roman"/>
                <a:cs typeface="Times New Roman"/>
              </a:rPr>
              <a:t>:</a:t>
            </a:r>
            <a:r>
              <a:rPr lang="ru-RU" dirty="0">
                <a:ea typeface="Calibri"/>
                <a:cs typeface="Times New Roman"/>
              </a:rPr>
              <a:t/>
            </a:r>
            <a:br>
              <a:rPr lang="ru-RU" dirty="0">
                <a:ea typeface="Calibri"/>
                <a:cs typeface="Times New Roman"/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857232"/>
            <a:ext cx="8501122" cy="5786478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800" dirty="0" smtClean="0">
                <a:ln>
                  <a:solidFill>
                    <a:schemeClr val="tx1"/>
                  </a:solidFill>
                </a:ln>
                <a:latin typeface="Times New Roman"/>
                <a:ea typeface="Times New Roman"/>
                <a:cs typeface="Times New Roman"/>
              </a:rPr>
              <a:t>Продолжать знакомить детей с дикими и домашними животными;</a:t>
            </a:r>
            <a:endParaRPr lang="ru-RU" sz="2800" dirty="0">
              <a:ln>
                <a:solidFill>
                  <a:schemeClr val="tx1"/>
                </a:solidFill>
              </a:ln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800" dirty="0" smtClean="0">
                <a:ln>
                  <a:solidFill>
                    <a:schemeClr val="tx1"/>
                  </a:solidFill>
                </a:ln>
                <a:latin typeface="Times New Roman"/>
                <a:ea typeface="Times New Roman"/>
                <a:cs typeface="Times New Roman"/>
              </a:rPr>
              <a:t>Узнавать и правильно называть животных и их детёнышей;</a:t>
            </a:r>
            <a:endParaRPr lang="ru-RU" sz="2800" dirty="0">
              <a:ln>
                <a:solidFill>
                  <a:schemeClr val="tx1"/>
                </a:solidFill>
              </a:ln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800" dirty="0" smtClean="0">
                <a:ln>
                  <a:solidFill>
                    <a:schemeClr val="tx1"/>
                  </a:solidFill>
                </a:ln>
                <a:latin typeface="Times New Roman"/>
                <a:ea typeface="Times New Roman"/>
                <a:cs typeface="Times New Roman"/>
              </a:rPr>
              <a:t>Продолжать обогащать пассивный активный словарь детей;</a:t>
            </a:r>
            <a:endParaRPr lang="ru-RU" sz="2800" dirty="0">
              <a:ln>
                <a:solidFill>
                  <a:schemeClr val="tx1"/>
                </a:solidFill>
              </a:ln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800" dirty="0" smtClean="0">
                <a:ln>
                  <a:solidFill>
                    <a:schemeClr val="tx1"/>
                  </a:solidFill>
                </a:ln>
                <a:latin typeface="Times New Roman"/>
                <a:ea typeface="Times New Roman"/>
                <a:cs typeface="Times New Roman"/>
              </a:rPr>
              <a:t>Развивать творческие способности, мышление, воображение, память;</a:t>
            </a:r>
            <a:endParaRPr lang="ru-RU" sz="2800" dirty="0">
              <a:ln>
                <a:solidFill>
                  <a:schemeClr val="tx1"/>
                </a:solidFill>
              </a:ln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800" dirty="0" smtClean="0">
                <a:ln>
                  <a:solidFill>
                    <a:schemeClr val="tx1"/>
                  </a:solidFill>
                </a:ln>
                <a:latin typeface="Times New Roman"/>
                <a:ea typeface="Times New Roman"/>
                <a:cs typeface="Times New Roman"/>
              </a:rPr>
              <a:t>Воспитывать любовь и бережное отношение к природе и животному миру.</a:t>
            </a:r>
            <a:endParaRPr lang="ru-RU" sz="2800" dirty="0">
              <a:ln>
                <a:solidFill>
                  <a:schemeClr val="tx1"/>
                </a:solidFill>
              </a:ln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800" dirty="0" smtClean="0">
                <a:ln>
                  <a:solidFill>
                    <a:schemeClr val="tx1"/>
                  </a:solidFill>
                </a:ln>
                <a:latin typeface="Times New Roman"/>
                <a:ea typeface="Times New Roman"/>
                <a:cs typeface="Times New Roman"/>
              </a:rPr>
              <a:t> </a:t>
            </a:r>
            <a:endParaRPr lang="ru-RU" sz="2800" dirty="0">
              <a:ln>
                <a:solidFill>
                  <a:schemeClr val="tx1"/>
                </a:solidFill>
              </a:ln>
              <a:ea typeface="Calibri"/>
              <a:cs typeface="Times New Roman"/>
            </a:endParaRPr>
          </a:p>
          <a:p>
            <a:endParaRPr lang="ru-RU" sz="2800" dirty="0"/>
          </a:p>
        </p:txBody>
      </p:sp>
    </p:spTree>
  </p:cSld>
  <p:clrMapOvr>
    <a:masterClrMapping/>
  </p:clrMapOvr>
  <p:transition advClick="0" advTm="10000">
    <p:wheel spokes="8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1571612"/>
            <a:ext cx="8358246" cy="4786346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600" b="0" dirty="0" smtClean="0">
                <a:ln>
                  <a:solidFill>
                    <a:schemeClr val="tx1"/>
                  </a:solidFill>
                </a:ln>
                <a:latin typeface="Times New Roman"/>
                <a:ea typeface="Times New Roman"/>
                <a:cs typeface="Times New Roman"/>
              </a:rPr>
              <a:t>Домашними называют животных потому что:</a:t>
            </a:r>
            <a:r>
              <a:rPr lang="ru-RU" sz="3600" b="0" dirty="0">
                <a:ln>
                  <a:solidFill>
                    <a:schemeClr val="tx1"/>
                  </a:solidFill>
                </a:ln>
                <a:ea typeface="Calibri"/>
                <a:cs typeface="Times New Roman"/>
              </a:rPr>
              <a:t/>
            </a:r>
            <a:br>
              <a:rPr lang="ru-RU" sz="3600" b="0" dirty="0">
                <a:ln>
                  <a:solidFill>
                    <a:schemeClr val="tx1"/>
                  </a:solidFill>
                </a:ln>
                <a:ea typeface="Calibri"/>
                <a:cs typeface="Times New Roman"/>
              </a:rPr>
            </a:br>
            <a:r>
              <a:rPr lang="ru-RU" sz="3600" b="0" dirty="0" smtClean="0">
                <a:ln>
                  <a:solidFill>
                    <a:schemeClr val="tx1"/>
                  </a:solidFill>
                </a:ln>
                <a:ea typeface="Calibri"/>
                <a:cs typeface="Times New Roman"/>
              </a:rPr>
              <a:t>- </a:t>
            </a:r>
            <a:r>
              <a:rPr lang="ru-RU" sz="3600" b="0" dirty="0" smtClean="0">
                <a:ln>
                  <a:solidFill>
                    <a:schemeClr val="tx1"/>
                  </a:solidFill>
                </a:ln>
                <a:latin typeface="Times New Roman"/>
                <a:ea typeface="Times New Roman"/>
                <a:cs typeface="Times New Roman"/>
              </a:rPr>
              <a:t>Их разводят люди;</a:t>
            </a:r>
            <a:r>
              <a:rPr lang="ru-RU" sz="3600" b="0" dirty="0">
                <a:ln>
                  <a:solidFill>
                    <a:schemeClr val="tx1"/>
                  </a:solidFill>
                </a:ln>
                <a:ea typeface="Calibri"/>
                <a:cs typeface="Times New Roman"/>
              </a:rPr>
              <a:t/>
            </a:r>
            <a:br>
              <a:rPr lang="ru-RU" sz="3600" b="0" dirty="0">
                <a:ln>
                  <a:solidFill>
                    <a:schemeClr val="tx1"/>
                  </a:solidFill>
                </a:ln>
                <a:ea typeface="Calibri"/>
                <a:cs typeface="Times New Roman"/>
              </a:rPr>
            </a:br>
            <a:r>
              <a:rPr lang="ru-RU" sz="3600" b="0" dirty="0" smtClean="0">
                <a:ln>
                  <a:solidFill>
                    <a:schemeClr val="tx1"/>
                  </a:solidFill>
                </a:ln>
                <a:ea typeface="Calibri"/>
                <a:cs typeface="Times New Roman"/>
              </a:rPr>
              <a:t>- </a:t>
            </a:r>
            <a:r>
              <a:rPr lang="ru-RU" sz="3600" b="0" dirty="0" smtClean="0">
                <a:ln>
                  <a:solidFill>
                    <a:schemeClr val="tx1"/>
                  </a:solidFill>
                </a:ln>
                <a:latin typeface="Times New Roman"/>
                <a:ea typeface="Times New Roman"/>
                <a:cs typeface="Times New Roman"/>
              </a:rPr>
              <a:t>Кормят и защищают их люди;</a:t>
            </a:r>
            <a:r>
              <a:rPr lang="ru-RU" sz="3600" b="0" dirty="0">
                <a:ln>
                  <a:solidFill>
                    <a:schemeClr val="tx1"/>
                  </a:solidFill>
                </a:ln>
                <a:ea typeface="Calibri"/>
                <a:cs typeface="Times New Roman"/>
              </a:rPr>
              <a:t/>
            </a:r>
            <a:br>
              <a:rPr lang="ru-RU" sz="3600" b="0" dirty="0">
                <a:ln>
                  <a:solidFill>
                    <a:schemeClr val="tx1"/>
                  </a:solidFill>
                </a:ln>
                <a:ea typeface="Calibri"/>
                <a:cs typeface="Times New Roman"/>
              </a:rPr>
            </a:br>
            <a:r>
              <a:rPr lang="ru-RU" sz="3600" b="0" dirty="0" smtClean="0">
                <a:ln>
                  <a:solidFill>
                    <a:schemeClr val="tx1"/>
                  </a:solidFill>
                </a:ln>
                <a:ea typeface="Calibri"/>
                <a:cs typeface="Times New Roman"/>
              </a:rPr>
              <a:t>- </a:t>
            </a:r>
            <a:r>
              <a:rPr lang="ru-RU" sz="3600" b="0" dirty="0" smtClean="0">
                <a:ln>
                  <a:solidFill>
                    <a:schemeClr val="tx1"/>
                  </a:solidFill>
                </a:ln>
                <a:latin typeface="Times New Roman"/>
                <a:ea typeface="Times New Roman"/>
                <a:cs typeface="Times New Roman"/>
              </a:rPr>
              <a:t>Люди строят для них жилища;</a:t>
            </a:r>
            <a:r>
              <a:rPr lang="ru-RU" sz="3600" b="0" dirty="0">
                <a:ln>
                  <a:solidFill>
                    <a:schemeClr val="tx1"/>
                  </a:solidFill>
                </a:ln>
                <a:ea typeface="Calibri"/>
                <a:cs typeface="Times New Roman"/>
              </a:rPr>
              <a:t/>
            </a:r>
            <a:br>
              <a:rPr lang="ru-RU" sz="3600" b="0" dirty="0">
                <a:ln>
                  <a:solidFill>
                    <a:schemeClr val="tx1"/>
                  </a:solidFill>
                </a:ln>
                <a:ea typeface="Calibri"/>
                <a:cs typeface="Times New Roman"/>
              </a:rPr>
            </a:br>
            <a:r>
              <a:rPr lang="ru-RU" sz="3600" b="0" dirty="0" smtClean="0">
                <a:ln>
                  <a:solidFill>
                    <a:schemeClr val="tx1"/>
                  </a:solidFill>
                </a:ln>
                <a:ea typeface="Calibri"/>
                <a:cs typeface="Times New Roman"/>
              </a:rPr>
              <a:t>- </a:t>
            </a:r>
            <a:r>
              <a:rPr lang="ru-RU" sz="3600" b="0" dirty="0" smtClean="0">
                <a:ln>
                  <a:solidFill>
                    <a:schemeClr val="tx1"/>
                  </a:solidFill>
                </a:ln>
                <a:latin typeface="Times New Roman"/>
                <a:ea typeface="Times New Roman"/>
                <a:cs typeface="Times New Roman"/>
              </a:rPr>
              <a:t>Люди заботятся об их детенышах</a:t>
            </a:r>
            <a:r>
              <a:rPr lang="ru-RU" b="0" dirty="0" smtClean="0">
                <a:ln>
                  <a:solidFill>
                    <a:schemeClr val="tx1"/>
                  </a:solidFill>
                </a:ln>
                <a:latin typeface="Times New Roman"/>
                <a:ea typeface="Times New Roman"/>
                <a:cs typeface="Times New Roman"/>
              </a:rPr>
              <a:t>.</a:t>
            </a:r>
            <a:r>
              <a:rPr lang="ru-RU" dirty="0">
                <a:ea typeface="Calibri"/>
                <a:cs typeface="Times New Roman"/>
              </a:rPr>
              <a:t/>
            </a:r>
            <a:br>
              <a:rPr lang="ru-RU" dirty="0">
                <a:ea typeface="Calibri"/>
                <a:cs typeface="Times New Roman"/>
              </a:rPr>
            </a:br>
            <a:r>
              <a:rPr lang="ru-RU" dirty="0">
                <a:ea typeface="Calibri"/>
                <a:cs typeface="Times New Roman"/>
              </a:rPr>
              <a:t> </a:t>
            </a:r>
            <a:br>
              <a:rPr lang="ru-RU" dirty="0">
                <a:ea typeface="Calibri"/>
                <a:cs typeface="Times New Roman"/>
              </a:rPr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571481"/>
            <a:ext cx="7772400" cy="928693"/>
          </a:xfrm>
        </p:spPr>
        <p:txBody>
          <a:bodyPr>
            <a:noAutofit/>
          </a:bodyPr>
          <a:lstStyle/>
          <a:p>
            <a:pPr algn="ctr"/>
            <a:r>
              <a:rPr lang="ru-RU" sz="4400" dirty="0" smtClean="0">
                <a:ln>
                  <a:solidFill>
                    <a:schemeClr val="tx1"/>
                  </a:solidFill>
                </a:ln>
                <a:latin typeface="Times New Roman"/>
                <a:ea typeface="Times New Roman"/>
              </a:rPr>
              <a:t>КТО ТАКИЕ ДОМАШНИЕ ЖИВОТНЫЕ?</a:t>
            </a:r>
            <a:endParaRPr lang="ru-RU" sz="4400" dirty="0">
              <a:ln>
                <a:solidFill>
                  <a:schemeClr val="tx1"/>
                </a:solidFill>
              </a:ln>
            </a:endParaRPr>
          </a:p>
        </p:txBody>
      </p:sp>
    </p:spTree>
  </p:cSld>
  <p:clrMapOvr>
    <a:masterClrMapping/>
  </p:clrMapOvr>
  <p:transition advClick="0" advTm="10000">
    <p:wheel spokes="8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143116"/>
            <a:ext cx="8715436" cy="4714884"/>
          </a:xfrm>
        </p:spPr>
        <p:txBody>
          <a:bodyPr>
            <a:norm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b="0" dirty="0" smtClean="0">
                <a:ln>
                  <a:solidFill>
                    <a:schemeClr val="tx1"/>
                  </a:solidFill>
                </a:ln>
              </a:rPr>
              <a:t>Собака с щенком</a:t>
            </a:r>
            <a:endParaRPr lang="ru-RU" b="0" dirty="0">
              <a:ln>
                <a:solidFill>
                  <a:schemeClr val="tx1"/>
                </a:solidFill>
              </a:ln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85720" y="214290"/>
            <a:ext cx="8137555" cy="1500198"/>
          </a:xfrm>
        </p:spPr>
        <p:txBody>
          <a:bodyPr>
            <a:no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endParaRPr lang="ru-RU" sz="2400" dirty="0" smtClean="0">
              <a:latin typeface="Times New Roman"/>
              <a:ea typeface="Times New Roman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ru-RU" sz="2400" dirty="0" smtClean="0">
              <a:ln>
                <a:solidFill>
                  <a:schemeClr val="tx1"/>
                </a:solidFill>
              </a:ln>
              <a:latin typeface="Times New Roman"/>
              <a:ea typeface="Times New Roman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ru-RU" sz="2400" dirty="0">
              <a:ln>
                <a:solidFill>
                  <a:schemeClr val="tx1"/>
                </a:solidFill>
              </a:ln>
              <a:latin typeface="Times New Roman"/>
              <a:ea typeface="Times New Roman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ru-RU" sz="2400" dirty="0" smtClean="0">
              <a:ln>
                <a:solidFill>
                  <a:schemeClr val="tx1"/>
                </a:solidFill>
              </a:ln>
              <a:latin typeface="Times New Roman"/>
              <a:ea typeface="Times New Roman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ru-RU" sz="2400" dirty="0">
              <a:ln>
                <a:solidFill>
                  <a:schemeClr val="tx1"/>
                </a:solidFill>
              </a:ln>
              <a:latin typeface="Times New Roman"/>
              <a:ea typeface="Times New Roman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ru-RU" dirty="0" smtClean="0">
              <a:ln>
                <a:solidFill>
                  <a:schemeClr val="tx1"/>
                </a:solidFill>
              </a:ln>
              <a:latin typeface="Times New Roman"/>
              <a:ea typeface="Times New Roman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ru-RU" dirty="0">
              <a:ln>
                <a:solidFill>
                  <a:schemeClr val="tx1"/>
                </a:solidFill>
              </a:ln>
              <a:latin typeface="Times New Roman"/>
              <a:ea typeface="Times New Roman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ln>
                  <a:solidFill>
                    <a:schemeClr val="tx1"/>
                  </a:solidFill>
                </a:ln>
                <a:latin typeface="Times New Roman"/>
                <a:ea typeface="Times New Roman"/>
                <a:cs typeface="Times New Roman"/>
              </a:rPr>
              <a:t>ЗАГАДКА</a:t>
            </a:r>
            <a:endParaRPr lang="ru-RU" dirty="0">
              <a:ln>
                <a:solidFill>
                  <a:schemeClr val="tx1"/>
                </a:solidFill>
              </a:ln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ln>
                  <a:solidFill>
                    <a:schemeClr val="tx1"/>
                  </a:solidFill>
                </a:ln>
                <a:latin typeface="Times New Roman"/>
                <a:ea typeface="Times New Roman"/>
                <a:cs typeface="Times New Roman"/>
              </a:rPr>
              <a:t>ГЛАДИШЬ - ЛАСКАЕТСЯ,</a:t>
            </a:r>
            <a:endParaRPr lang="ru-RU" dirty="0">
              <a:ln>
                <a:solidFill>
                  <a:schemeClr val="tx1"/>
                </a:solidFill>
              </a:ln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ln>
                  <a:solidFill>
                    <a:schemeClr val="tx1"/>
                  </a:solidFill>
                </a:ln>
                <a:latin typeface="Times New Roman"/>
                <a:ea typeface="Times New Roman"/>
                <a:cs typeface="Times New Roman"/>
              </a:rPr>
              <a:t>ДРАЗНИШЬ - КУСАЕТСЯ.</a:t>
            </a:r>
            <a:endParaRPr lang="ru-RU" dirty="0">
              <a:ln>
                <a:solidFill>
                  <a:schemeClr val="tx1"/>
                </a:solidFill>
              </a:ln>
              <a:ea typeface="Calibri"/>
              <a:cs typeface="Times New Roman"/>
            </a:endParaRPr>
          </a:p>
          <a:p>
            <a:endParaRPr lang="ru-RU" sz="24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214422"/>
            <a:ext cx="9144000" cy="507209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advClick="0" advTm="10000">
    <p:wheel spokes="8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1142984"/>
            <a:ext cx="8786874" cy="542928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3600" dirty="0" smtClean="0"/>
              <a:t>Кошка с котенком</a:t>
            </a:r>
            <a:r>
              <a:rPr lang="ru-RU" sz="2000" dirty="0"/>
              <a:t/>
            </a:r>
            <a:br>
              <a:rPr lang="ru-RU" sz="2000" dirty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28596" y="1"/>
            <a:ext cx="8066117" cy="1142983"/>
          </a:xfrm>
        </p:spPr>
        <p:txBody>
          <a:bodyPr>
            <a:no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ln>
                  <a:solidFill>
                    <a:schemeClr val="tx1"/>
                  </a:solidFill>
                </a:ln>
                <a:latin typeface="Times New Roman"/>
                <a:ea typeface="Times New Roman"/>
                <a:cs typeface="Times New Roman"/>
              </a:rPr>
              <a:t>ЗАГАДКА</a:t>
            </a:r>
            <a:endParaRPr lang="ru-RU" dirty="0">
              <a:ln>
                <a:solidFill>
                  <a:schemeClr val="tx1"/>
                </a:solidFill>
              </a:ln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ln>
                  <a:solidFill>
                    <a:schemeClr val="tx1"/>
                  </a:solidFill>
                </a:ln>
                <a:latin typeface="Times New Roman"/>
                <a:ea typeface="Times New Roman"/>
                <a:cs typeface="Times New Roman"/>
              </a:rPr>
              <a:t>МЯГКИЕ ЛАПКИ,</a:t>
            </a:r>
            <a:endParaRPr lang="ru-RU" dirty="0">
              <a:ln>
                <a:solidFill>
                  <a:schemeClr val="tx1"/>
                </a:solidFill>
              </a:ln>
              <a:ea typeface="Calibri"/>
              <a:cs typeface="Times New Roman"/>
            </a:endParaRPr>
          </a:p>
          <a:p>
            <a:pPr algn="ctr"/>
            <a:r>
              <a:rPr lang="ru-RU" dirty="0" smtClean="0">
                <a:ln>
                  <a:solidFill>
                    <a:schemeClr val="tx1"/>
                  </a:solidFill>
                </a:ln>
                <a:latin typeface="Times New Roman"/>
                <a:ea typeface="Times New Roman"/>
              </a:rPr>
              <a:t>А В ЛАПКАХ ЦАРАПКИ</a:t>
            </a:r>
            <a:endParaRPr lang="ru-RU" dirty="0">
              <a:ln>
                <a:solidFill>
                  <a:schemeClr val="tx1"/>
                </a:solidFill>
              </a:ln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157298"/>
            <a:ext cx="9144000" cy="477203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advClick="0" advTm="10000">
    <p:wheel spokes="8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142984"/>
            <a:ext cx="7772400" cy="550072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dirty="0" smtClean="0"/>
              <a:t>корова с теленком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85729"/>
            <a:ext cx="7772400" cy="1071569"/>
          </a:xfrm>
        </p:spPr>
        <p:txBody>
          <a:bodyPr>
            <a:normAutofit fontScale="85000" lnSpcReduction="20000"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200" dirty="0" smtClean="0">
                <a:ln>
                  <a:solidFill>
                    <a:schemeClr val="tx1"/>
                  </a:solidFill>
                </a:ln>
                <a:latin typeface="Times New Roman"/>
                <a:ea typeface="Times New Roman"/>
                <a:cs typeface="Times New Roman"/>
              </a:rPr>
              <a:t>ЗАГАДКА</a:t>
            </a:r>
            <a:endParaRPr lang="ru-RU" sz="2200" dirty="0">
              <a:ln>
                <a:solidFill>
                  <a:schemeClr val="tx1"/>
                </a:solidFill>
              </a:ln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200" dirty="0" smtClean="0">
                <a:ln>
                  <a:solidFill>
                    <a:schemeClr val="tx1"/>
                  </a:solidFill>
                </a:ln>
                <a:latin typeface="Times New Roman"/>
                <a:ea typeface="Times New Roman"/>
                <a:cs typeface="Times New Roman"/>
              </a:rPr>
              <a:t>ГОЛОДНАЯ – МЫЧИТ, СЫТАЯ – ЖУЁТ,</a:t>
            </a:r>
            <a:endParaRPr lang="ru-RU" sz="2200" dirty="0">
              <a:ln>
                <a:solidFill>
                  <a:schemeClr val="tx1"/>
                </a:solidFill>
              </a:ln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200" dirty="0" smtClean="0">
                <a:ln>
                  <a:solidFill>
                    <a:schemeClr val="tx1"/>
                  </a:solidFill>
                </a:ln>
                <a:latin typeface="Times New Roman"/>
                <a:ea typeface="Times New Roman"/>
                <a:cs typeface="Times New Roman"/>
              </a:rPr>
              <a:t>ВСЕМ РЕБЯТАМ, МОЛОКО ДАЁТ.</a:t>
            </a:r>
            <a:endParaRPr lang="ru-RU" sz="2200" dirty="0">
              <a:ln>
                <a:solidFill>
                  <a:schemeClr val="tx1"/>
                </a:solidFill>
              </a:ln>
              <a:ea typeface="Calibri"/>
              <a:cs typeface="Times New Roman"/>
            </a:endParaRPr>
          </a:p>
          <a:p>
            <a:pPr algn="ctr"/>
            <a:endParaRPr lang="ru-RU" dirty="0">
              <a:ln>
                <a:solidFill>
                  <a:schemeClr val="tx1"/>
                </a:solidFill>
              </a:ln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142984"/>
            <a:ext cx="9144000" cy="500066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advClick="0" advTm="10000">
    <p:wheel spokes="8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714488"/>
            <a:ext cx="9144000" cy="492922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3100" dirty="0" smtClean="0"/>
              <a:t>лошадь с жеребенком</a:t>
            </a:r>
            <a:endParaRPr lang="ru-RU" sz="31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-357222" y="-500090"/>
            <a:ext cx="10072758" cy="2214578"/>
          </a:xfrm>
        </p:spPr>
        <p:txBody>
          <a:bodyPr>
            <a:normAutofit fontScale="70000" lnSpcReduction="20000"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n>
                  <a:solidFill>
                    <a:schemeClr val="tx1"/>
                  </a:solidFill>
                </a:ln>
                <a:ea typeface="Calibri"/>
                <a:cs typeface="Times New Roman"/>
              </a:rPr>
              <a:t> </a:t>
            </a: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900" dirty="0" smtClean="0">
                <a:ln>
                  <a:solidFill>
                    <a:schemeClr val="tx1"/>
                  </a:solidFill>
                </a:ln>
                <a:latin typeface="Times New Roman"/>
                <a:ea typeface="Times New Roman"/>
                <a:cs typeface="Times New Roman"/>
              </a:rPr>
              <a:t>ЗАГАДКА</a:t>
            </a:r>
            <a:endParaRPr lang="ru-RU" sz="2900" dirty="0">
              <a:ln>
                <a:solidFill>
                  <a:schemeClr val="tx1"/>
                </a:solidFill>
              </a:ln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900" dirty="0" smtClean="0">
                <a:ln>
                  <a:solidFill>
                    <a:schemeClr val="tx1"/>
                  </a:solidFill>
                </a:ln>
                <a:latin typeface="Times New Roman"/>
                <a:ea typeface="Times New Roman"/>
                <a:cs typeface="Times New Roman"/>
              </a:rPr>
              <a:t>ДЛЯ МЕНЯ КОНЮШНЯ – ДОМ.</a:t>
            </a:r>
            <a:endParaRPr lang="ru-RU" sz="2900" dirty="0">
              <a:ln>
                <a:solidFill>
                  <a:schemeClr val="tx1"/>
                </a:solidFill>
              </a:ln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900" dirty="0" smtClean="0">
                <a:ln>
                  <a:solidFill>
                    <a:schemeClr val="tx1"/>
                  </a:solidFill>
                </a:ln>
                <a:latin typeface="Times New Roman"/>
                <a:ea typeface="Times New Roman"/>
                <a:cs typeface="Times New Roman"/>
              </a:rPr>
              <a:t>УГОСТИ МЕНЯ ОВСОМ!</a:t>
            </a:r>
            <a:endParaRPr lang="ru-RU" sz="2900" dirty="0">
              <a:ln>
                <a:solidFill>
                  <a:schemeClr val="tx1"/>
                </a:solidFill>
              </a:ln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900" dirty="0" smtClean="0">
                <a:ln>
                  <a:solidFill>
                    <a:schemeClr val="tx1"/>
                  </a:solidFill>
                </a:ln>
                <a:latin typeface="Times New Roman"/>
                <a:ea typeface="Times New Roman"/>
                <a:cs typeface="Times New Roman"/>
              </a:rPr>
              <a:t>ГРИВА ВЬЕТСЯ ЗА СПИНОЙ,</a:t>
            </a:r>
            <a:endParaRPr lang="ru-RU" sz="2900" dirty="0">
              <a:ln>
                <a:solidFill>
                  <a:schemeClr val="tx1"/>
                </a:solidFill>
              </a:ln>
              <a:ea typeface="Calibri"/>
              <a:cs typeface="Times New Roman"/>
            </a:endParaRPr>
          </a:p>
          <a:p>
            <a:pPr algn="ctr"/>
            <a:r>
              <a:rPr lang="ru-RU" sz="2900" dirty="0" smtClean="0">
                <a:ln>
                  <a:solidFill>
                    <a:schemeClr val="tx1"/>
                  </a:solidFill>
                </a:ln>
                <a:latin typeface="Times New Roman"/>
                <a:ea typeface="Times New Roman"/>
              </a:rPr>
              <a:t>НЕ УГОНИШЬСЯ ЗА МНОЙ</a:t>
            </a:r>
            <a:endParaRPr lang="ru-RU" sz="2900" dirty="0">
              <a:ln>
                <a:solidFill>
                  <a:schemeClr val="tx1"/>
                </a:solidFill>
              </a:ln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000108"/>
            <a:ext cx="9144000" cy="521497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advClick="0" advTm="10000">
    <p:wheel spokes="8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071678"/>
            <a:ext cx="9144000" cy="4786322"/>
          </a:xfrm>
        </p:spPr>
        <p:txBody>
          <a:bodyPr>
            <a:normAutofit/>
          </a:bodyPr>
          <a:lstStyle/>
          <a:p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коза с козленком</a:t>
            </a:r>
            <a:endParaRPr lang="ru-RU" sz="28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0" y="142852"/>
            <a:ext cx="9143999" cy="1571636"/>
          </a:xfrm>
        </p:spPr>
        <p:txBody>
          <a:bodyPr>
            <a:norm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ln>
                  <a:solidFill>
                    <a:schemeClr val="tx1"/>
                  </a:solidFill>
                </a:ln>
                <a:latin typeface="Times New Roman"/>
                <a:ea typeface="Times New Roman"/>
                <a:cs typeface="Times New Roman"/>
              </a:rPr>
              <a:t>ЗАГАДКА</a:t>
            </a:r>
            <a:endParaRPr lang="ru-RU" dirty="0">
              <a:ln>
                <a:solidFill>
                  <a:schemeClr val="tx1"/>
                </a:solidFill>
              </a:ln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ln>
                  <a:solidFill>
                    <a:schemeClr val="tx1"/>
                  </a:solidFill>
                </a:ln>
                <a:latin typeface="Times New Roman"/>
                <a:ea typeface="Times New Roman"/>
                <a:cs typeface="Times New Roman"/>
              </a:rPr>
              <a:t>          МОЛОКО ЕЁ ПОЛЕЗНО,                 И ГЛЯДИТ «ВО ВСЕ ГЛАЗА» -      </a:t>
            </a:r>
            <a:endParaRPr lang="ru-RU" dirty="0">
              <a:ln>
                <a:solidFill>
                  <a:schemeClr val="tx1"/>
                </a:solidFill>
              </a:ln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ln>
                  <a:solidFill>
                    <a:schemeClr val="tx1"/>
                  </a:solidFill>
                </a:ln>
                <a:latin typeface="Times New Roman"/>
                <a:ea typeface="Times New Roman"/>
                <a:cs typeface="Times New Roman"/>
              </a:rPr>
              <a:t>          В ОГОРОД ОНА ЗАЛЕЗЛА,             ДЛИННОРОГАЯ…</a:t>
            </a:r>
            <a:endParaRPr lang="ru-RU" dirty="0">
              <a:ln>
                <a:solidFill>
                  <a:schemeClr val="tx1"/>
                </a:solidFill>
              </a:ln>
              <a:ea typeface="Calibri"/>
              <a:cs typeface="Times New Roman"/>
            </a:endParaRPr>
          </a:p>
          <a:p>
            <a:pPr algn="ctr"/>
            <a:endParaRPr lang="ru-RU" dirty="0">
              <a:ln>
                <a:solidFill>
                  <a:schemeClr val="tx1"/>
                </a:solidFill>
              </a:ln>
            </a:endParaRPr>
          </a:p>
        </p:txBody>
      </p:sp>
      <p:pic>
        <p:nvPicPr>
          <p:cNvPr id="4" name="Рисунок 3" descr="http://www.tepid.ru/animals/images/goat-3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357298"/>
            <a:ext cx="8501122" cy="485778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advClick="0" advTm="10000">
    <p:wheel spokes="8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73050"/>
            <a:ext cx="3357586" cy="116205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4000" dirty="0" err="1" smtClean="0">
                <a:ln>
                  <a:solidFill>
                    <a:schemeClr val="tx1"/>
                  </a:solidFill>
                </a:ln>
                <a:latin typeface="Times New Roman"/>
                <a:ea typeface="Times New Roman"/>
                <a:cs typeface="Times New Roman"/>
              </a:rPr>
              <a:t>Физминутка</a:t>
            </a:r>
            <a:r>
              <a:rPr lang="ru-RU" sz="4000" dirty="0">
                <a:ln>
                  <a:solidFill>
                    <a:schemeClr val="tx1"/>
                  </a:solidFill>
                </a:ln>
                <a:ea typeface="Calibri"/>
                <a:cs typeface="Times New Roman"/>
              </a:rPr>
              <a:t/>
            </a:r>
            <a:br>
              <a:rPr lang="ru-RU" sz="4000" dirty="0">
                <a:ln>
                  <a:solidFill>
                    <a:schemeClr val="tx1"/>
                  </a:solidFill>
                </a:ln>
                <a:ea typeface="Calibri"/>
                <a:cs typeface="Times New Roman"/>
              </a:rPr>
            </a:br>
            <a:endParaRPr lang="ru-RU" sz="4000" dirty="0">
              <a:ln>
                <a:solidFill>
                  <a:schemeClr val="tx1"/>
                </a:solidFill>
              </a:ln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285720" y="1435100"/>
            <a:ext cx="3357586" cy="4994296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92500"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800" dirty="0" smtClean="0">
                <a:ln>
                  <a:solidFill>
                    <a:schemeClr val="tx1"/>
                  </a:solidFill>
                </a:ln>
                <a:latin typeface="Times New Roman"/>
                <a:ea typeface="Times New Roman"/>
                <a:cs typeface="Times New Roman"/>
              </a:rPr>
              <a:t>Мы топаем ногами</a:t>
            </a:r>
            <a:endParaRPr lang="ru-RU" sz="2800" dirty="0">
              <a:ln>
                <a:solidFill>
                  <a:schemeClr val="tx1"/>
                </a:solidFill>
              </a:ln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800" dirty="0" smtClean="0">
                <a:ln>
                  <a:solidFill>
                    <a:schemeClr val="tx1"/>
                  </a:solidFill>
                </a:ln>
                <a:latin typeface="Times New Roman"/>
                <a:ea typeface="Times New Roman"/>
                <a:cs typeface="Times New Roman"/>
              </a:rPr>
              <a:t>Раз, два, три</a:t>
            </a:r>
            <a:endParaRPr lang="ru-RU" sz="2800" dirty="0">
              <a:ln>
                <a:solidFill>
                  <a:schemeClr val="tx1"/>
                </a:solidFill>
              </a:ln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800" dirty="0" smtClean="0">
                <a:ln>
                  <a:solidFill>
                    <a:schemeClr val="tx1"/>
                  </a:solidFill>
                </a:ln>
                <a:latin typeface="Times New Roman"/>
                <a:ea typeface="Times New Roman"/>
                <a:cs typeface="Times New Roman"/>
              </a:rPr>
              <a:t>Мы хлопаем руками</a:t>
            </a:r>
            <a:endParaRPr lang="ru-RU" sz="2800" dirty="0">
              <a:ln>
                <a:solidFill>
                  <a:schemeClr val="tx1"/>
                </a:solidFill>
              </a:ln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800" dirty="0" smtClean="0">
                <a:ln>
                  <a:solidFill>
                    <a:schemeClr val="tx1"/>
                  </a:solidFill>
                </a:ln>
                <a:latin typeface="Times New Roman"/>
                <a:ea typeface="Times New Roman"/>
                <a:cs typeface="Times New Roman"/>
              </a:rPr>
              <a:t>Раз, два, три</a:t>
            </a:r>
            <a:endParaRPr lang="ru-RU" sz="2800" dirty="0">
              <a:ln>
                <a:solidFill>
                  <a:schemeClr val="tx1"/>
                </a:solidFill>
              </a:ln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800" dirty="0" smtClean="0">
                <a:ln>
                  <a:solidFill>
                    <a:schemeClr val="tx1"/>
                  </a:solidFill>
                </a:ln>
                <a:latin typeface="Times New Roman"/>
                <a:ea typeface="Times New Roman"/>
                <a:cs typeface="Times New Roman"/>
              </a:rPr>
              <a:t>Мы руки поднимаем</a:t>
            </a:r>
            <a:endParaRPr lang="ru-RU" sz="2800" dirty="0">
              <a:ln>
                <a:solidFill>
                  <a:schemeClr val="tx1"/>
                </a:solidFill>
              </a:ln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800" dirty="0" smtClean="0">
                <a:ln>
                  <a:solidFill>
                    <a:schemeClr val="tx1"/>
                  </a:solidFill>
                </a:ln>
                <a:latin typeface="Times New Roman"/>
                <a:ea typeface="Times New Roman"/>
                <a:cs typeface="Times New Roman"/>
              </a:rPr>
              <a:t>Мы руки опускаем</a:t>
            </a:r>
            <a:endParaRPr lang="ru-RU" sz="2800" dirty="0">
              <a:ln>
                <a:solidFill>
                  <a:schemeClr val="tx1"/>
                </a:solidFill>
              </a:ln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800" dirty="0" smtClean="0">
                <a:ln>
                  <a:solidFill>
                    <a:schemeClr val="tx1"/>
                  </a:solidFill>
                </a:ln>
                <a:latin typeface="Times New Roman"/>
                <a:ea typeface="Times New Roman"/>
                <a:cs typeface="Times New Roman"/>
              </a:rPr>
              <a:t>Мы их на пояс ставим</a:t>
            </a:r>
            <a:endParaRPr lang="ru-RU" sz="2800" dirty="0">
              <a:ln>
                <a:solidFill>
                  <a:schemeClr val="tx1"/>
                </a:solidFill>
              </a:ln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800" dirty="0" smtClean="0">
                <a:ln>
                  <a:solidFill>
                    <a:schemeClr val="tx1"/>
                  </a:solidFill>
                </a:ln>
                <a:latin typeface="Times New Roman"/>
                <a:ea typeface="Times New Roman"/>
                <a:cs typeface="Times New Roman"/>
              </a:rPr>
              <a:t>И прыгаем бегом</a:t>
            </a:r>
            <a:endParaRPr lang="ru-RU" sz="2800" dirty="0">
              <a:ln>
                <a:solidFill>
                  <a:schemeClr val="tx1"/>
                </a:solidFill>
              </a:ln>
              <a:ea typeface="Calibri"/>
              <a:cs typeface="Times New Roman"/>
            </a:endParaRPr>
          </a:p>
          <a:p>
            <a:endParaRPr lang="ru-RU" sz="2800" dirty="0">
              <a:ln>
                <a:solidFill>
                  <a:schemeClr val="tx1"/>
                </a:solidFill>
              </a:ln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43438" y="273050"/>
            <a:ext cx="4214842" cy="622778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43306" y="214291"/>
            <a:ext cx="5249869" cy="627064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advClick="0" advTm="10000">
    <p:wheel spokes="8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185</TotalTime>
  <Words>284</Words>
  <Application>Microsoft Office PowerPoint</Application>
  <PresentationFormat>Экран (4:3)</PresentationFormat>
  <Paragraphs>80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Изящная</vt:lpstr>
      <vt:lpstr>Слайд 1</vt:lpstr>
      <vt:lpstr>Программное содержание: </vt:lpstr>
      <vt:lpstr>Домашними называют животных потому что: - Их разводят люди; - Кормят и защищают их люди; - Люди строят для них жилища; - Люди заботятся об их детенышах.   </vt:lpstr>
      <vt:lpstr>       Собака с щенком</vt:lpstr>
      <vt:lpstr>          Кошка с котенком </vt:lpstr>
      <vt:lpstr>          корова с теленком</vt:lpstr>
      <vt:lpstr>        лошадь с жеребенком</vt:lpstr>
      <vt:lpstr>          коза с козленком</vt:lpstr>
      <vt:lpstr>Физминутка </vt:lpstr>
      <vt:lpstr>Дикими называют животных потому что: - В природе диким животным  надо самим заботиться о себе и о своих детенышах; - Они сами добывают себе пищу; - Сами делают себе жильё. </vt:lpstr>
      <vt:lpstr>       заяц с зайчонком  заяц с зайчонком</vt:lpstr>
      <vt:lpstr>         ЛИСА С ЛИСЕНКОМ</vt:lpstr>
      <vt:lpstr>           МЕДВЕДЬ С МЕДВЕЖОНКОМ</vt:lpstr>
      <vt:lpstr>             ВОЛК С ВОЛЧОНКОМ</vt:lpstr>
      <vt:lpstr>             БЕЛКА С БЕЛЬЧОНКОМ</vt:lpstr>
      <vt:lpstr>Слайд 16</vt:lpstr>
      <vt:lpstr>Слайд 17</vt:lpstr>
      <vt:lpstr>Слайд 18</vt:lpstr>
      <vt:lpstr>Слайд 19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Гузель</dc:creator>
  <cp:lastModifiedBy>Гузель</cp:lastModifiedBy>
  <cp:revision>15</cp:revision>
  <dcterms:created xsi:type="dcterms:W3CDTF">2018-02-06T07:03:05Z</dcterms:created>
  <dcterms:modified xsi:type="dcterms:W3CDTF">2018-02-07T09:55:23Z</dcterms:modified>
</cp:coreProperties>
</file>