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B228AE-A5D1-4D32-A535-C9CB3EA67DC0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035009-1AB8-48C4-90AC-BCC94528AE16}">
      <dgm:prSet phldrT="[Текст]"/>
      <dgm:spPr/>
      <dgm:t>
        <a:bodyPr/>
        <a:lstStyle/>
        <a:p>
          <a:r>
            <a:rPr lang="ru-RU" dirty="0" smtClean="0"/>
            <a:t>Последствия</a:t>
          </a:r>
          <a:endParaRPr lang="ru-RU" dirty="0"/>
        </a:p>
      </dgm:t>
    </dgm:pt>
    <dgm:pt modelId="{0DC40358-E86E-4B90-BC92-616F9F64D757}" type="parTrans" cxnId="{F4DA6F78-5CAF-4575-9AB9-DD096529F80C}">
      <dgm:prSet/>
      <dgm:spPr/>
      <dgm:t>
        <a:bodyPr/>
        <a:lstStyle/>
        <a:p>
          <a:endParaRPr lang="ru-RU"/>
        </a:p>
      </dgm:t>
    </dgm:pt>
    <dgm:pt modelId="{093FAF09-1DD4-4B5C-AAFD-3CC8069C105A}" type="sibTrans" cxnId="{F4DA6F78-5CAF-4575-9AB9-DD096529F80C}">
      <dgm:prSet/>
      <dgm:spPr/>
      <dgm:t>
        <a:bodyPr/>
        <a:lstStyle/>
        <a:p>
          <a:endParaRPr lang="ru-RU"/>
        </a:p>
      </dgm:t>
    </dgm:pt>
    <dgm:pt modelId="{878AE6C4-8F4E-4365-8F31-368E92DEB591}">
      <dgm:prSet phldrT="[Текст]"/>
      <dgm:spPr/>
      <dgm:t>
        <a:bodyPr/>
        <a:lstStyle/>
        <a:p>
          <a:r>
            <a:rPr lang="ru-RU" dirty="0" smtClean="0"/>
            <a:t>Поведение</a:t>
          </a:r>
          <a:endParaRPr lang="ru-RU" dirty="0"/>
        </a:p>
      </dgm:t>
    </dgm:pt>
    <dgm:pt modelId="{B5256DCA-5789-4FB4-93CF-140C21CC4CA0}" type="parTrans" cxnId="{C5EB7E0A-E853-400C-B2DE-D5DA1F93DC16}">
      <dgm:prSet/>
      <dgm:spPr/>
      <dgm:t>
        <a:bodyPr/>
        <a:lstStyle/>
        <a:p>
          <a:endParaRPr lang="ru-RU"/>
        </a:p>
      </dgm:t>
    </dgm:pt>
    <dgm:pt modelId="{4F6A1BF2-AF33-4990-BA58-9CD06A6D6EE0}" type="sibTrans" cxnId="{C5EB7E0A-E853-400C-B2DE-D5DA1F93DC16}">
      <dgm:prSet/>
      <dgm:spPr/>
      <dgm:t>
        <a:bodyPr/>
        <a:lstStyle/>
        <a:p>
          <a:endParaRPr lang="ru-RU"/>
        </a:p>
      </dgm:t>
    </dgm:pt>
    <dgm:pt modelId="{44B011BD-3D54-4321-B210-D4C8D39373BD}">
      <dgm:prSet phldrT="[Текст]"/>
      <dgm:spPr/>
      <dgm:t>
        <a:bodyPr/>
        <a:lstStyle/>
        <a:p>
          <a:r>
            <a:rPr lang="ru-RU" dirty="0" smtClean="0"/>
            <a:t>Не нравится</a:t>
          </a:r>
          <a:endParaRPr lang="ru-RU" dirty="0"/>
        </a:p>
      </dgm:t>
    </dgm:pt>
    <dgm:pt modelId="{F1F8275A-1A58-4923-A858-B4C1C4968AE5}" type="parTrans" cxnId="{6CB0A0EE-4791-4126-8515-4BB70D54CB81}">
      <dgm:prSet/>
      <dgm:spPr/>
      <dgm:t>
        <a:bodyPr/>
        <a:lstStyle/>
        <a:p>
          <a:endParaRPr lang="ru-RU"/>
        </a:p>
      </dgm:t>
    </dgm:pt>
    <dgm:pt modelId="{D2BF1239-3D56-48A3-A395-3FE95F1017C3}" type="sibTrans" cxnId="{6CB0A0EE-4791-4126-8515-4BB70D54CB81}">
      <dgm:prSet/>
      <dgm:spPr/>
      <dgm:t>
        <a:bodyPr/>
        <a:lstStyle/>
        <a:p>
          <a:endParaRPr lang="ru-RU"/>
        </a:p>
      </dgm:t>
    </dgm:pt>
    <dgm:pt modelId="{19CDE924-4FFB-4B26-AECF-5F97FC7272BD}">
      <dgm:prSet phldrT="[Текст]"/>
      <dgm:spPr/>
      <dgm:t>
        <a:bodyPr/>
        <a:lstStyle/>
        <a:p>
          <a:r>
            <a:rPr lang="ru-RU" dirty="0" smtClean="0"/>
            <a:t>Нравится</a:t>
          </a:r>
          <a:endParaRPr lang="ru-RU" dirty="0"/>
        </a:p>
      </dgm:t>
    </dgm:pt>
    <dgm:pt modelId="{0DB1D213-9538-464C-A313-BC871F9D59C9}" type="parTrans" cxnId="{2ECF752B-E4D5-43D8-AB64-59EFD5227AB5}">
      <dgm:prSet/>
      <dgm:spPr/>
      <dgm:t>
        <a:bodyPr/>
        <a:lstStyle/>
        <a:p>
          <a:endParaRPr lang="ru-RU"/>
        </a:p>
      </dgm:t>
    </dgm:pt>
    <dgm:pt modelId="{2915A0FD-E2DB-491A-9327-E9463892E20C}" type="sibTrans" cxnId="{2ECF752B-E4D5-43D8-AB64-59EFD5227AB5}">
      <dgm:prSet/>
      <dgm:spPr/>
      <dgm:t>
        <a:bodyPr/>
        <a:lstStyle/>
        <a:p>
          <a:endParaRPr lang="ru-RU"/>
        </a:p>
      </dgm:t>
    </dgm:pt>
    <dgm:pt modelId="{4CE5819D-2177-45AF-80E6-7B07336A3CB4}" type="pres">
      <dgm:prSet presAssocID="{EAB228AE-A5D1-4D32-A535-C9CB3EA67DC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6258F4E-9D6D-490A-9D9B-8D4910A4D700}" type="pres">
      <dgm:prSet presAssocID="{CE035009-1AB8-48C4-90AC-BCC94528AE16}" presName="singleCycle" presStyleCnt="0"/>
      <dgm:spPr/>
    </dgm:pt>
    <dgm:pt modelId="{E0976B24-EB40-4D57-AADA-773B0FF0EE26}" type="pres">
      <dgm:prSet presAssocID="{CE035009-1AB8-48C4-90AC-BCC94528AE16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9A9DF4A2-70D6-43FF-A901-AE41C0D14B44}" type="pres">
      <dgm:prSet presAssocID="{B5256DCA-5789-4FB4-93CF-140C21CC4CA0}" presName="Name56" presStyleLbl="parChTrans1D2" presStyleIdx="0" presStyleCnt="3"/>
      <dgm:spPr/>
      <dgm:t>
        <a:bodyPr/>
        <a:lstStyle/>
        <a:p>
          <a:endParaRPr lang="ru-RU"/>
        </a:p>
      </dgm:t>
    </dgm:pt>
    <dgm:pt modelId="{4EF68790-FE80-4B99-8059-B1242D69F853}" type="pres">
      <dgm:prSet presAssocID="{878AE6C4-8F4E-4365-8F31-368E92DEB591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72ED57-79BC-4D6D-A628-3EF651CE9AD9}" type="pres">
      <dgm:prSet presAssocID="{F1F8275A-1A58-4923-A858-B4C1C4968AE5}" presName="Name56" presStyleLbl="parChTrans1D2" presStyleIdx="1" presStyleCnt="3"/>
      <dgm:spPr/>
      <dgm:t>
        <a:bodyPr/>
        <a:lstStyle/>
        <a:p>
          <a:endParaRPr lang="ru-RU"/>
        </a:p>
      </dgm:t>
    </dgm:pt>
    <dgm:pt modelId="{2B64F644-FF62-4C7B-A886-DB12EE6C734B}" type="pres">
      <dgm:prSet presAssocID="{44B011BD-3D54-4321-B210-D4C8D39373BD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DDACF2-4145-49F5-9EBE-65D76980B531}" type="pres">
      <dgm:prSet presAssocID="{0DB1D213-9538-464C-A313-BC871F9D59C9}" presName="Name56" presStyleLbl="parChTrans1D2" presStyleIdx="2" presStyleCnt="3"/>
      <dgm:spPr/>
      <dgm:t>
        <a:bodyPr/>
        <a:lstStyle/>
        <a:p>
          <a:endParaRPr lang="ru-RU"/>
        </a:p>
      </dgm:t>
    </dgm:pt>
    <dgm:pt modelId="{E89BFCE3-5DE0-4BE9-87AC-81F23E4F5C78}" type="pres">
      <dgm:prSet presAssocID="{19CDE924-4FFB-4B26-AECF-5F97FC7272BD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F5C225-CA07-442C-BF5E-B9C83352365F}" type="presOf" srcId="{44B011BD-3D54-4321-B210-D4C8D39373BD}" destId="{2B64F644-FF62-4C7B-A886-DB12EE6C734B}" srcOrd="0" destOrd="0" presId="urn:microsoft.com/office/officeart/2008/layout/RadialCluster"/>
    <dgm:cxn modelId="{2ECF752B-E4D5-43D8-AB64-59EFD5227AB5}" srcId="{CE035009-1AB8-48C4-90AC-BCC94528AE16}" destId="{19CDE924-4FFB-4B26-AECF-5F97FC7272BD}" srcOrd="2" destOrd="0" parTransId="{0DB1D213-9538-464C-A313-BC871F9D59C9}" sibTransId="{2915A0FD-E2DB-491A-9327-E9463892E20C}"/>
    <dgm:cxn modelId="{4741DCCA-DCE0-4A98-B65A-F520922CC303}" type="presOf" srcId="{B5256DCA-5789-4FB4-93CF-140C21CC4CA0}" destId="{9A9DF4A2-70D6-43FF-A901-AE41C0D14B44}" srcOrd="0" destOrd="0" presId="urn:microsoft.com/office/officeart/2008/layout/RadialCluster"/>
    <dgm:cxn modelId="{BA17BC98-CF5F-4C07-9F95-A3A068F7FE01}" type="presOf" srcId="{EAB228AE-A5D1-4D32-A535-C9CB3EA67DC0}" destId="{4CE5819D-2177-45AF-80E6-7B07336A3CB4}" srcOrd="0" destOrd="0" presId="urn:microsoft.com/office/officeart/2008/layout/RadialCluster"/>
    <dgm:cxn modelId="{6CB0A0EE-4791-4126-8515-4BB70D54CB81}" srcId="{CE035009-1AB8-48C4-90AC-BCC94528AE16}" destId="{44B011BD-3D54-4321-B210-D4C8D39373BD}" srcOrd="1" destOrd="0" parTransId="{F1F8275A-1A58-4923-A858-B4C1C4968AE5}" sibTransId="{D2BF1239-3D56-48A3-A395-3FE95F1017C3}"/>
    <dgm:cxn modelId="{F4DA6F78-5CAF-4575-9AB9-DD096529F80C}" srcId="{EAB228AE-A5D1-4D32-A535-C9CB3EA67DC0}" destId="{CE035009-1AB8-48C4-90AC-BCC94528AE16}" srcOrd="0" destOrd="0" parTransId="{0DC40358-E86E-4B90-BC92-616F9F64D757}" sibTransId="{093FAF09-1DD4-4B5C-AAFD-3CC8069C105A}"/>
    <dgm:cxn modelId="{E332802E-A696-41FD-BD74-247B67ACD71A}" type="presOf" srcId="{19CDE924-4FFB-4B26-AECF-5F97FC7272BD}" destId="{E89BFCE3-5DE0-4BE9-87AC-81F23E4F5C78}" srcOrd="0" destOrd="0" presId="urn:microsoft.com/office/officeart/2008/layout/RadialCluster"/>
    <dgm:cxn modelId="{338F35B4-F40F-41A1-BF20-59DC66C9E89A}" type="presOf" srcId="{878AE6C4-8F4E-4365-8F31-368E92DEB591}" destId="{4EF68790-FE80-4B99-8059-B1242D69F853}" srcOrd="0" destOrd="0" presId="urn:microsoft.com/office/officeart/2008/layout/RadialCluster"/>
    <dgm:cxn modelId="{C5EB7E0A-E853-400C-B2DE-D5DA1F93DC16}" srcId="{CE035009-1AB8-48C4-90AC-BCC94528AE16}" destId="{878AE6C4-8F4E-4365-8F31-368E92DEB591}" srcOrd="0" destOrd="0" parTransId="{B5256DCA-5789-4FB4-93CF-140C21CC4CA0}" sibTransId="{4F6A1BF2-AF33-4990-BA58-9CD06A6D6EE0}"/>
    <dgm:cxn modelId="{75B6C648-7052-4FD0-944D-AF885CBD852D}" type="presOf" srcId="{CE035009-1AB8-48C4-90AC-BCC94528AE16}" destId="{E0976B24-EB40-4D57-AADA-773B0FF0EE26}" srcOrd="0" destOrd="0" presId="urn:microsoft.com/office/officeart/2008/layout/RadialCluster"/>
    <dgm:cxn modelId="{C804482B-B402-433C-BC2D-6C323B897623}" type="presOf" srcId="{0DB1D213-9538-464C-A313-BC871F9D59C9}" destId="{ABDDACF2-4145-49F5-9EBE-65D76980B531}" srcOrd="0" destOrd="0" presId="urn:microsoft.com/office/officeart/2008/layout/RadialCluster"/>
    <dgm:cxn modelId="{F48831D7-60FA-4F47-AD43-8EB7555F58CC}" type="presOf" srcId="{F1F8275A-1A58-4923-A858-B4C1C4968AE5}" destId="{E772ED57-79BC-4D6D-A628-3EF651CE9AD9}" srcOrd="0" destOrd="0" presId="urn:microsoft.com/office/officeart/2008/layout/RadialCluster"/>
    <dgm:cxn modelId="{9D820889-F0A3-45B4-8918-8EBC1A7F83CA}" type="presParOf" srcId="{4CE5819D-2177-45AF-80E6-7B07336A3CB4}" destId="{56258F4E-9D6D-490A-9D9B-8D4910A4D700}" srcOrd="0" destOrd="0" presId="urn:microsoft.com/office/officeart/2008/layout/RadialCluster"/>
    <dgm:cxn modelId="{1B00407D-E83A-41F8-9D52-FD5BA51A1722}" type="presParOf" srcId="{56258F4E-9D6D-490A-9D9B-8D4910A4D700}" destId="{E0976B24-EB40-4D57-AADA-773B0FF0EE26}" srcOrd="0" destOrd="0" presId="urn:microsoft.com/office/officeart/2008/layout/RadialCluster"/>
    <dgm:cxn modelId="{036E7C01-E8B5-40F4-B038-EA91843C0060}" type="presParOf" srcId="{56258F4E-9D6D-490A-9D9B-8D4910A4D700}" destId="{9A9DF4A2-70D6-43FF-A901-AE41C0D14B44}" srcOrd="1" destOrd="0" presId="urn:microsoft.com/office/officeart/2008/layout/RadialCluster"/>
    <dgm:cxn modelId="{887E460D-23F4-4DD9-A275-633A0BE42C17}" type="presParOf" srcId="{56258F4E-9D6D-490A-9D9B-8D4910A4D700}" destId="{4EF68790-FE80-4B99-8059-B1242D69F853}" srcOrd="2" destOrd="0" presId="urn:microsoft.com/office/officeart/2008/layout/RadialCluster"/>
    <dgm:cxn modelId="{28EAC6A4-8B09-4B2C-8014-8E9A10975D54}" type="presParOf" srcId="{56258F4E-9D6D-490A-9D9B-8D4910A4D700}" destId="{E772ED57-79BC-4D6D-A628-3EF651CE9AD9}" srcOrd="3" destOrd="0" presId="urn:microsoft.com/office/officeart/2008/layout/RadialCluster"/>
    <dgm:cxn modelId="{882AEEC6-56EC-49EF-B9F5-7F2D78839D3D}" type="presParOf" srcId="{56258F4E-9D6D-490A-9D9B-8D4910A4D700}" destId="{2B64F644-FF62-4C7B-A886-DB12EE6C734B}" srcOrd="4" destOrd="0" presId="urn:microsoft.com/office/officeart/2008/layout/RadialCluster"/>
    <dgm:cxn modelId="{064B6D62-C71C-4B01-9C5A-2EAC4F90C31F}" type="presParOf" srcId="{56258F4E-9D6D-490A-9D9B-8D4910A4D700}" destId="{ABDDACF2-4145-49F5-9EBE-65D76980B531}" srcOrd="5" destOrd="0" presId="urn:microsoft.com/office/officeart/2008/layout/RadialCluster"/>
    <dgm:cxn modelId="{2B2A7216-D4D3-4F69-AD9F-C4A3D769D5BA}" type="presParOf" srcId="{56258F4E-9D6D-490A-9D9B-8D4910A4D700}" destId="{E89BFCE3-5DE0-4BE9-87AC-81F23E4F5C7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76B24-EB40-4D57-AADA-773B0FF0EE26}">
      <dsp:nvSpPr>
        <dsp:cNvPr id="0" name=""/>
        <dsp:cNvSpPr/>
      </dsp:nvSpPr>
      <dsp:spPr>
        <a:xfrm>
          <a:off x="2057598" y="1435035"/>
          <a:ext cx="925363" cy="9253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Последствия</a:t>
          </a:r>
          <a:endParaRPr lang="ru-RU" sz="1100" kern="1200" dirty="0"/>
        </a:p>
      </dsp:txBody>
      <dsp:txXfrm>
        <a:off x="2102770" y="1480207"/>
        <a:ext cx="835019" cy="835019"/>
      </dsp:txXfrm>
    </dsp:sp>
    <dsp:sp modelId="{9A9DF4A2-70D6-43FF-A901-AE41C0D14B44}">
      <dsp:nvSpPr>
        <dsp:cNvPr id="0" name=""/>
        <dsp:cNvSpPr/>
      </dsp:nvSpPr>
      <dsp:spPr>
        <a:xfrm rot="16200000">
          <a:off x="2195728" y="1110484"/>
          <a:ext cx="6491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4910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F68790-FE80-4B99-8059-B1242D69F853}">
      <dsp:nvSpPr>
        <dsp:cNvPr id="0" name=""/>
        <dsp:cNvSpPr/>
      </dsp:nvSpPr>
      <dsp:spPr>
        <a:xfrm>
          <a:off x="2210283" y="165938"/>
          <a:ext cx="619993" cy="619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Поведение</a:t>
          </a:r>
          <a:endParaRPr lang="ru-RU" sz="800" kern="1200" dirty="0"/>
        </a:p>
      </dsp:txBody>
      <dsp:txXfrm>
        <a:off x="2240549" y="196204"/>
        <a:ext cx="559461" cy="559461"/>
      </dsp:txXfrm>
    </dsp:sp>
    <dsp:sp modelId="{E772ED57-79BC-4D6D-A628-3EF651CE9AD9}">
      <dsp:nvSpPr>
        <dsp:cNvPr id="0" name=""/>
        <dsp:cNvSpPr/>
      </dsp:nvSpPr>
      <dsp:spPr>
        <a:xfrm rot="1800000">
          <a:off x="2947487" y="2297239"/>
          <a:ext cx="5295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956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4F644-FF62-4C7B-A886-DB12EE6C734B}">
      <dsp:nvSpPr>
        <dsp:cNvPr id="0" name=""/>
        <dsp:cNvSpPr/>
      </dsp:nvSpPr>
      <dsp:spPr>
        <a:xfrm>
          <a:off x="3441582" y="2298611"/>
          <a:ext cx="619993" cy="619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Не нравится</a:t>
          </a:r>
          <a:endParaRPr lang="ru-RU" sz="1000" kern="1200" dirty="0"/>
        </a:p>
      </dsp:txBody>
      <dsp:txXfrm>
        <a:off x="3471848" y="2328877"/>
        <a:ext cx="559461" cy="559461"/>
      </dsp:txXfrm>
    </dsp:sp>
    <dsp:sp modelId="{ABDDACF2-4145-49F5-9EBE-65D76980B531}">
      <dsp:nvSpPr>
        <dsp:cNvPr id="0" name=""/>
        <dsp:cNvSpPr/>
      </dsp:nvSpPr>
      <dsp:spPr>
        <a:xfrm rot="9000000">
          <a:off x="1563502" y="2297239"/>
          <a:ext cx="5295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956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BFCE3-5DE0-4BE9-87AC-81F23E4F5C78}">
      <dsp:nvSpPr>
        <dsp:cNvPr id="0" name=""/>
        <dsp:cNvSpPr/>
      </dsp:nvSpPr>
      <dsp:spPr>
        <a:xfrm>
          <a:off x="978983" y="2298611"/>
          <a:ext cx="619993" cy="6199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Нравится</a:t>
          </a:r>
          <a:endParaRPr lang="ru-RU" sz="1000" kern="1200" dirty="0"/>
        </a:p>
      </dsp:txBody>
      <dsp:txXfrm>
        <a:off x="1009249" y="2328877"/>
        <a:ext cx="559461" cy="5594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563196"/>
            <a:ext cx="680424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dirty="0">
                <a:solidFill>
                  <a:srgbClr val="0B53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altLang="ru-RU" sz="1600" dirty="0" smtClean="0">
                <a:solidFill>
                  <a:srgbClr val="0B53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dirty="0" smtClean="0">
                <a:solidFill>
                  <a:srgbClr val="0B53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66 «Аистенок»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600" dirty="0" smtClean="0">
                <a:solidFill>
                  <a:srgbClr val="0B53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компенсирующей, оздоровительной и общеразвивающей направленности»</a:t>
            </a:r>
          </a:p>
          <a:p>
            <a:pPr algn="ctr"/>
            <a:endParaRPr lang="ru-RU" sz="2800" b="1" spc="50" dirty="0" smtClean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Эффективные приёмы </a:t>
            </a:r>
            <a:r>
              <a:rPr lang="ru-RU" sz="2800" b="1" spc="50" dirty="0" err="1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когнитивно</a:t>
            </a:r>
            <a:r>
              <a:rPr lang="ru-RU" sz="28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-поведенческого подхода в  работе с детьми с нарушениями в поведении</a:t>
            </a:r>
            <a:endParaRPr lang="ru-RU" sz="28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5733256"/>
            <a:ext cx="6156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Подготовили: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учитель-дефектолог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№66 «Аистенок» Е. В. Демидова     </a:t>
            </a:r>
            <a:endParaRPr lang="ru-RU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учитель-дефектолог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№66 «Аистенок» Е. Ю.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Родина.О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G:\эмблема на банне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8625"/>
            <a:ext cx="1214438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2935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>
              <a:spcAft>
                <a:spcPts val="0"/>
              </a:spcAft>
            </a:pPr>
            <a:r>
              <a:rPr lang="ru-RU" sz="3600" i="1" dirty="0" smtClean="0">
                <a:latin typeface="Times New Roman"/>
                <a:ea typeface="Times-Roman"/>
                <a:cs typeface="Times New Roman"/>
              </a:rPr>
              <a:t/>
            </a:r>
            <a:br>
              <a:rPr lang="ru-RU" sz="3600" i="1" dirty="0" smtClean="0">
                <a:latin typeface="Times New Roman"/>
                <a:ea typeface="Times-Roman"/>
                <a:cs typeface="Times New Roman"/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-Roman"/>
                <a:cs typeface="Times New Roman"/>
              </a:rPr>
              <a:t>Жизнь </a:t>
            </a: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-Roman"/>
                <a:cs typeface="Times New Roman"/>
              </a:rPr>
              <a:t>— это путешествие, побуждающее нас к постоянному поиску лучших </a:t>
            </a: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-Roman"/>
                <a:cs typeface="Times New Roman"/>
              </a:rPr>
              <a:t>путей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-Roman"/>
                <a:cs typeface="Times New Roman"/>
              </a:rPr>
              <a:t>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605" y="3501008"/>
            <a:ext cx="3408363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spc="50" dirty="0" smtClean="0">
                <a:ln w="12700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srgbClr val="F79646">
                    <a:tint val="1000"/>
                  </a:srgbClr>
                </a:solidFill>
                <a:effectLst>
                  <a:glow rad="53100">
                    <a:srgbClr val="F79646">
                      <a:satMod val="180000"/>
                      <a:alpha val="30000"/>
                    </a:srgb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Желаем Вам творческих успехов.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8699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26064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ABA </a:t>
            </a:r>
            <a:r>
              <a:rPr lang="ru-RU" sz="3600" dirty="0" smtClean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терапия</a:t>
            </a:r>
            <a:endParaRPr lang="en-US" sz="3600" dirty="0" smtClean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3600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Applied Behavior </a:t>
            </a:r>
            <a:r>
              <a:rPr lang="en-US" sz="3600" dirty="0" err="1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Análisis</a:t>
            </a:r>
            <a:r>
              <a:rPr lang="en-US" sz="3600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sz="3600" dirty="0">
              <a:ln w="1841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259632" y="1988840"/>
            <a:ext cx="7128792" cy="3168352"/>
          </a:xfrm>
          <a:prstGeom prst="round2DiagRect">
            <a:avLst>
              <a:gd name="adj1" fmla="val 10133"/>
              <a:gd name="adj2" fmla="val 0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Berlin Sans FB" pitchFamily="34" charset="0"/>
              </a:rPr>
              <a:t>ABA‑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терапия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– это интенсивно обучающая программа,  которая основывается на поведенческих технологиях  и методах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обучения. 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124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Поведение в данном случае понимается, как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любое взаимодействие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организма с окружающей средой: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чтение, ходьба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произнесение слов,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действия с предметами, игра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—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все это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примеры поведения, к каждому из которых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можно применить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техники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ABA терапии.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3396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Мне нравится ходить по воде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Идея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АВА терапии: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81456123"/>
              </p:ext>
            </p:extLst>
          </p:nvPr>
        </p:nvGraphicFramePr>
        <p:xfrm>
          <a:off x="2195736" y="3787875"/>
          <a:ext cx="5040560" cy="3084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4902200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37978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841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Как распознать цели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нежелательного поведения ребёнка?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Что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именно в этом поведении взрослому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не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понравилось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2. Что произошло до проявления поведения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3. Что произошло сразу после проявления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поведения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3653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94096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Организация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практической деятельности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(коррекционное занятие)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Разработка индивидуальной обучающей программы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Достижение желаемого поведения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Взрослый обучающий, ребёнок ведомый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Развитие самостоятельности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3301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4617B"/>
                </a:solidFill>
              </a:rPr>
              <a:t>Плюсы </a:t>
            </a:r>
            <a:r>
              <a:rPr lang="ru-RU" sz="3200" b="1" dirty="0">
                <a:solidFill>
                  <a:srgbClr val="04617B"/>
                </a:solidFill>
              </a:rPr>
              <a:t>АВА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АВА терапия приносит положительные выраженные результаты в устранении нежелательного поведения;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озволяет последовательно развивать ребёнка, вплоть до вывода ребёнка из неадекватного состояния;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озволяет использовать различные современные и апробированные приёмы работы и заимствовать методы других методик;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Дети с поведенческими расстройствами полностью или практически полностью избавляются от стереотипий;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Только АВА терапия позволяет освоить речь детям в любом возрасте, дошкольном, школьном;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АВА комплексна, то есть охватывает все сферы познания: от развития понятийного аппарата до становления бытовых навыков самообслуживания.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7110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4617B"/>
                </a:solidFill>
              </a:rPr>
              <a:t>Минусы </a:t>
            </a:r>
            <a:r>
              <a:rPr lang="ru-RU" sz="3200" b="1" dirty="0">
                <a:solidFill>
                  <a:srgbClr val="04617B"/>
                </a:solidFill>
              </a:rPr>
              <a:t>АВА 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Присутствует достаточно строгая система наказаний и поощрений;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Данная система практической деятельности не предполагает перерывов в коррекционных занятиях. Даже в случае болезни с ребёнком проводится занятие (в облегчённой форме, короткое, на повторение пройденного материала);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Требует постоянных супервизий, чёткого контроля не только за занятиями, но и за созданием дома системы развития в соответствии с программой коррекции;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Не всегда легко достигнуть первых результатов в изменении поведения, если ребёнок воспитывался до начала коррекции в системе вседозволенности и полного обслуживания со стороны родственников;</a:t>
            </a:r>
          </a:p>
          <a:p>
            <a:pPr marL="274320" lvl="0" indent="-274320"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Система категорически не подходит </a:t>
            </a:r>
            <a:r>
              <a:rPr lang="ru-RU" sz="2000" smtClean="0">
                <a:solidFill>
                  <a:schemeClr val="accent1">
                    <a:lumMod val="75000"/>
                  </a:schemeClr>
                </a:solidFill>
              </a:rPr>
              <a:t>для применения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 ребёнку, растущему в деструктивной семье.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2008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«Детский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аутизм и АВА. ABA. Терапия, основанная на методах прикладного анализа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поведения»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 descr="C:\Users\ц\Documents\bi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2775942" cy="4213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77172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392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Мне нравится ходить по воде</vt:lpstr>
      <vt:lpstr>Как распознать цели  нежелательного поведения ребёнка?</vt:lpstr>
      <vt:lpstr>Организация практической деятельности (коррекционное занятие) </vt:lpstr>
      <vt:lpstr>Плюсы АВА </vt:lpstr>
      <vt:lpstr>Минусы АВА </vt:lpstr>
      <vt:lpstr>  «Детский аутизм и АВА. ABA. Терапия, основанная на методах прикладного анализа поведения»  </vt:lpstr>
      <vt:lpstr> Жизнь — это путешествие, побуждающее нас к постоянному поиску лучших путей.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1</cp:lastModifiedBy>
  <cp:revision>27</cp:revision>
  <dcterms:created xsi:type="dcterms:W3CDTF">2012-07-31T15:34:20Z</dcterms:created>
  <dcterms:modified xsi:type="dcterms:W3CDTF">2017-10-25T02:44:26Z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