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uk-UA" sz="2200" b="1" dirty="0" err="1" smtClean="0">
                <a:cs typeface="Aharoni" pitchFamily="2" charset="-79"/>
              </a:rPr>
              <a:t>Государственное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бюджетное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образовательное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учреждение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ru-RU" sz="2200" dirty="0" smtClean="0">
                <a:cs typeface="Aharoni" pitchFamily="2" charset="-79"/>
              </a:rPr>
              <a:t/>
            </a:r>
            <a:br>
              <a:rPr lang="ru-RU" sz="2200" dirty="0" smtClean="0">
                <a:cs typeface="Aharoni" pitchFamily="2" charset="-79"/>
              </a:rPr>
            </a:br>
            <a:r>
              <a:rPr lang="uk-UA" sz="2200" b="1" dirty="0" err="1" smtClean="0">
                <a:cs typeface="Aharoni" pitchFamily="2" charset="-79"/>
              </a:rPr>
              <a:t>среднего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профессионального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образования</a:t>
            </a:r>
            <a:r>
              <a:rPr lang="uk-UA" sz="2200" b="1" dirty="0" smtClean="0">
                <a:cs typeface="Aharoni" pitchFamily="2" charset="-79"/>
              </a:rPr>
              <a:t> ЛНР</a:t>
            </a:r>
            <a:r>
              <a:rPr lang="ru-RU" sz="2200" dirty="0" smtClean="0">
                <a:cs typeface="Aharoni" pitchFamily="2" charset="-79"/>
              </a:rPr>
              <a:t/>
            </a:r>
            <a:br>
              <a:rPr lang="ru-RU" sz="2200" dirty="0" smtClean="0">
                <a:cs typeface="Aharoni" pitchFamily="2" charset="-79"/>
              </a:rPr>
            </a:br>
            <a:r>
              <a:rPr lang="uk-UA" sz="2200" b="1" dirty="0" smtClean="0">
                <a:cs typeface="Aharoni" pitchFamily="2" charset="-79"/>
              </a:rPr>
              <a:t>«</a:t>
            </a:r>
            <a:r>
              <a:rPr lang="uk-UA" sz="2200" b="1" dirty="0" err="1" smtClean="0">
                <a:cs typeface="Aharoni" pitchFamily="2" charset="-79"/>
              </a:rPr>
              <a:t>Луганский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колледж</a:t>
            </a:r>
            <a:r>
              <a:rPr lang="uk-UA" sz="2200" b="1" dirty="0" smtClean="0">
                <a:cs typeface="Aharoni" pitchFamily="2" charset="-79"/>
              </a:rPr>
              <a:t> </a:t>
            </a:r>
            <a:r>
              <a:rPr lang="uk-UA" sz="2200" b="1" dirty="0" err="1" smtClean="0">
                <a:cs typeface="Aharoni" pitchFamily="2" charset="-79"/>
              </a:rPr>
              <a:t>автосервиса</a:t>
            </a:r>
            <a:r>
              <a:rPr lang="uk-UA" sz="2200" b="1" dirty="0" smtClean="0">
                <a:cs typeface="Aharoni" pitchFamily="2" charset="-79"/>
              </a:rPr>
              <a:t>»</a:t>
            </a:r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928694"/>
          </a:xfrm>
        </p:spPr>
        <p:txBody>
          <a:bodyPr>
            <a:normAutofit fontScale="40000" lnSpcReduction="20000"/>
          </a:bodyPr>
          <a:lstStyle/>
          <a:p>
            <a:endParaRPr lang="ru-RU" b="1" dirty="0" smtClean="0"/>
          </a:p>
          <a:p>
            <a:r>
              <a:rPr lang="ru-RU" b="1" dirty="0" smtClean="0"/>
              <a:t>.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sz="4000" b="1" dirty="0" smtClean="0">
                <a:solidFill>
                  <a:schemeClr val="tx1"/>
                </a:solidFill>
              </a:rPr>
              <a:t>Автор </a:t>
            </a:r>
            <a:r>
              <a:rPr lang="ru-RU" sz="4000" b="1" dirty="0" smtClean="0">
                <a:solidFill>
                  <a:schemeClr val="tx1"/>
                </a:solidFill>
              </a:rPr>
              <a:t>:Ткачев В.И., преподаватель специальных дисциплин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3269" y="2500306"/>
            <a:ext cx="87574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СЛЕСАРНЫЕ ИНСТРУМЕНТЫ.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2289" name="Picture 1" descr="C:\Users\User\Desktop\J 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357562"/>
            <a:ext cx="2051053" cy="2380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Керн </a:t>
            </a:r>
            <a:r>
              <a:rPr lang="ru-RU" sz="2200" b="1" dirty="0" smtClean="0"/>
              <a:t>или кернер (бородок)</a:t>
            </a:r>
            <a:r>
              <a:rPr lang="ru-RU" sz="2200" dirty="0" smtClean="0"/>
              <a:t> - ручной слесарный инструмент, предназначен для разметки небольших углублений (кернов), обычно в металле.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</a:t>
            </a:r>
            <a:r>
              <a:rPr lang="ru-RU" sz="2100" dirty="0" smtClean="0"/>
              <a:t>Разметка керном предназначена для точного направления сверла, то есть сверления точно в размеченном месте. Керн, так же как и зубило, изготавливается из инструментальных сталей.</a:t>
            </a:r>
            <a:br>
              <a:rPr lang="ru-RU" sz="2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3" name="Picture 1" descr="C:\Users\User\Desktop\1e393b.jpg"/>
          <p:cNvPicPr>
            <a:picLocks noChangeAspect="1" noChangeArrowheads="1"/>
          </p:cNvPicPr>
          <p:nvPr/>
        </p:nvPicPr>
        <p:blipFill>
          <a:blip r:embed="rId2"/>
          <a:srcRect t="3368"/>
          <a:stretch>
            <a:fillRect/>
          </a:stretch>
        </p:blipFill>
        <p:spPr bwMode="auto">
          <a:xfrm>
            <a:off x="1643042" y="1428736"/>
            <a:ext cx="6281761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Метчик</a:t>
            </a:r>
            <a:r>
              <a:rPr lang="ru-RU" sz="2000" dirty="0" smtClean="0"/>
              <a:t> - ручной слесарный инструмент для нарезания резьбы в отверстиях. Хвостовик метчика имеет на конце квадратный профиль для закрепления в </a:t>
            </a:r>
            <a:r>
              <a:rPr lang="ru-RU" sz="2000" b="1" dirty="0" smtClean="0"/>
              <a:t>воротке</a:t>
            </a:r>
            <a:r>
              <a:rPr lang="ru-RU" sz="2000" dirty="0" smtClean="0"/>
              <a:t>. При нарезании резьбы следует пользоваться смазывающе-охлаждающими жидкостями (СОЖ). В зависимости от материала это могут быть керосин, веретённое масло, вода с растворённом в ней мылом и так далее.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hi-intel.ru/1/img/72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566737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Плашка - ручной инструмент для нарезания резьбы на цилиндрических поверхностях (винты, болты, трубы и тому подобное).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Стандарт </a:t>
            </a:r>
            <a:r>
              <a:rPr lang="ru-RU" dirty="0" smtClean="0"/>
              <a:t>резьбы такой же, как и у метчиков, но при подготовке цилиндрических изделий под нарезку резьбы следует исходить из того, что диаметр цилиндра должен быть равен диаметру резьбы. </a:t>
            </a:r>
            <a:r>
              <a:rPr lang="ru-RU" dirty="0" smtClean="0"/>
              <a:t>При </a:t>
            </a:r>
            <a:r>
              <a:rPr lang="ru-RU" dirty="0" smtClean="0"/>
              <a:t>нарезании резьбы, плашка крепится в </a:t>
            </a:r>
            <a:r>
              <a:rPr lang="ru-RU" dirty="0" err="1" smtClean="0"/>
              <a:t>плашкодержателе</a:t>
            </a:r>
            <a:r>
              <a:rPr lang="ru-RU" dirty="0" smtClean="0"/>
              <a:t>. При нарезании резьбы плашкой (так же как и метчиком) следует пользоваться СОЖ.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hi-intel.ru/1/img/73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285860"/>
            <a:ext cx="4715510" cy="3371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Гаечный </a:t>
            </a:r>
            <a:r>
              <a:rPr lang="ru-RU" sz="2200" dirty="0" smtClean="0"/>
              <a:t>ключ - ручной слесарный инструмент предназначенный для закручивания или откручивания </a:t>
            </a:r>
            <a:r>
              <a:rPr lang="ru-RU" sz="2200" dirty="0" smtClean="0"/>
              <a:t>болтов, гаек</a:t>
            </a:r>
            <a:r>
              <a:rPr lang="ru-RU" sz="2200" dirty="0" smtClean="0"/>
              <a:t> и других деталей имеющих резьбу.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hi-intel.ru/1/img/73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58579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4357694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Размер ключа должен в точности соответствовать размеру гайки. Все размеры ключей стандартизированы. Наиболее распространены метрическая система размеров и система SAE (</a:t>
            </a:r>
            <a:r>
              <a:rPr lang="ru-RU" dirty="0" err="1" smtClean="0"/>
              <a:t>Society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 </a:t>
            </a:r>
            <a:r>
              <a:rPr lang="ru-RU" dirty="0" err="1" smtClean="0"/>
              <a:t>Automotive</a:t>
            </a:r>
            <a:r>
              <a:rPr lang="ru-RU" dirty="0" smtClean="0"/>
              <a:t> </a:t>
            </a:r>
            <a:r>
              <a:rPr lang="ru-RU" dirty="0" err="1" smtClean="0"/>
              <a:t>Engineers</a:t>
            </a:r>
            <a:r>
              <a:rPr lang="ru-RU" dirty="0" smtClean="0"/>
              <a:t> - Сообщество автомобильных инженеров) - Американская торговая ассоциация.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В зависимости производимых работ, доступности резьбового соединения и других факторов используются различные типы ключей.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/>
              <a:t>Рожковый</a:t>
            </a:r>
            <a:r>
              <a:rPr lang="ru-RU" sz="1600" dirty="0" smtClean="0"/>
              <a:t> ключ или ключ с открытым зёвом - имеет форму рабочего профиля в форме буквы U.</a:t>
            </a:r>
            <a:br>
              <a:rPr lang="ru-RU" sz="1600" dirty="0" smtClean="0"/>
            </a:br>
            <a:r>
              <a:rPr lang="ru-RU" sz="1600" b="1" dirty="0" smtClean="0"/>
              <a:t>Накидной ключ</a:t>
            </a:r>
            <a:r>
              <a:rPr lang="ru-RU" sz="1600" dirty="0" smtClean="0"/>
              <a:t> - </a:t>
            </a:r>
            <a:r>
              <a:rPr lang="ru-RU" sz="1600" dirty="0" err="1" smtClean="0"/>
              <a:t>ключ</a:t>
            </a:r>
            <a:r>
              <a:rPr lang="ru-RU" sz="1600" dirty="0" smtClean="0"/>
              <a:t> с отверстием в виде двенадцатигранника. Рабочий профиль накидного ключа охватывает крепёжную деталь со всех сторон, повторяя профиль детали. </a:t>
            </a:r>
            <a:br>
              <a:rPr lang="ru-RU" sz="1600" dirty="0" smtClean="0"/>
            </a:br>
            <a:r>
              <a:rPr lang="ru-RU" sz="1600" b="1" dirty="0" smtClean="0"/>
              <a:t>Комбинированный</a:t>
            </a:r>
            <a:r>
              <a:rPr lang="ru-RU" sz="1600" dirty="0" smtClean="0"/>
              <a:t> - на одном конце тела которых расположена рожковая, а на другом - накидная головка. Обе головки таких ключей имеют одинаковый размер.</a:t>
            </a:r>
            <a:br>
              <a:rPr lang="ru-RU" sz="1600" dirty="0" smtClean="0"/>
            </a:br>
            <a:r>
              <a:rPr lang="ru-RU" sz="1600" b="1" dirty="0" smtClean="0"/>
              <a:t>Торцевой </a:t>
            </a:r>
            <a:r>
              <a:rPr lang="ru-RU" sz="1600" dirty="0" smtClean="0"/>
              <a:t>- ключ, предназначенный для закручивания деталей расположенных в труднодоступных или специфических местах, когда применение других типов ключей невозможно, например, в углублениях.</a:t>
            </a:r>
            <a:endParaRPr lang="ru-RU" sz="1600" dirty="0"/>
          </a:p>
        </p:txBody>
      </p:sp>
      <p:pic>
        <p:nvPicPr>
          <p:cNvPr id="25602" name="Picture 2" descr="C:\Users\User\Desktop\kluch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3643338" cy="2239264"/>
          </a:xfrm>
          <a:prstGeom prst="rect">
            <a:avLst/>
          </a:prstGeom>
          <a:noFill/>
        </p:spPr>
      </p:pic>
      <p:pic>
        <p:nvPicPr>
          <p:cNvPr id="25604" name="Picture 4" descr="C:\Users\User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3738559" cy="949342"/>
          </a:xfrm>
          <a:prstGeom prst="rect">
            <a:avLst/>
          </a:prstGeom>
          <a:noFill/>
        </p:spPr>
      </p:pic>
      <p:pic>
        <p:nvPicPr>
          <p:cNvPr id="25606" name="Picture 6" descr="Картинки по запросу комбинированный ключ фото"/>
          <p:cNvPicPr>
            <a:picLocks noChangeAspect="1" noChangeArrowheads="1"/>
          </p:cNvPicPr>
          <p:nvPr/>
        </p:nvPicPr>
        <p:blipFill>
          <a:blip r:embed="rId4"/>
          <a:srcRect t="30633" b="27746"/>
          <a:stretch>
            <a:fillRect/>
          </a:stretch>
        </p:blipFill>
        <p:spPr bwMode="auto">
          <a:xfrm>
            <a:off x="4786315" y="4929198"/>
            <a:ext cx="3857652" cy="1214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Торцевой </a:t>
            </a:r>
            <a:r>
              <a:rPr lang="ru-RU" sz="1800" b="1" dirty="0" smtClean="0"/>
              <a:t> </a:t>
            </a:r>
            <a:r>
              <a:rPr lang="ru-RU" sz="1800" b="1" dirty="0" smtClean="0"/>
              <a:t>ключ</a:t>
            </a:r>
            <a:endParaRPr lang="ru-RU" sz="18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600" dirty="0" smtClean="0"/>
              <a:t>Для крепёжных изделий с головкой имеющей углублённый шестигранник используют торцевые ключи в </a:t>
            </a:r>
            <a:r>
              <a:rPr lang="ru-RU" sz="1600" dirty="0" smtClean="0"/>
              <a:t>виде изогнутого </a:t>
            </a:r>
            <a:r>
              <a:rPr lang="ru-RU" sz="1600" dirty="0" smtClean="0"/>
              <a:t>шестигранного бруска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Содержимое 8" descr="http://www.hi-intel.ru/1/img/732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5"/>
            <a:ext cx="4210080" cy="3522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hi-intel.ru/1/img/7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500438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Разводной ключ - разновидность рожкового ключа, у которого просвет губок (размер ключа) может плавно изменяться в широких пределах.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http://www.hi-intel.ru/1/img/73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6"/>
            <a:ext cx="564360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cs typeface="Aharoni" pitchFamily="2" charset="-79"/>
              </a:rPr>
              <a:t>Напильник</a:t>
            </a:r>
            <a:r>
              <a:rPr lang="ru-RU" sz="2000" dirty="0" smtClean="0">
                <a:cs typeface="Aharoni" pitchFamily="2" charset="-79"/>
              </a:rPr>
              <a:t> - многолезвийный инструмент для обработки металлов, дерева, пластмасс и тому подобное. Представляет собой металлический брусок (обычно из инструментальной стали) с </a:t>
            </a:r>
            <a:r>
              <a:rPr lang="ru-RU" sz="2000" dirty="0" smtClean="0"/>
              <a:t>насечкой.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hi-intel.ru/1/img/7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5" y="2000240"/>
            <a:ext cx="578647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Напильники имеют следующие разновидности:</a:t>
            </a:r>
            <a:br>
              <a:rPr lang="ru-RU" sz="1800" b="1" dirty="0" smtClean="0"/>
            </a:b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Надфиль </a:t>
            </a:r>
            <a:r>
              <a:rPr lang="ru-RU" dirty="0" smtClean="0"/>
              <a:t>– это небольшой по размеру напильник, который используется для лекальных, ювелирных, </a:t>
            </a:r>
            <a:r>
              <a:rPr lang="ru-RU" dirty="0" err="1" smtClean="0"/>
              <a:t>гравельных</a:t>
            </a:r>
            <a:r>
              <a:rPr lang="ru-RU" dirty="0" smtClean="0"/>
              <a:t> работ. Также его используют для зачистки в трудных местах (в углах, отверстиях, коротких участках профиля и др.).</a:t>
            </a:r>
          </a:p>
          <a:p>
            <a:r>
              <a:rPr lang="ru-RU" b="1" dirty="0" err="1" smtClean="0"/>
              <a:t>Рапшиль</a:t>
            </a:r>
            <a:r>
              <a:rPr lang="ru-RU" b="1" dirty="0" smtClean="0"/>
              <a:t> </a:t>
            </a:r>
            <a:r>
              <a:rPr lang="ru-RU" dirty="0" smtClean="0"/>
              <a:t>– это напильник, предназначенный для обработки мягкого материала (свинец, медь, олово и др.) и неметаллов (кожа, резина, дерево, пластик и др.).</a:t>
            </a:r>
          </a:p>
          <a:p>
            <a:r>
              <a:rPr lang="ru-RU" b="1" dirty="0" smtClean="0"/>
              <a:t>Рифель </a:t>
            </a:r>
            <a:r>
              <a:rPr lang="ru-RU" dirty="0" smtClean="0"/>
              <a:t>– это разновидность надфиля. Его отличие в том, что рабочая часть выгнута. Этот инструмент применяют ювелиры для криволинейных поверхностей.</a:t>
            </a:r>
          </a:p>
          <a:p>
            <a:endParaRPr lang="ru-RU" dirty="0"/>
          </a:p>
        </p:txBody>
      </p:sp>
      <p:pic>
        <p:nvPicPr>
          <p:cNvPr id="17410" name="Picture 2" descr="C:\Users\User\Desktop\400px-NeedleFil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928670"/>
            <a:ext cx="3395658" cy="1893080"/>
          </a:xfrm>
          <a:prstGeom prst="rect">
            <a:avLst/>
          </a:prstGeom>
          <a:noFill/>
        </p:spPr>
      </p:pic>
      <p:pic>
        <p:nvPicPr>
          <p:cNvPr id="17411" name="Picture 3" descr="C:\Users\User\Desktop\759306312_w200_h200_cid22547_pid520599058-50efb3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000372"/>
            <a:ext cx="3357586" cy="1857388"/>
          </a:xfrm>
          <a:prstGeom prst="rect">
            <a:avLst/>
          </a:prstGeom>
          <a:noFill/>
        </p:spPr>
      </p:pic>
      <p:pic>
        <p:nvPicPr>
          <p:cNvPr id="17412" name="Picture 4" descr="C:\Users\User\Desktop\382331186_w640_h640_imag6426.jpg"/>
          <p:cNvPicPr>
            <a:picLocks noChangeAspect="1" noChangeArrowheads="1"/>
          </p:cNvPicPr>
          <p:nvPr/>
        </p:nvPicPr>
        <p:blipFill>
          <a:blip r:embed="rId4" cstate="print"/>
          <a:srcRect b="17730"/>
          <a:stretch>
            <a:fillRect/>
          </a:stretch>
        </p:blipFill>
        <p:spPr bwMode="auto">
          <a:xfrm>
            <a:off x="5214942" y="4929198"/>
            <a:ext cx="3535776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857892"/>
          </a:xfrm>
        </p:spPr>
        <p:txBody>
          <a:bodyPr>
            <a:normAutofit fontScale="47500" lnSpcReduction="20000"/>
          </a:bodyPr>
          <a:lstStyle/>
          <a:p>
            <a:r>
              <a:rPr lang="ru-RU" sz="3400" b="1" dirty="0" smtClean="0"/>
              <a:t>Напильники различают в зависимости от формы. Они бывают:</a:t>
            </a:r>
          </a:p>
          <a:p>
            <a:r>
              <a:rPr lang="ru-RU" sz="3400" dirty="0" smtClean="0"/>
              <a:t>плоские (остроносые, тупоносые). </a:t>
            </a:r>
          </a:p>
          <a:p>
            <a:r>
              <a:rPr lang="ru-RU" sz="3400" dirty="0" smtClean="0"/>
              <a:t>квадратные</a:t>
            </a:r>
          </a:p>
          <a:p>
            <a:r>
              <a:rPr lang="ru-RU" sz="3400" dirty="0" smtClean="0"/>
              <a:t>круглые. </a:t>
            </a:r>
          </a:p>
          <a:p>
            <a:r>
              <a:rPr lang="ru-RU" sz="3400" dirty="0" smtClean="0"/>
              <a:t>треугольные (трехгранные</a:t>
            </a:r>
          </a:p>
          <a:p>
            <a:r>
              <a:rPr lang="ru-RU" sz="3400" dirty="0" smtClean="0"/>
              <a:t>полукруглые</a:t>
            </a:r>
          </a:p>
          <a:p>
            <a:r>
              <a:rPr lang="ru-RU" sz="3400" dirty="0" smtClean="0"/>
              <a:t>ромбовидные;</a:t>
            </a:r>
          </a:p>
          <a:p>
            <a:r>
              <a:rPr lang="ru-RU" sz="3400" dirty="0" smtClean="0"/>
              <a:t>напильники специальной формы.</a:t>
            </a:r>
          </a:p>
          <a:p>
            <a:r>
              <a:rPr lang="ru-RU" sz="3400" dirty="0" smtClean="0"/>
              <a:t>В зависимости от обрабатываемого материала подбирают форму насечки. Для мягкого металла следует использовать напильники с крупной насечкой. В работе с алюминием и медью необходимо использовать специальные напильники для цветных сплавов. Сталь и чугун обрабатывают при помощи напильников с двойной, перекрестной насечкой.</a:t>
            </a:r>
          </a:p>
          <a:p>
            <a:endParaRPr lang="ru-RU" b="1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286412"/>
          </a:xfrm>
        </p:spPr>
        <p:txBody>
          <a:bodyPr>
            <a:normAutofit fontScale="47500" lnSpcReduction="20000"/>
          </a:bodyPr>
          <a:lstStyle/>
          <a:p>
            <a:r>
              <a:rPr lang="ru-RU" sz="3400" b="1" dirty="0" smtClean="0"/>
              <a:t>Напильники имеют следующие виды насечек:</a:t>
            </a:r>
          </a:p>
          <a:p>
            <a:r>
              <a:rPr lang="ru-RU" sz="2900" dirty="0" smtClean="0"/>
              <a:t>одинарная насечка;</a:t>
            </a:r>
          </a:p>
          <a:p>
            <a:r>
              <a:rPr lang="ru-RU" sz="2900" dirty="0" smtClean="0"/>
              <a:t>двойная насечка (перекрестная);</a:t>
            </a:r>
          </a:p>
          <a:p>
            <a:r>
              <a:rPr lang="ru-RU" sz="2900" dirty="0" smtClean="0"/>
              <a:t>двойная, «</a:t>
            </a:r>
            <a:r>
              <a:rPr lang="ru-RU" sz="2900" dirty="0" err="1" smtClean="0"/>
              <a:t>oberg</a:t>
            </a:r>
            <a:r>
              <a:rPr lang="ru-RU" sz="2900" dirty="0" smtClean="0"/>
              <a:t>»;</a:t>
            </a:r>
          </a:p>
          <a:p>
            <a:r>
              <a:rPr lang="ru-RU" sz="2900" dirty="0" err="1" smtClean="0"/>
              <a:t>рапшильная</a:t>
            </a:r>
            <a:r>
              <a:rPr lang="ru-RU" sz="2900" dirty="0" smtClean="0"/>
              <a:t> насечка (точечная);</a:t>
            </a:r>
          </a:p>
          <a:p>
            <a:r>
              <a:rPr lang="ru-RU" sz="2900" dirty="0" smtClean="0"/>
              <a:t>дуговая насечка.</a:t>
            </a:r>
          </a:p>
          <a:p>
            <a:r>
              <a:rPr lang="ru-RU" sz="2900" dirty="0" smtClean="0"/>
              <a:t>Размер насечки означает количество зубьев на 1 сантиметр длины площади напильника. В зависимости от этого, разделяют 6 классов насечек (0, 1, 2, 3, 4, 5):</a:t>
            </a:r>
          </a:p>
          <a:p>
            <a:r>
              <a:rPr lang="ru-RU" sz="2900" dirty="0" err="1" smtClean="0"/>
              <a:t>драчевые</a:t>
            </a:r>
            <a:r>
              <a:rPr lang="ru-RU" sz="2900" dirty="0" smtClean="0"/>
              <a:t> напильники (0 и 1) – очень грубая насечка, имеющая наименьшее количество зубьев;</a:t>
            </a:r>
          </a:p>
          <a:p>
            <a:r>
              <a:rPr lang="ru-RU" sz="2900" dirty="0" smtClean="0"/>
              <a:t>личные напильники (2 и 3) – средняя насечка, имеющая на 1 сантиметр больше зубьев, чем у </a:t>
            </a:r>
            <a:r>
              <a:rPr lang="ru-RU" sz="2900" dirty="0" err="1" smtClean="0"/>
              <a:t>драчевых</a:t>
            </a:r>
            <a:r>
              <a:rPr lang="ru-RU" sz="2900" dirty="0" smtClean="0"/>
              <a:t> напильников;</a:t>
            </a:r>
          </a:p>
          <a:p>
            <a:r>
              <a:rPr lang="ru-RU" sz="2900" dirty="0" smtClean="0"/>
              <a:t>бархатные напильники (4 и 5) – очень мелкая насечка, у которой малое количество зубьев на 1 сантиметр.</a:t>
            </a:r>
          </a:p>
          <a:p>
            <a:r>
              <a:rPr lang="ru-RU" sz="2900" dirty="0" smtClean="0"/>
              <a:t>Чем грубее насечка у напильника, тем быстрее удаляется материал. У длинных напильников крупнее насечка, чем у коротких. Для того, чтобы снять большой объем материала, необходимо использовать напильники с крупной насечкой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71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85786" y="3929066"/>
            <a:ext cx="7786742" cy="250033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Плоские напильники</a:t>
            </a:r>
            <a:r>
              <a:rPr lang="ru-RU" dirty="0" smtClean="0"/>
              <a:t> используют для обработки плоских наружных и внутренних, а также наружных выпуклых поверхностей</a:t>
            </a:r>
          </a:p>
          <a:p>
            <a:r>
              <a:rPr lang="ru-RU" b="1" i="1" dirty="0" smtClean="0"/>
              <a:t>Квадратными напильниками</a:t>
            </a:r>
            <a:r>
              <a:rPr lang="ru-RU" i="1" dirty="0" smtClean="0"/>
              <a:t> </a:t>
            </a:r>
            <a:r>
              <a:rPr lang="ru-RU" dirty="0" smtClean="0"/>
              <a:t>опиливают плоскости квадратных и прямоугольных отверстий и различных пазов. Квадратные напильники большой длины (350- 500 мм) называют брусовками и применяют при грубом (обдирочном) опиливании изделия, когда требуется снять слой металла не менее 1 мм.</a:t>
            </a:r>
          </a:p>
          <a:p>
            <a:r>
              <a:rPr lang="ru-RU" b="1" i="1" dirty="0" smtClean="0"/>
              <a:t>Трехгранные напильники</a:t>
            </a:r>
            <a:r>
              <a:rPr lang="ru-RU" dirty="0" smtClean="0"/>
              <a:t> служат главным образом для опиливания внутренних углов.</a:t>
            </a:r>
          </a:p>
          <a:p>
            <a:r>
              <a:rPr lang="ru-RU" b="1" i="1" dirty="0" smtClean="0"/>
              <a:t>Круглые напильники </a:t>
            </a:r>
            <a:r>
              <a:rPr lang="ru-RU" dirty="0" smtClean="0"/>
              <a:t> применяют для опиливания закругленных углублений и отверстий в изделиях.</a:t>
            </a:r>
          </a:p>
          <a:p>
            <a:r>
              <a:rPr lang="ru-RU" b="1" i="1" dirty="0" smtClean="0"/>
              <a:t>Полукруглыми напильниками</a:t>
            </a:r>
            <a:r>
              <a:rPr lang="ru-RU" b="1" dirty="0" smtClean="0"/>
              <a:t> </a:t>
            </a:r>
            <a:r>
              <a:rPr lang="ru-RU" dirty="0" smtClean="0"/>
              <a:t>опиливают вогнутые поверхности.</a:t>
            </a:r>
          </a:p>
          <a:p>
            <a:endParaRPr lang="ru-RU" dirty="0"/>
          </a:p>
        </p:txBody>
      </p:sp>
      <p:pic>
        <p:nvPicPr>
          <p:cNvPr id="16386" name="Picture 2" descr="C:\Users\User\Desktop\31967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00042"/>
            <a:ext cx="614366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72518" cy="142876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Молоток</a:t>
            </a:r>
            <a:r>
              <a:rPr lang="ru-RU" sz="2000" dirty="0" smtClean="0"/>
              <a:t> - ручной инструмент в виде металлического или деревянного бруска различной формы, насаженного под прямым углом на рукоятку, служащий для забивания чего либо, ударов по чему либо.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Слесарный молоток: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20367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Кувалда - устроена в сходной степени с молотком, но имеет увеличенную массу (до 16 кг) бойка, и рукоятку до 1,2 метра. </a:t>
            </a:r>
            <a:endParaRPr lang="ru-RU" dirty="0"/>
          </a:p>
        </p:txBody>
      </p:sp>
      <p:pic>
        <p:nvPicPr>
          <p:cNvPr id="10" name="Содержимое 9" descr="http://www.hi-intel.ru/1/img/721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4040188" cy="163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3643314"/>
            <a:ext cx="42862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Слесарные молотки бывают с квадратным и круглым бойком. Рабочую часть инструмента изготавливают из инструментальной стали. Термическая закалка обеспечивает бойку прочность и препятствует образованию </a:t>
            </a:r>
            <a:r>
              <a:rPr lang="ru-RU" dirty="0" err="1" smtClean="0"/>
              <a:t>расклёпов</a:t>
            </a:r>
            <a:r>
              <a:rPr lang="ru-RU" dirty="0" smtClean="0"/>
              <a:t> на его гранях. Ручки молотков бывают из твёрдого дерева или из металла с синтетическим покрытием (для предотвращения скольжения в руке).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Содержимое 11" descr="http://www.hi-intel.ru/1/img/722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39052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714876" y="5691157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Кувалда используется для рихтовки изделий из металлов и ковки.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Отвёртка - ручной инструмент для </a:t>
            </a:r>
            <a:r>
              <a:rPr lang="ru-RU" sz="2200" dirty="0" err="1" smtClean="0"/>
              <a:t>для</a:t>
            </a:r>
            <a:r>
              <a:rPr lang="ru-RU" sz="2200" dirty="0" smtClean="0"/>
              <a:t> ввинчивания и вывинчивания винтов, шурупов и других крепёжных изделий имеющих винтовую нарезку.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http://www.hi-intel.ru/1/img/72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357430"/>
            <a:ext cx="707236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Форма жала отвёртки должна имеет профиль сходный с профилем шлица крепёжного изделия. Наиболее распространены шлицы в виде прямой прорези, креста, шестигранника, квадрата.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hi-intel.ru/1/img/72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78674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500703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удобства пользования отвёрткой, используют сменные биты с (разной формой жала), которые вставляются в шестигранное торцевое отверстие (углубление) в стержне, или сменные стержни с заданной формой жала.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/>
              <a:t>Зубило</a:t>
            </a:r>
            <a:r>
              <a:rPr lang="ru-RU" sz="2000" dirty="0" smtClean="0"/>
              <a:t> - ударно-режущий инструмент для обработки металла (резки, рубки) и камня (раскалывания, откалывания).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hi-intel.ru/1/img/72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771530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3500438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Основными частями зубила являются: заточенная рабочая часть - режущая кромка и затыльник, используемый для ударов молотком. </a:t>
            </a:r>
            <a:br>
              <a:rPr lang="ru-RU" dirty="0" smtClean="0"/>
            </a:br>
            <a:r>
              <a:rPr lang="ru-RU" dirty="0" smtClean="0"/>
              <a:t>Зубило изготавливают целиком из инструментальной стали или из конструкционной стали и для прочности рабочую часть оснащают твёрдосплавными пластинами.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493</Words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Государственное бюджетное образовательное учреждение  среднего профессионального образования ЛНР «Луганский колледж автосервиса» </vt:lpstr>
      <vt:lpstr>Напильник - многолезвийный инструмент для обработки металлов, дерева, пластмасс и тому подобное. Представляет собой металлический брусок (обычно из инструментальной стали) с насечкой.  </vt:lpstr>
      <vt:lpstr>Напильники имеют следующие разновидности: </vt:lpstr>
      <vt:lpstr>Слайд 4</vt:lpstr>
      <vt:lpstr>Слайд 5</vt:lpstr>
      <vt:lpstr> Молоток - ручной инструмент в виде металлического или деревянного бруска различной формы, насаженного под прямым углом на рукоятку, служащий для забивания чего либо, ударов по чему либо. </vt:lpstr>
      <vt:lpstr>  Отвёртка - ручной инструмент для для ввинчивания и вывинчивания винтов, шурупов и других крепёжных изделий имеющих винтовую нарезку. </vt:lpstr>
      <vt:lpstr>Форма жала отвёртки должна имеет профиль сходный с профилем шлица крепёжного изделия. Наиболее распространены шлицы в виде прямой прорези, креста, шестигранника, квадрата. </vt:lpstr>
      <vt:lpstr>Зубило - ударно-режущий инструмент для обработки металла (резки, рубки) и камня (раскалывания, откалывания). </vt:lpstr>
      <vt:lpstr>  Керн или кернер (бородок) - ручной слесарный инструмент, предназначен для разметки небольших углублений (кернов), обычно в металле.  </vt:lpstr>
      <vt:lpstr>  Метчик - ручной слесарный инструмент для нарезания резьбы в отверстиях. Хвостовик метчика имеет на конце квадратный профиль для закрепления в воротке. При нарезании резьбы следует пользоваться смазывающе-охлаждающими жидкостями (СОЖ). В зависимости от материала это могут быть керосин, веретённое масло, вода с растворённом в ней мылом и так далее. </vt:lpstr>
      <vt:lpstr>Плашка - ручной инструмент для нарезания резьбы на цилиндрических поверхностях (винты, болты, трубы и тому подобное). </vt:lpstr>
      <vt:lpstr> Гаечный ключ - ручной слесарный инструмент предназначенный для закручивания или откручивания болтов, гаек и других деталей имеющих резьбу. </vt:lpstr>
      <vt:lpstr>В зависимости производимых работ, доступности резьбового соединения и других факторов используются различные типы ключей.</vt:lpstr>
      <vt:lpstr>Торцевой  ключ</vt:lpstr>
      <vt:lpstr>Разводной ключ - разновидность рожкового ключа, у которого просвет губок (размер ключа) может плавно изменяться в широких пределах.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2017-10-25T12:23:25Z</dcterms:created>
  <dcterms:modified xsi:type="dcterms:W3CDTF">2017-10-26T10:09:44Z</dcterms:modified>
</cp:coreProperties>
</file>