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2" r:id="rId5"/>
    <p:sldId id="261" r:id="rId6"/>
    <p:sldId id="263" r:id="rId7"/>
    <p:sldId id="264" r:id="rId8"/>
    <p:sldId id="260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0E28D-C3AA-4230-BD39-145BEEA8319C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2DF7E-E51C-460B-ADFE-516EFB3F9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5DC63-01C6-48E1-963F-C2ABD9DF705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6268D-934F-432C-92AA-D41584757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3977-B310-4D0C-96CC-52306CB453D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AEEB-5FC2-4AE0-81F5-E5A45E4D2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346AB-44DA-46F2-8263-7D59327A1C10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04F6A-1025-4B3E-A83F-18A1B114B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81B7D-842A-4845-B19E-289DC761382B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CCFE7-9592-4351-AD67-DB85C6329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FF28C-9283-40BE-A6CD-07306BEF4D6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43F42-ADE0-4609-9F0B-3FAC36DBB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75E59-4EDC-43C7-860B-B35E34B1E72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04300-34E8-47D8-82BF-69E1AB76F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5A2C5-3B2E-4EFD-8AD6-FFE500A03CBF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6DDFD-DF02-48D7-8287-A52DE97D2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EED9-17B8-4282-AD57-14C57EA708C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9AA4-1570-44B1-AAF6-01CE9A3D4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4B742-85C5-4125-A2C6-380BD2844E20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98164-D7E3-453D-9DE9-5DD7FB0B0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F94C-370C-42FF-9703-778FF7DFE7D8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F88A4-D87D-4C26-AB4C-48C6C66D4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95BBA7-23F0-453A-945C-E622034FCF73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88534B-CAB5-4C04-85BC-9004D1255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0"/>
            <a:ext cx="8458200" cy="191611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Arial Narrow" pitchFamily="34" charset="0"/>
              </a:rPr>
              <a:t>Муниципальное казенное дошкольное образовательное учреждение детский сад № 7 «Буратино»,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Arial Narrow" pitchFamily="34" charset="0"/>
              </a:rPr>
              <a:t>с. Богучаны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Arial Narrow" pitchFamily="34" charset="0"/>
              </a:rPr>
              <a:t> </a:t>
            </a:r>
            <a:r>
              <a:rPr lang="ru-RU" sz="3200" b="1" dirty="0" smtClean="0">
                <a:latin typeface="Arial Narrow" pitchFamily="34" charset="0"/>
              </a:rPr>
              <a:t>Применение элементов арт-терапии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atin typeface="Arial Narrow" pitchFamily="34" charset="0"/>
              </a:rPr>
              <a:t>на логопедических занятиях</a:t>
            </a:r>
            <a:endParaRPr lang="ru-RU" sz="3200" b="1" dirty="0">
              <a:latin typeface="Arial Narrow" pitchFamily="34" charset="0"/>
            </a:endParaRPr>
          </a:p>
        </p:txBody>
      </p: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900113" y="5445125"/>
            <a:ext cx="77755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_Romanus"/>
              </a:rPr>
              <a:t>      </a:t>
            </a:r>
            <a:r>
              <a:rPr lang="ru-RU" sz="2000">
                <a:latin typeface="Arial Narrow" pitchFamily="34" charset="0"/>
              </a:rPr>
              <a:t>Учитель-логопед МКДОУ д/с №7 «Буратино» Разгонюк О.С.</a:t>
            </a:r>
          </a:p>
          <a:p>
            <a:r>
              <a:rPr lang="ru-RU" sz="2000">
                <a:latin typeface="Arial Narrow" pitchFamily="34" charset="0"/>
              </a:rPr>
              <a:t>                                            Тел. 89029711440.</a:t>
            </a:r>
          </a:p>
          <a:p>
            <a:r>
              <a:rPr lang="ru-RU" sz="2000">
                <a:latin typeface="Arial Narrow" pitchFamily="34" charset="0"/>
              </a:rPr>
              <a:t>                                              Февраль  2017г.</a:t>
            </a:r>
          </a:p>
        </p:txBody>
      </p:sp>
      <p:pic>
        <p:nvPicPr>
          <p:cNvPr id="13315" name="Рисунок 6" descr="P103063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916113"/>
            <a:ext cx="5005388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   </a:t>
            </a:r>
            <a:r>
              <a:rPr lang="ru-RU" dirty="0" smtClean="0">
                <a:latin typeface="Arial Narrow" pitchFamily="34" charset="0"/>
              </a:rPr>
              <a:t>«Волшебное облако»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22530" name="Рисунок 3" descr="P103069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1341438"/>
            <a:ext cx="57658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09120"/>
            <a:ext cx="8686800" cy="18722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cap="none" dirty="0" smtClean="0">
                <a:latin typeface="a_Romanus" pitchFamily="82" charset="-52"/>
              </a:rPr>
              <a:t>     </a:t>
            </a:r>
            <a:r>
              <a:rPr lang="ru-RU" sz="2800" cap="none" dirty="0" smtClean="0">
                <a:latin typeface="Arial Narrow" pitchFamily="34" charset="0"/>
              </a:rPr>
              <a:t>«Волшебное облако» помещено внутрь обычного файла и наложено на специальные таблички со слогами и словами. Оно значительно повышает интерес ребенка к обучению чтению.</a:t>
            </a:r>
            <a:r>
              <a:rPr lang="ru-RU" sz="2400" cap="none" dirty="0" smtClean="0">
                <a:latin typeface="Arial Narrow" pitchFamily="34" charset="0"/>
              </a:rPr>
              <a:t/>
            </a:r>
            <a:br>
              <a:rPr lang="ru-RU" sz="2400" cap="none" dirty="0" smtClean="0">
                <a:latin typeface="Arial Narrow" pitchFamily="34" charset="0"/>
              </a:rPr>
            </a:br>
            <a:endParaRPr lang="ru-RU" sz="2400" cap="none" dirty="0">
              <a:latin typeface="Arial Narrow" pitchFamily="34" charset="0"/>
            </a:endParaRPr>
          </a:p>
        </p:txBody>
      </p:sp>
      <p:pic>
        <p:nvPicPr>
          <p:cNvPr id="23554" name="Рисунок 3" descr="P103071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692150"/>
            <a:ext cx="6502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34806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Arial Narrow" pitchFamily="34" charset="0"/>
              </a:rPr>
              <a:t>Благодарю за просмотр!</a:t>
            </a:r>
            <a:br>
              <a:rPr lang="ru-RU" sz="4000" dirty="0" smtClean="0">
                <a:latin typeface="Arial Narrow" pitchFamily="34" charset="0"/>
              </a:rPr>
            </a:br>
            <a:r>
              <a:rPr lang="ru-RU" sz="4000" dirty="0" smtClean="0">
                <a:latin typeface="Arial Narrow" pitchFamily="34" charset="0"/>
              </a:rPr>
              <a:t/>
            </a:r>
            <a:br>
              <a:rPr lang="ru-RU" sz="4000" dirty="0" smtClean="0">
                <a:latin typeface="Arial Narrow" pitchFamily="34" charset="0"/>
              </a:rPr>
            </a:br>
            <a:r>
              <a:rPr lang="ru-RU" sz="4000" dirty="0" smtClean="0">
                <a:latin typeface="Arial Narrow" pitchFamily="34" charset="0"/>
              </a:rPr>
              <a:t>До новых встреч!</a:t>
            </a:r>
            <a:endParaRPr lang="ru-RU" sz="40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53136"/>
            <a:ext cx="9144000" cy="194421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cap="none" dirty="0" smtClean="0"/>
              <a:t>      </a:t>
            </a:r>
            <a:r>
              <a:rPr lang="ru-RU" sz="2400" cap="none" dirty="0" smtClean="0">
                <a:latin typeface="Arial Narrow" pitchFamily="34" charset="0"/>
              </a:rPr>
              <a:t>Представляю вам 3 интересных элемента арт-терапии:</a:t>
            </a:r>
            <a:br>
              <a:rPr lang="ru-RU" sz="2400" cap="none" dirty="0" smtClean="0">
                <a:latin typeface="Arial Narrow" pitchFamily="34" charset="0"/>
              </a:rPr>
            </a:br>
            <a:r>
              <a:rPr lang="ru-RU" sz="2400" cap="none" dirty="0" smtClean="0">
                <a:latin typeface="Arial Narrow" pitchFamily="34" charset="0"/>
              </a:rPr>
              <a:t>     1. «Нано гам» - жвачка для рук, новейшая разработка учёных;</a:t>
            </a:r>
            <a:br>
              <a:rPr lang="ru-RU" sz="2400" cap="none" dirty="0" smtClean="0">
                <a:latin typeface="Arial Narrow" pitchFamily="34" charset="0"/>
              </a:rPr>
            </a:br>
            <a:r>
              <a:rPr lang="ru-RU" sz="2400" cap="none" dirty="0" smtClean="0">
                <a:latin typeface="Arial Narrow" pitchFamily="34" charset="0"/>
              </a:rPr>
              <a:t>     2. «Радужные нити» - работа с шерстяной нитью;</a:t>
            </a:r>
            <a:br>
              <a:rPr lang="ru-RU" sz="2400" cap="none" dirty="0" smtClean="0">
                <a:latin typeface="Arial Narrow" pitchFamily="34" charset="0"/>
              </a:rPr>
            </a:br>
            <a:r>
              <a:rPr lang="ru-RU" sz="2400" cap="none" dirty="0" smtClean="0">
                <a:latin typeface="Arial Narrow" pitchFamily="34" charset="0"/>
              </a:rPr>
              <a:t>     3. «Волшебное облако» -  работа с пеной.</a:t>
            </a:r>
            <a:endParaRPr lang="ru-RU" sz="2400" cap="none" dirty="0">
              <a:latin typeface="Arial Narrow" pitchFamily="34" charset="0"/>
            </a:endParaRPr>
          </a:p>
        </p:txBody>
      </p:sp>
      <p:pic>
        <p:nvPicPr>
          <p:cNvPr id="14338" name="Рисунок 3" descr="P10306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92150"/>
            <a:ext cx="7507288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549275"/>
            <a:ext cx="8686800" cy="56165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a_Romanus" pitchFamily="82" charset="-52"/>
              </a:rPr>
              <a:t>        </a:t>
            </a:r>
            <a:r>
              <a:rPr lang="ru-RU" sz="3600" dirty="0" smtClean="0">
                <a:latin typeface="Arial Narrow" pitchFamily="34" charset="0"/>
              </a:rPr>
              <a:t>Актуальность </a:t>
            </a:r>
            <a:r>
              <a:rPr lang="ru-RU" sz="2800" dirty="0" smtClean="0">
                <a:latin typeface="Arial Narrow" pitchFamily="34" charset="0"/>
              </a:rPr>
              <a:t>выбранных приемов работы в том, что у детей дошкольного возраста преобладает игровая деятельность, и, используя игровые приемы на занятиях, можно решать одновременно несколько задач: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Arial Narrow" pitchFamily="34" charset="0"/>
              </a:rPr>
              <a:t>Поддержание интереса ребенка к занятиям;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Arial Narrow" pitchFamily="34" charset="0"/>
              </a:rPr>
              <a:t>Развитие мелкой моторики пальцев рук;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Arial Narrow" pitchFamily="34" charset="0"/>
              </a:rPr>
              <a:t>Развитие высших психических функций: внимания, памяти, мышления, речи;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Arial Narrow" pitchFamily="34" charset="0"/>
              </a:rPr>
              <a:t> Улучшение межполушарных связей коры головного мозга (КГМ) за счет одновременной работы  его моторной и речедвигательной зоны и, как следствие, улучшение качества и скорости коррекции речевых нарушений у детей.</a:t>
            </a:r>
            <a:endParaRPr lang="ru-RU" sz="2400" dirty="0" smtClean="0">
              <a:latin typeface="Arial Narrow" pitchFamily="34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</a:t>
            </a:r>
            <a:r>
              <a:rPr lang="ru-RU" dirty="0" smtClean="0">
                <a:latin typeface="Arial Narrow" pitchFamily="34" charset="0"/>
              </a:rPr>
              <a:t>«НАНО ГАМ» – жвачка  для рук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16386" name="Рисунок 3" descr="P103054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557338"/>
            <a:ext cx="58293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157192"/>
            <a:ext cx="8686800" cy="148627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cap="none" dirty="0" smtClean="0"/>
              <a:t>     </a:t>
            </a:r>
            <a:r>
              <a:rPr lang="ru-RU" sz="2400" cap="none" dirty="0" smtClean="0">
                <a:latin typeface="Arial Narrow" pitchFamily="34" charset="0"/>
              </a:rPr>
              <a:t>На занятиях по коррекции звукопроизношения я использую некоторые приемы работы с «Нано гамом»: надавливание, растягивание и другие действия совместно с проговариванием  речевого материала, насыщенного отрабатываемыми  звуками.</a:t>
            </a:r>
            <a:endParaRPr lang="ru-RU" sz="2400" cap="none" dirty="0">
              <a:latin typeface="Arial Narrow" pitchFamily="34" charset="0"/>
            </a:endParaRPr>
          </a:p>
        </p:txBody>
      </p:sp>
      <p:pic>
        <p:nvPicPr>
          <p:cNvPr id="17410" name="Рисунок 4" descr="P103059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188913"/>
            <a:ext cx="72358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304800" y="5229225"/>
            <a:ext cx="8686800" cy="8509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         </a:t>
            </a:r>
            <a:r>
              <a:rPr lang="ru-RU" sz="2400" smtClean="0">
                <a:latin typeface="Arial Narrow" pitchFamily="34" charset="0"/>
              </a:rPr>
              <a:t>Для детей с дизартрией или с ее стертой формой подобная деятельность особенно важна.</a:t>
            </a:r>
          </a:p>
        </p:txBody>
      </p:sp>
      <p:pic>
        <p:nvPicPr>
          <p:cNvPr id="18434" name="Рисунок 3" descr="P10305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76250"/>
            <a:ext cx="6300787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cap="none" dirty="0" smtClean="0"/>
              <a:t>                  </a:t>
            </a:r>
            <a:r>
              <a:rPr lang="ru-RU" cap="none" dirty="0" smtClean="0">
                <a:latin typeface="Arial Narrow" pitchFamily="34" charset="0"/>
              </a:rPr>
              <a:t>«РАДУЖНЫЕ НИТИ»</a:t>
            </a:r>
            <a:endParaRPr lang="ru-RU" cap="none" dirty="0">
              <a:latin typeface="Arial Narrow" pitchFamily="34" charset="0"/>
            </a:endParaRPr>
          </a:p>
        </p:txBody>
      </p:sp>
      <p:pic>
        <p:nvPicPr>
          <p:cNvPr id="19458" name="Рисунок 5" descr="P103063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341438"/>
            <a:ext cx="7237412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733256"/>
            <a:ext cx="8686800" cy="8382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cap="none" dirty="0" smtClean="0">
                <a:latin typeface="a_Romanus" pitchFamily="82" charset="-52"/>
              </a:rPr>
              <a:t>    </a:t>
            </a:r>
            <a:r>
              <a:rPr lang="ru-RU" cap="none" dirty="0" smtClean="0">
                <a:latin typeface="Arial Narrow" pitchFamily="34" charset="0"/>
              </a:rPr>
              <a:t>«Радужные нити» – доступный способ сделать занятия интереснее и эффективнее.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20482" name="Рисунок 4" descr="P103065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620713"/>
            <a:ext cx="70215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3176"/>
            <a:ext cx="8686800" cy="153164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cap="none" dirty="0" smtClean="0">
                <a:latin typeface="Arial Narrow" pitchFamily="34" charset="0"/>
              </a:rPr>
              <a:t>     Наматывание нитки на  руку различными способами, выкладывание из ниток различных образов стимулирует работу головного мозга, мелкой моторики пальцев рук, развивает пространственную координацию и т.д.</a:t>
            </a:r>
            <a:endParaRPr lang="ru-RU" sz="2400" cap="none" dirty="0">
              <a:latin typeface="Arial Narrow" pitchFamily="34" charset="0"/>
            </a:endParaRPr>
          </a:p>
        </p:txBody>
      </p:sp>
      <p:pic>
        <p:nvPicPr>
          <p:cNvPr id="21506" name="Рисунок 3" descr="P103064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33375"/>
            <a:ext cx="6948487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529</TotalTime>
  <Words>112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12</vt:i4>
      </vt:variant>
    </vt:vector>
  </HeadingPairs>
  <TitlesOfParts>
    <vt:vector size="28" baseType="lpstr">
      <vt:lpstr>Franklin Gothic Book</vt:lpstr>
      <vt:lpstr>Arial</vt:lpstr>
      <vt:lpstr>Franklin Gothic Medium</vt:lpstr>
      <vt:lpstr>Wingdings 2</vt:lpstr>
      <vt:lpstr>Calibri</vt:lpstr>
      <vt:lpstr>Arial Narrow</vt:lpstr>
      <vt:lpstr>a_Romanus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Пользователь Windows</cp:lastModifiedBy>
  <cp:revision>33</cp:revision>
  <dcterms:created xsi:type="dcterms:W3CDTF">2017-02-02T09:31:21Z</dcterms:created>
  <dcterms:modified xsi:type="dcterms:W3CDTF">2018-02-07T01:05:12Z</dcterms:modified>
</cp:coreProperties>
</file>