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5" r:id="rId3"/>
    <p:sldId id="281" r:id="rId4"/>
    <p:sldId id="274" r:id="rId5"/>
    <p:sldId id="260" r:id="rId6"/>
    <p:sldId id="277" r:id="rId7"/>
    <p:sldId id="282" r:id="rId8"/>
    <p:sldId id="283" r:id="rId9"/>
    <p:sldId id="270" r:id="rId10"/>
    <p:sldId id="284" r:id="rId11"/>
    <p:sldId id="268" r:id="rId12"/>
    <p:sldId id="271" r:id="rId13"/>
    <p:sldId id="285" r:id="rId14"/>
    <p:sldId id="269" r:id="rId15"/>
    <p:sldId id="273" r:id="rId16"/>
    <p:sldId id="28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660066"/>
    <a:srgbClr val="336600"/>
    <a:srgbClr val="006600"/>
    <a:srgbClr val="008000"/>
    <a:srgbClr val="009900"/>
    <a:srgbClr val="80008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7760484-A8E0-4174-838D-5AF9C513D3E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5468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A88C46-069D-435E-BA1E-040448ADAA6A}" type="slidenum">
              <a:rPr lang="ru-RU"/>
              <a:pPr/>
              <a:t>12</a:t>
            </a:fld>
            <a:endParaRPr lang="ru-RU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№956 </a:t>
            </a:r>
            <a:r>
              <a:rPr lang="en-US"/>
              <a:t>bp[ ext,ybrf</a:t>
            </a: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A0245-EE01-4D4F-A926-9285E33DF1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8F14F-96D8-4B36-8972-69B1668538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2E52B-0BBC-43FC-9161-A9D47FF32D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4FA7F-13E4-45A0-B957-4A7BD78CC1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0D666F-10BA-4CCF-AAFD-54B09432CF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7CC65-C0BF-440D-8B0A-6299214050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90779-BA49-4AC8-801A-D9D298544F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ABB1E-D23C-4E83-8D19-9FA2B738DC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A975B-E71B-4D0A-A933-11C16A59A9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91CDA8-3DBD-4872-951E-33F969BD02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57088-3FD9-49C7-BD24-9ACDF7F62E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0DEFB0-64C2-49BE-B19A-0E5A1927467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733800" y="3124200"/>
            <a:ext cx="480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66FF"/>
                </a:solidFill>
                <a:latin typeface="Century Schoolbook" pitchFamily="18" charset="0"/>
              </a:rPr>
              <a:t>Урок математики в 6 </a:t>
            </a:r>
            <a:r>
              <a:rPr lang="ru-RU" sz="2400" b="1" dirty="0" smtClean="0">
                <a:solidFill>
                  <a:srgbClr val="0066FF"/>
                </a:solidFill>
                <a:latin typeface="Century Schoolbook" pitchFamily="18" charset="0"/>
              </a:rPr>
              <a:t>классе</a:t>
            </a: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0066FF"/>
                </a:solidFill>
                <a:latin typeface="Century Schoolbook" pitchFamily="18" charset="0"/>
              </a:rPr>
              <a:t>Учитель: </a:t>
            </a:r>
            <a:r>
              <a:rPr lang="ru-RU" sz="2400" b="1" dirty="0" err="1" smtClean="0">
                <a:solidFill>
                  <a:srgbClr val="0066FF"/>
                </a:solidFill>
                <a:latin typeface="Century Schoolbook" pitchFamily="18" charset="0"/>
              </a:rPr>
              <a:t>Н.И.Зорикова</a:t>
            </a:r>
            <a:r>
              <a:rPr lang="ru-RU" sz="2400" b="1" dirty="0" smtClean="0">
                <a:solidFill>
                  <a:srgbClr val="0066FF"/>
                </a:solidFill>
                <a:latin typeface="Century Schoolbook" pitchFamily="18" charset="0"/>
              </a:rPr>
              <a:t>.</a:t>
            </a:r>
            <a:endParaRPr lang="ru-RU" sz="2400" b="1" dirty="0">
              <a:solidFill>
                <a:srgbClr val="0066FF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Расположить в порядке убывания числа.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-6;  5,3;  0,5;  -5,9;  0;  -11;  4,5.</a:t>
            </a:r>
          </a:p>
          <a:p>
            <a:endParaRPr lang="ru-RU" dirty="0"/>
          </a:p>
          <a:p>
            <a:r>
              <a:rPr lang="ru-RU" dirty="0" smtClean="0"/>
              <a:t>№925(1;2).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507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143000" y="1592263"/>
            <a:ext cx="228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914400" y="-152400"/>
            <a:ext cx="7848600" cy="720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Между какими соседними целыми числами расположено число 3,8;</a:t>
            </a:r>
            <a:r>
              <a:rPr lang="en-US" sz="2800" dirty="0" smtClean="0">
                <a:solidFill>
                  <a:srgbClr val="002060"/>
                </a:solidFill>
              </a:rPr>
              <a:t>  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3 </a:t>
            </a:r>
            <a:r>
              <a:rPr lang="en-US" sz="2800" dirty="0" smtClean="0">
                <a:solidFill>
                  <a:srgbClr val="002060"/>
                </a:solidFill>
              </a:rPr>
              <a:t>&lt; 3,8 &lt; </a:t>
            </a:r>
            <a:r>
              <a:rPr lang="ru-RU" sz="2800" dirty="0" smtClean="0">
                <a:solidFill>
                  <a:srgbClr val="002060"/>
                </a:solidFill>
              </a:rPr>
              <a:t>4</a:t>
            </a:r>
          </a:p>
          <a:p>
            <a:pPr lvl="0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 число -8,9 </a:t>
            </a:r>
            <a:r>
              <a:rPr lang="en-US" sz="2800" dirty="0" smtClean="0">
                <a:solidFill>
                  <a:srgbClr val="002060"/>
                </a:solidFill>
              </a:rPr>
              <a:t>   </a:t>
            </a:r>
            <a:endParaRPr lang="ru-RU" sz="2800" dirty="0" smtClean="0">
              <a:solidFill>
                <a:srgbClr val="002060"/>
              </a:solidFill>
            </a:endParaRPr>
          </a:p>
          <a:p>
            <a:pPr lvl="0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-9 </a:t>
            </a:r>
            <a:r>
              <a:rPr lang="en-US" sz="2800" dirty="0" smtClean="0">
                <a:solidFill>
                  <a:srgbClr val="002060"/>
                </a:solidFill>
              </a:rPr>
              <a:t>&lt; -8,9 &lt;</a:t>
            </a:r>
            <a:r>
              <a:rPr lang="ru-RU" sz="2800" dirty="0" smtClean="0">
                <a:solidFill>
                  <a:srgbClr val="002060"/>
                </a:solidFill>
              </a:rPr>
              <a:t> -8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Запишите все целые числа, расположенные на координатной прямой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</a:rPr>
              <a:t>между числами  -2,5 и 6:   </a:t>
            </a:r>
          </a:p>
          <a:p>
            <a:pPr lvl="0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-2;  -1;  0;   1;   2;   3;   4;   5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</a:rPr>
              <a:t> между числами -15,</a:t>
            </a:r>
            <a:r>
              <a:rPr lang="en-US" sz="2800" dirty="0" smtClean="0">
                <a:solidFill>
                  <a:srgbClr val="002060"/>
                </a:solidFill>
              </a:rPr>
              <a:t>3</a:t>
            </a:r>
            <a:r>
              <a:rPr lang="ru-RU" sz="2800" dirty="0" smtClean="0">
                <a:solidFill>
                  <a:srgbClr val="002060"/>
                </a:solidFill>
              </a:rPr>
              <a:t> и -8,1:    </a:t>
            </a:r>
          </a:p>
          <a:p>
            <a:pPr lvl="0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</a:rPr>
              <a:t> -15;   -14;   -13;   -12;   -11;   -10;   -9</a:t>
            </a:r>
          </a:p>
        </p:txBody>
      </p:sp>
      <p:pic>
        <p:nvPicPr>
          <p:cNvPr id="16391" name="Picture 7" descr="school02-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4505325"/>
            <a:ext cx="1727200" cy="2352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3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3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3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0200" y="228600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Приём «</a:t>
            </a:r>
            <a:r>
              <a:rPr lang="ru-RU" dirty="0" err="1"/>
              <a:t>Синквейн</a:t>
            </a:r>
            <a:r>
              <a:rPr lang="ru-RU" dirty="0"/>
              <a:t>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Оцени себя сам!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432050" y="1760061"/>
          <a:ext cx="4279900" cy="4767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4165"/>
                <a:gridCol w="889000"/>
                <a:gridCol w="341630"/>
                <a:gridCol w="1041400"/>
                <a:gridCol w="283845"/>
                <a:gridCol w="1419860"/>
              </a:tblGrid>
              <a:tr h="2908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поняли ли теорию: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как запомнили правила: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эмоциональный настрой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08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правила понял (а) все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запомнил (а) все правила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чувствовал (а) свободно, комфортно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362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sym typeface="Symbol"/>
                        </a:rPr>
                        <a:t>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правила понял (а) не все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sym typeface="Symbol"/>
                        </a:rPr>
                        <a:t>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не все правила запомнил (а)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sym typeface="Symbol"/>
                        </a:rPr>
                        <a:t>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чувствовал (а) стеснительно, не комфортно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445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ничего не понял (а)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не запомнил (а) </a:t>
                      </a:r>
                      <a:endParaRPr lang="ru-RU" sz="12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ни одного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ничего не понравилось, чувствовал (а) плохо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4333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990600" y="0"/>
            <a:ext cx="7010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C00000"/>
                </a:solidFill>
              </a:rPr>
              <a:t>Подведем итог урока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967636" y="838200"/>
            <a:ext cx="76962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66FF"/>
                </a:solidFill>
                <a:latin typeface="Century Schoolbook" pitchFamily="18" charset="0"/>
              </a:rPr>
              <a:t>Что больше:</a:t>
            </a:r>
          </a:p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66FF"/>
                </a:solidFill>
                <a:latin typeface="Century Schoolbook" pitchFamily="18" charset="0"/>
              </a:rPr>
              <a:t> Положительное число или отрицательное?</a:t>
            </a:r>
          </a:p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66FF"/>
                </a:solidFill>
                <a:latin typeface="Century Schoolbook" pitchFamily="18" charset="0"/>
              </a:rPr>
              <a:t>Положительное или нуль?</a:t>
            </a:r>
          </a:p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66FF"/>
                </a:solidFill>
                <a:latin typeface="Century Schoolbook" pitchFamily="18" charset="0"/>
              </a:rPr>
              <a:t>Отрицательное или нуль?</a:t>
            </a:r>
          </a:p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66FF"/>
                </a:solidFill>
                <a:latin typeface="Century Schoolbook" pitchFamily="18" charset="0"/>
              </a:rPr>
              <a:t>Как сравнить два отрицательных числа?</a:t>
            </a:r>
          </a:p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66FF"/>
                </a:solidFill>
                <a:latin typeface="Century Schoolbook" pitchFamily="18" charset="0"/>
              </a:rPr>
              <a:t>Как сравнить два положительных числа?</a:t>
            </a:r>
            <a:endParaRPr lang="ru-RU" sz="3200" b="1" dirty="0">
              <a:solidFill>
                <a:srgbClr val="0066FF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4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uiExpan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762000" y="457200"/>
            <a:ext cx="81534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Century Schoolbook"/>
              </a:rPr>
              <a:t>Домашнее задание:</a:t>
            </a:r>
          </a:p>
          <a:p>
            <a:pPr algn="ctr"/>
            <a:r>
              <a:rPr lang="ru-RU" sz="24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Century Schoolbook"/>
              </a:rPr>
              <a:t>п.33 (правило)</a:t>
            </a:r>
            <a:endParaRPr lang="ru-RU" sz="2400" b="1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Century Schoolbook"/>
            </a:endParaRPr>
          </a:p>
          <a:p>
            <a:pPr algn="ctr"/>
            <a:r>
              <a:rPr lang="ru-RU" sz="20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Century Schoolbook"/>
              </a:rPr>
              <a:t>№920, 926, 928, 939(по желанию)</a:t>
            </a:r>
            <a:endParaRPr lang="ru-RU" sz="2000" b="1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Century Schoolbook"/>
            </a:endParaRPr>
          </a:p>
        </p:txBody>
      </p:sp>
      <p:pic>
        <p:nvPicPr>
          <p:cNvPr id="23558" name="Picture 6" descr="line1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038600"/>
            <a:ext cx="8915400" cy="1897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33600" y="457200"/>
            <a:ext cx="7010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rgbClr val="FFC000"/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урок!!!</a:t>
            </a:r>
            <a:endParaRPr lang="ru-RU" sz="6600" b="1" cap="none" spc="0" dirty="0">
              <a:ln w="1905"/>
              <a:gradFill>
                <a:gsLst>
                  <a:gs pos="0">
                    <a:srgbClr val="FFC000"/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5 идет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0"/>
            <a:ext cx="1962150" cy="2733675"/>
          </a:xfrm>
          <a:prstGeom prst="rect">
            <a:avLst/>
          </a:prstGeom>
        </p:spPr>
      </p:pic>
      <p:pic>
        <p:nvPicPr>
          <p:cNvPr id="6" name="Рисунок 5" descr="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905000"/>
            <a:ext cx="2657475" cy="4429125"/>
          </a:xfrm>
          <a:prstGeom prst="rect">
            <a:avLst/>
          </a:prstGeom>
        </p:spPr>
      </p:pic>
      <p:pic>
        <p:nvPicPr>
          <p:cNvPr id="7" name="Рисунок 6" descr="оценка 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0" y="4000500"/>
            <a:ext cx="2857500" cy="2857500"/>
          </a:xfrm>
          <a:prstGeom prst="rect">
            <a:avLst/>
          </a:prstGeom>
          <a:scene3d>
            <a:camera prst="obliqueBottomRight"/>
            <a:lightRig rig="threePt" dir="t"/>
          </a:scene3d>
          <a:sp3d z="69850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Тема урока: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«Сравнение чисел»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1430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u="sng" dirty="0" smtClean="0">
                <a:solidFill>
                  <a:srgbClr val="C00000"/>
                </a:solidFill>
              </a:rPr>
              <a:t> Цели: 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0070C0"/>
                </a:solidFill>
              </a:rPr>
              <a:t>  	1) </a:t>
            </a:r>
            <a:r>
              <a:rPr lang="ru-RU" dirty="0">
                <a:solidFill>
                  <a:srgbClr val="0070C0"/>
                </a:solidFill>
              </a:rPr>
              <a:t>И</a:t>
            </a:r>
            <a:r>
              <a:rPr lang="ru-RU" dirty="0" smtClean="0">
                <a:solidFill>
                  <a:srgbClr val="0070C0"/>
                </a:solidFill>
              </a:rPr>
              <a:t>зучение правил сравнения положительных и отрицательных чисел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0070C0"/>
                </a:solidFill>
              </a:rPr>
              <a:t>	2) Умение сравнивать положительные и отрицательные числа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Задачи урока: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-изучить правила  сравнения чисел, </a:t>
            </a:r>
          </a:p>
          <a:p>
            <a:r>
              <a:rPr lang="ru-RU" dirty="0"/>
              <a:t>-научиться сравнивать числа.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3361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Устная разминка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95400"/>
            <a:ext cx="8229600" cy="5181600"/>
          </a:xfrm>
          <a:noFill/>
        </p:spPr>
        <p:txBody>
          <a:bodyPr/>
          <a:lstStyle/>
          <a:p>
            <a:r>
              <a:rPr lang="ru-RU" sz="2800" dirty="0"/>
              <a:t>1) Определите закономерность и продолжите ряд: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2; 4; 8; 16; …</a:t>
            </a:r>
            <a:br>
              <a:rPr lang="ru-RU" sz="2800" dirty="0"/>
            </a:br>
            <a:r>
              <a:rPr lang="ru-RU" sz="2800" dirty="0" smtClean="0"/>
              <a:t>2</a:t>
            </a:r>
            <a:r>
              <a:rPr lang="ru-RU" sz="2800" dirty="0"/>
              <a:t>) Дан ряд чисел:</a:t>
            </a:r>
          </a:p>
          <a:p>
            <a:r>
              <a:rPr lang="ru-RU" sz="2800" dirty="0"/>
              <a:t>– 5; 3; 0; – 7; – 104; 104; 12; 19.</a:t>
            </a:r>
          </a:p>
          <a:p>
            <a:r>
              <a:rPr lang="ru-RU" sz="2800" dirty="0" smtClean="0"/>
              <a:t>Назовите:</a:t>
            </a:r>
          </a:p>
          <a:p>
            <a:pPr marL="0" indent="0">
              <a:buNone/>
            </a:pPr>
            <a:r>
              <a:rPr lang="ru-RU" sz="2800" dirty="0" smtClean="0"/>
              <a:t>а</a:t>
            </a:r>
            <a:r>
              <a:rPr lang="ru-RU" sz="2800" dirty="0"/>
              <a:t>)  натуральные числа;        б) целые числа;   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в</a:t>
            </a:r>
            <a:r>
              <a:rPr lang="ru-RU" sz="2800" dirty="0"/>
              <a:t>) отрицательные числа</a:t>
            </a:r>
            <a:r>
              <a:rPr lang="ru-RU" sz="2800" dirty="0" smtClean="0"/>
              <a:t>;</a:t>
            </a:r>
          </a:p>
          <a:p>
            <a:pPr marL="0" indent="0">
              <a:buNone/>
            </a:pPr>
            <a:r>
              <a:rPr lang="ru-RU" sz="2800" dirty="0" smtClean="0"/>
              <a:t> </a:t>
            </a:r>
            <a:r>
              <a:rPr lang="ru-RU" sz="2800" dirty="0"/>
              <a:t>г) положительные числа;        </a:t>
            </a:r>
            <a:r>
              <a:rPr lang="ru-RU" sz="2800" dirty="0" smtClean="0"/>
              <a:t> </a:t>
            </a:r>
          </a:p>
          <a:p>
            <a:pPr marL="0" indent="0">
              <a:buNone/>
            </a:pPr>
            <a:r>
              <a:rPr lang="ru-RU" sz="2800" dirty="0" smtClean="0"/>
              <a:t>д</a:t>
            </a:r>
            <a:r>
              <a:rPr lang="ru-RU" sz="2800" dirty="0"/>
              <a:t>) пары противоположных чисел</a:t>
            </a:r>
          </a:p>
          <a:p>
            <a:pPr lvl="0"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89" name="Picture 1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76800"/>
            <a:ext cx="15684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143000" y="228600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1)Напишите координаты </a:t>
            </a:r>
            <a:r>
              <a:rPr lang="ru-RU" dirty="0" smtClean="0"/>
              <a:t> точек А,В,С,</a:t>
            </a:r>
            <a:r>
              <a:rPr lang="en-US" dirty="0" smtClean="0"/>
              <a:t>D</a:t>
            </a:r>
            <a:r>
              <a:rPr lang="ru-RU" dirty="0" smtClean="0"/>
              <a:t>,</a:t>
            </a:r>
            <a:r>
              <a:rPr lang="en-US" dirty="0" smtClean="0"/>
              <a:t>O</a:t>
            </a:r>
            <a:endParaRPr lang="ru-RU" dirty="0"/>
          </a:p>
        </p:txBody>
      </p:sp>
      <p:pic>
        <p:nvPicPr>
          <p:cNvPr id="6" name="Рисунок 5" descr="http://festival.1september.ru/articles/588813/img2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90800"/>
            <a:ext cx="8153399" cy="1066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762000"/>
          </a:xfrm>
        </p:spPr>
        <p:txBody>
          <a:bodyPr/>
          <a:lstStyle/>
          <a:p>
            <a:r>
              <a:rPr lang="ru-RU" dirty="0"/>
              <a:t>Сравните </a:t>
            </a:r>
            <a:r>
              <a:rPr lang="ru-RU" dirty="0" smtClean="0"/>
              <a:t>числа</a:t>
            </a:r>
            <a:r>
              <a:rPr lang="ru-RU" b="1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686800" cy="44196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    1)   </a:t>
            </a:r>
            <a:r>
              <a:rPr lang="ru-RU" dirty="0" smtClean="0"/>
              <a:t>75 и  72;</a:t>
            </a:r>
          </a:p>
          <a:p>
            <a:pPr lvl="0"/>
            <a:r>
              <a:rPr lang="ru-RU" dirty="0" smtClean="0"/>
              <a:t>  2)  13,7</a:t>
            </a:r>
            <a:r>
              <a:rPr lang="ru-RU" dirty="0"/>
              <a:t> и </a:t>
            </a:r>
            <a:r>
              <a:rPr lang="ru-RU" dirty="0" smtClean="0"/>
              <a:t> 8,6;</a:t>
            </a:r>
            <a:endParaRPr lang="ru-RU" dirty="0"/>
          </a:p>
          <a:p>
            <a:pPr lvl="0"/>
            <a:r>
              <a:rPr lang="ru-RU" dirty="0" smtClean="0"/>
              <a:t>  3)  12,3</a:t>
            </a:r>
            <a:r>
              <a:rPr lang="ru-RU" dirty="0"/>
              <a:t> </a:t>
            </a:r>
            <a:r>
              <a:rPr lang="ru-RU" i="1" dirty="0"/>
              <a:t>и </a:t>
            </a:r>
            <a:r>
              <a:rPr lang="ru-RU" dirty="0"/>
              <a:t>12,29;</a:t>
            </a:r>
          </a:p>
          <a:p>
            <a:pPr lvl="0"/>
            <a:r>
              <a:rPr lang="ru-RU" dirty="0" smtClean="0"/>
              <a:t>  4)   80 и 0</a:t>
            </a:r>
            <a:endParaRPr lang="ru-RU" dirty="0"/>
          </a:p>
          <a:p>
            <a:pPr lvl="0"/>
            <a:r>
              <a:rPr lang="ru-RU" dirty="0" smtClean="0"/>
              <a:t>  5)  -8 </a:t>
            </a:r>
            <a:r>
              <a:rPr lang="ru-RU" dirty="0"/>
              <a:t>и 6</a:t>
            </a:r>
          </a:p>
          <a:p>
            <a:pPr lvl="0"/>
            <a:r>
              <a:rPr lang="ru-RU" dirty="0" smtClean="0"/>
              <a:t>  6)  -9 и 0</a:t>
            </a:r>
            <a:endParaRPr lang="ru-RU" dirty="0"/>
          </a:p>
          <a:p>
            <a:pPr lvl="0"/>
            <a:r>
              <a:rPr lang="ru-RU" dirty="0" smtClean="0"/>
              <a:t>  7)   25 и -100</a:t>
            </a:r>
            <a:endParaRPr lang="ru-RU" dirty="0"/>
          </a:p>
          <a:p>
            <a:pPr marL="514350" indent="-514350" algn="ctr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7" descr="school02-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4800600"/>
            <a:ext cx="15240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Игра :Верите ли </a:t>
            </a:r>
            <a:r>
              <a:rPr lang="ru-RU" dirty="0" err="1" smtClean="0"/>
              <a:t>вы,что</a:t>
            </a:r>
            <a:r>
              <a:rPr lang="ru-RU" dirty="0"/>
              <a:t>…..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</a:t>
            </a:r>
            <a:r>
              <a:rPr lang="ru-RU" dirty="0"/>
              <a:t>)  На координатной прямой точка с большей координатой лежит правее точки с меньшей координатой.</a:t>
            </a:r>
          </a:p>
          <a:p>
            <a:r>
              <a:rPr lang="ru-RU" dirty="0"/>
              <a:t>б) Любое  отрицательное число больше нуля.</a:t>
            </a:r>
          </a:p>
          <a:p>
            <a:r>
              <a:rPr lang="ru-RU" dirty="0"/>
              <a:t>в) Любое  отрицательное число  больше любого положительного числа.</a:t>
            </a:r>
          </a:p>
          <a:p>
            <a:r>
              <a:rPr lang="ru-RU" dirty="0"/>
              <a:t>г) Любое  положительное число  больше нуля.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9018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ru-RU" sz="2400" dirty="0" smtClean="0"/>
              <a:t>правила   </a:t>
            </a:r>
            <a:r>
              <a:rPr lang="ru-RU" sz="2400" dirty="0"/>
              <a:t>сравнения положительных </a:t>
            </a:r>
            <a:r>
              <a:rPr lang="ru-RU" sz="2400" dirty="0" smtClean="0"/>
              <a:t>и</a:t>
            </a:r>
            <a:r>
              <a:rPr lang="ru-RU" sz="2400" dirty="0"/>
              <a:t> отрицательных чисел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1720840"/>
            <a:ext cx="8077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а) Из  </a:t>
            </a:r>
            <a:r>
              <a:rPr lang="ru-RU" dirty="0"/>
              <a:t>двух </a:t>
            </a:r>
            <a:r>
              <a:rPr lang="ru-RU" dirty="0" smtClean="0"/>
              <a:t>отрицательных </a:t>
            </a:r>
            <a:r>
              <a:rPr lang="ru-RU" dirty="0"/>
              <a:t>чисел меньше то, у которого </a:t>
            </a:r>
            <a:r>
              <a:rPr lang="ru-RU" u="sng" dirty="0"/>
              <a:t>модуль больше</a:t>
            </a:r>
            <a:r>
              <a:rPr lang="ru-RU" dirty="0"/>
              <a:t>, и больше то, у которого </a:t>
            </a:r>
            <a:r>
              <a:rPr lang="ru-RU" u="sng" dirty="0"/>
              <a:t>модуль меньше</a:t>
            </a:r>
            <a:r>
              <a:rPr lang="ru-RU" dirty="0"/>
              <a:t>.</a:t>
            </a:r>
          </a:p>
          <a:p>
            <a:r>
              <a:rPr lang="ru-RU" dirty="0"/>
              <a:t>б) Любое  отрицательное число  </a:t>
            </a:r>
            <a:r>
              <a:rPr lang="ru-RU" u="sng" dirty="0"/>
              <a:t>меньше</a:t>
            </a:r>
            <a:r>
              <a:rPr lang="ru-RU" dirty="0"/>
              <a:t>  нуля.</a:t>
            </a:r>
          </a:p>
          <a:p>
            <a:r>
              <a:rPr lang="ru-RU" dirty="0"/>
              <a:t>в) Любое  положительное число  </a:t>
            </a:r>
            <a:r>
              <a:rPr lang="ru-RU" u="sng" dirty="0"/>
              <a:t>больше </a:t>
            </a:r>
            <a:r>
              <a:rPr lang="ru-RU" dirty="0"/>
              <a:t>  нуля.</a:t>
            </a:r>
          </a:p>
          <a:p>
            <a:r>
              <a:rPr lang="ru-RU" dirty="0"/>
              <a:t>г) Любое  отрицательное число </a:t>
            </a:r>
            <a:r>
              <a:rPr lang="ru-RU" u="sng" dirty="0"/>
              <a:t>меньше</a:t>
            </a:r>
            <a:r>
              <a:rPr lang="ru-RU" dirty="0"/>
              <a:t> любого положительного числа.</a:t>
            </a:r>
          </a:p>
          <a:p>
            <a:r>
              <a:rPr lang="ru-RU" dirty="0"/>
              <a:t>д) На координатной прямой точка с большей координатой лежит </a:t>
            </a:r>
            <a:r>
              <a:rPr lang="ru-RU" u="sng" dirty="0"/>
              <a:t>правее</a:t>
            </a:r>
            <a:r>
              <a:rPr lang="ru-RU" dirty="0"/>
              <a:t> точки с меньшей координатой.</a:t>
            </a:r>
          </a:p>
        </p:txBody>
      </p:sp>
    </p:spTree>
    <p:extLst>
      <p:ext uri="{BB962C8B-B14F-4D97-AF65-F5344CB8AC3E}">
        <p14:creationId xmlns:p14="http://schemas.microsoft.com/office/powerpoint/2010/main" val="3011307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990600" y="381000"/>
            <a:ext cx="78486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Назовите пять различных чисел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	больших 0;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dirty="0" smtClean="0">
              <a:solidFill>
                <a:srgbClr val="002060"/>
              </a:solidFill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	меньших 0;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	меньших -7;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	больших -7;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	больших -10, но меньших -3</a:t>
            </a:r>
          </a:p>
          <a:p>
            <a:pPr>
              <a:spcBef>
                <a:spcPct val="50000"/>
              </a:spcBef>
            </a:pPr>
            <a:endParaRPr lang="ru-RU" sz="2800" b="1" dirty="0">
              <a:solidFill>
                <a:srgbClr val="80008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uiExpand="1" build="allAtOnce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</TotalTime>
  <Words>453</Words>
  <Application>Microsoft Office PowerPoint</Application>
  <PresentationFormat>Экран (4:3)</PresentationFormat>
  <Paragraphs>97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Презентация PowerPoint</vt:lpstr>
      <vt:lpstr>Тема урока:  «Сравнение чисел»</vt:lpstr>
      <vt:lpstr>Задачи урока: </vt:lpstr>
      <vt:lpstr>Устная разминка</vt:lpstr>
      <vt:lpstr>Презентация PowerPoint</vt:lpstr>
      <vt:lpstr>Сравните числа  </vt:lpstr>
      <vt:lpstr>Игра :Верите ли вы,что…..</vt:lpstr>
      <vt:lpstr>правила   сравнения положительных и отрицательных чисел </vt:lpstr>
      <vt:lpstr>Презентация PowerPoint</vt:lpstr>
      <vt:lpstr> Расположить в порядке убывания числа.</vt:lpstr>
      <vt:lpstr>Презентация PowerPoint</vt:lpstr>
      <vt:lpstr>Презентация PowerPoint</vt:lpstr>
      <vt:lpstr>Оцени себя сам!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Хозяин</cp:lastModifiedBy>
  <cp:revision>44</cp:revision>
  <cp:lastPrinted>1601-01-01T00:00:00Z</cp:lastPrinted>
  <dcterms:created xsi:type="dcterms:W3CDTF">1601-01-01T00:00:00Z</dcterms:created>
  <dcterms:modified xsi:type="dcterms:W3CDTF">2017-03-26T13:14:21Z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