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7" r:id="rId2"/>
    <p:sldId id="258" r:id="rId3"/>
    <p:sldId id="259" r:id="rId4"/>
    <p:sldId id="260" r:id="rId5"/>
    <p:sldId id="261" r:id="rId6"/>
    <p:sldId id="262" r:id="rId7"/>
    <p:sldId id="263"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50" d="100"/>
          <a:sy n="50" d="100"/>
        </p:scale>
        <p:origin x="-1872" y="-42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BF6FDA2-0610-4660-A06A-427F998D37F3}" type="datetimeFigureOut">
              <a:rPr lang="ru-RU" smtClean="0"/>
              <a:t>09.11.2015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171E9B-4A83-4AF9-BF5A-F40173B8E872}"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B171E9B-4A83-4AF9-BF5A-F40173B8E872}" type="slidenum">
              <a:rPr lang="ru-RU" smtClean="0"/>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B171E9B-4A83-4AF9-BF5A-F40173B8E872}" type="slidenum">
              <a:rPr lang="ru-RU" smtClean="0"/>
              <a:t>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F0426A1-8F76-4E2A-83A5-51FC06720E95}" type="datetimeFigureOut">
              <a:rPr lang="ru-RU" smtClean="0"/>
              <a:t>09.11.2015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0EB63A-1C39-438C-9855-7EBB70780979}"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F0426A1-8F76-4E2A-83A5-51FC06720E95}" type="datetimeFigureOut">
              <a:rPr lang="ru-RU" smtClean="0"/>
              <a:t>09.11.2015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0EB63A-1C39-438C-9855-7EBB70780979}"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F0426A1-8F76-4E2A-83A5-51FC06720E95}" type="datetimeFigureOut">
              <a:rPr lang="ru-RU" smtClean="0"/>
              <a:t>09.11.2015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0EB63A-1C39-438C-9855-7EBB70780979}"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F0426A1-8F76-4E2A-83A5-51FC06720E95}" type="datetimeFigureOut">
              <a:rPr lang="ru-RU" smtClean="0"/>
              <a:t>09.11.2015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0EB63A-1C39-438C-9855-7EBB70780979}"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F0426A1-8F76-4E2A-83A5-51FC06720E95}" type="datetimeFigureOut">
              <a:rPr lang="ru-RU" smtClean="0"/>
              <a:t>09.11.2015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0EB63A-1C39-438C-9855-7EBB70780979}"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F0426A1-8F76-4E2A-83A5-51FC06720E95}" type="datetimeFigureOut">
              <a:rPr lang="ru-RU" smtClean="0"/>
              <a:t>09.11.2015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20EB63A-1C39-438C-9855-7EBB70780979}"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F0426A1-8F76-4E2A-83A5-51FC06720E95}" type="datetimeFigureOut">
              <a:rPr lang="ru-RU" smtClean="0"/>
              <a:t>09.11.2015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20EB63A-1C39-438C-9855-7EBB70780979}"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F0426A1-8F76-4E2A-83A5-51FC06720E95}" type="datetimeFigureOut">
              <a:rPr lang="ru-RU" smtClean="0"/>
              <a:t>09.11.2015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20EB63A-1C39-438C-9855-7EBB70780979}"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F0426A1-8F76-4E2A-83A5-51FC06720E95}" type="datetimeFigureOut">
              <a:rPr lang="ru-RU" smtClean="0"/>
              <a:t>09.11.2015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20EB63A-1C39-438C-9855-7EBB70780979}"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F0426A1-8F76-4E2A-83A5-51FC06720E95}" type="datetimeFigureOut">
              <a:rPr lang="ru-RU" smtClean="0"/>
              <a:t>09.11.2015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20EB63A-1C39-438C-9855-7EBB70780979}"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F0426A1-8F76-4E2A-83A5-51FC06720E95}" type="datetimeFigureOut">
              <a:rPr lang="ru-RU" smtClean="0"/>
              <a:t>09.11.2015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20EB63A-1C39-438C-9855-7EBB70780979}"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0426A1-8F76-4E2A-83A5-51FC06720E95}" type="datetimeFigureOut">
              <a:rPr lang="ru-RU" smtClean="0"/>
              <a:t>09.11.2015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0EB63A-1C39-438C-9855-7EBB70780979}"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8229600" cy="2857520"/>
          </a:xfrm>
        </p:spPr>
        <p:txBody>
          <a:bodyPr>
            <a:normAutofit fontScale="90000"/>
          </a:bodyPr>
          <a:lstStyle/>
          <a:p>
            <a:r>
              <a:rPr lang="ru-RU" dirty="0" smtClean="0">
                <a:solidFill>
                  <a:schemeClr val="tx2">
                    <a:lumMod val="50000"/>
                  </a:schemeClr>
                </a:solidFill>
              </a:rPr>
              <a:t>Исследование дребезга контактов </a:t>
            </a:r>
            <a:br>
              <a:rPr lang="ru-RU" dirty="0" smtClean="0">
                <a:solidFill>
                  <a:schemeClr val="tx2">
                    <a:lumMod val="50000"/>
                  </a:schemeClr>
                </a:solidFill>
              </a:rPr>
            </a:br>
            <a:r>
              <a:rPr lang="ru-RU" dirty="0" smtClean="0">
                <a:solidFill>
                  <a:schemeClr val="tx2">
                    <a:lumMod val="50000"/>
                  </a:schemeClr>
                </a:solidFill>
              </a:rPr>
              <a:t>с помощью платы </a:t>
            </a:r>
            <a:r>
              <a:rPr lang="smn-FI" dirty="0" smtClean="0">
                <a:solidFill>
                  <a:schemeClr val="tx2">
                    <a:lumMod val="50000"/>
                  </a:schemeClr>
                </a:solidFill>
              </a:rPr>
              <a:t>Intel Galileo Gen 2 </a:t>
            </a:r>
            <a:r>
              <a:rPr lang="ru-RU" dirty="0" smtClean="0">
                <a:solidFill>
                  <a:schemeClr val="tx2">
                    <a:lumMod val="50000"/>
                  </a:schemeClr>
                </a:solidFill>
              </a:rPr>
              <a:t>и нахождение способов </a:t>
            </a:r>
            <a:br>
              <a:rPr lang="ru-RU" dirty="0" smtClean="0">
                <a:solidFill>
                  <a:schemeClr val="tx2">
                    <a:lumMod val="50000"/>
                  </a:schemeClr>
                </a:solidFill>
              </a:rPr>
            </a:br>
            <a:r>
              <a:rPr lang="ru-RU" dirty="0" smtClean="0">
                <a:solidFill>
                  <a:schemeClr val="tx2">
                    <a:lumMod val="50000"/>
                  </a:schemeClr>
                </a:solidFill>
              </a:rPr>
              <a:t>устранения помех</a:t>
            </a:r>
            <a:endParaRPr lang="ru-RU" dirty="0">
              <a:solidFill>
                <a:schemeClr val="tx2">
                  <a:lumMod val="50000"/>
                </a:schemeClr>
              </a:solidFill>
            </a:endParaRPr>
          </a:p>
        </p:txBody>
      </p:sp>
      <p:sp>
        <p:nvSpPr>
          <p:cNvPr id="4" name="Прямоугольник 3"/>
          <p:cNvSpPr/>
          <p:nvPr/>
        </p:nvSpPr>
        <p:spPr>
          <a:xfrm>
            <a:off x="0" y="-24"/>
            <a:ext cx="9144000" cy="28572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ru-RU"/>
          </a:p>
        </p:txBody>
      </p:sp>
      <p:sp>
        <p:nvSpPr>
          <p:cNvPr id="5" name="Прямоугольник 4"/>
          <p:cNvSpPr/>
          <p:nvPr/>
        </p:nvSpPr>
        <p:spPr>
          <a:xfrm>
            <a:off x="3214678" y="4357694"/>
            <a:ext cx="5929322" cy="714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409" name="Rectangle 1"/>
          <p:cNvSpPr>
            <a:spLocks noChangeArrowheads="1"/>
          </p:cNvSpPr>
          <p:nvPr/>
        </p:nvSpPr>
        <p:spPr bwMode="auto">
          <a:xfrm>
            <a:off x="3207953" y="4643446"/>
            <a:ext cx="5936049" cy="156966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C00000"/>
                </a:solidFill>
                <a:effectLst/>
                <a:ea typeface="Times New Roman" pitchFamily="18" charset="0"/>
                <a:cs typeface="Arial" pitchFamily="34" charset="0"/>
              </a:rPr>
              <a:t> Максим Любавин, учащийся 11 класса</a:t>
            </a:r>
            <a:endParaRPr kumimoji="0" lang="ru-RU" sz="2400" b="0" i="0" u="none" strike="noStrike" cap="none" normalizeH="0" baseline="0" dirty="0" smtClean="0">
              <a:ln>
                <a:noFill/>
              </a:ln>
              <a:solidFill>
                <a:srgbClr val="C00000"/>
              </a:solidFill>
              <a:effectLst/>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C00000"/>
                </a:solidFill>
                <a:effectLst/>
                <a:ea typeface="Times New Roman" pitchFamily="18" charset="0"/>
                <a:cs typeface="Arial" pitchFamily="34" charset="0"/>
              </a:rPr>
              <a:t>МБОУ ”Лицей г.Уварово им. А.И. Данилова”</a:t>
            </a:r>
            <a:endParaRPr kumimoji="0" lang="ru-RU" sz="2400" b="0" i="0" u="none" strike="noStrike" cap="none" normalizeH="0" baseline="0" dirty="0" smtClean="0">
              <a:ln>
                <a:noFill/>
              </a:ln>
              <a:solidFill>
                <a:srgbClr val="C00000"/>
              </a:solidFill>
              <a:effectLst/>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C00000"/>
                </a:solidFill>
                <a:effectLst/>
                <a:ea typeface="Times New Roman" pitchFamily="18" charset="0"/>
                <a:cs typeface="Arial" pitchFamily="34" charset="0"/>
              </a:rPr>
              <a:t>М. А. Авдеева, учитель физики</a:t>
            </a:r>
            <a:endParaRPr kumimoji="0" lang="ru-RU" sz="2400" b="0" i="0" u="none" strike="noStrike" cap="none" normalizeH="0" baseline="0" dirty="0" smtClean="0">
              <a:ln>
                <a:noFill/>
              </a:ln>
              <a:solidFill>
                <a:srgbClr val="C00000"/>
              </a:solidFill>
              <a:effectLst/>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C00000"/>
                </a:solidFill>
                <a:effectLst/>
                <a:ea typeface="Times New Roman" pitchFamily="18" charset="0"/>
                <a:cs typeface="Arial" pitchFamily="34" charset="0"/>
              </a:rPr>
              <a:t>МБОУ ”Лицей г.Уварово им. А.И. Данилова”</a:t>
            </a:r>
            <a:endParaRPr kumimoji="0" lang="ru-RU" sz="2400" b="0" i="0" u="none" strike="noStrike" cap="none" normalizeH="0" baseline="0" dirty="0" smtClean="0">
              <a:ln>
                <a:noFill/>
              </a:ln>
              <a:solidFill>
                <a:srgbClr val="C00000"/>
              </a:solidFill>
              <a:effectLst/>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1142984"/>
            <a:ext cx="8229600" cy="1785950"/>
          </a:xfrm>
        </p:spPr>
        <p:txBody>
          <a:bodyPr>
            <a:noAutofit/>
          </a:bodyPr>
          <a:lstStyle/>
          <a:p>
            <a:r>
              <a:rPr lang="ru-RU" sz="3600" b="1" dirty="0">
                <a:solidFill>
                  <a:srgbClr val="C00000"/>
                </a:solidFill>
              </a:rPr>
              <a:t>Целью</a:t>
            </a:r>
            <a:r>
              <a:rPr lang="ru-RU" sz="3600" dirty="0">
                <a:solidFill>
                  <a:schemeClr val="tx2">
                    <a:lumMod val="50000"/>
                  </a:schemeClr>
                </a:solidFill>
              </a:rPr>
              <a:t> данной работы я выбрал</a:t>
            </a:r>
            <a:r>
              <a:rPr lang="en-US" sz="3600" dirty="0">
                <a:solidFill>
                  <a:schemeClr val="tx2">
                    <a:lumMod val="50000"/>
                  </a:schemeClr>
                </a:solidFill>
              </a:rPr>
              <a:t>: </a:t>
            </a:r>
            <a:r>
              <a:rPr lang="en-US" sz="3600" dirty="0" smtClean="0">
                <a:solidFill>
                  <a:schemeClr val="tx2">
                    <a:lumMod val="50000"/>
                  </a:schemeClr>
                </a:solidFill>
              </a:rPr>
              <a:t>изучение </a:t>
            </a:r>
            <a:r>
              <a:rPr lang="en-US" sz="3600" dirty="0">
                <a:solidFill>
                  <a:schemeClr val="tx2">
                    <a:lumMod val="50000"/>
                  </a:schemeClr>
                </a:solidFill>
              </a:rPr>
              <a:t>дребезга контактов с помощью платы Intel® Galileo Gen 2 и нахождение способов устранения помех. </a:t>
            </a:r>
            <a:r>
              <a:rPr lang="ru-RU" sz="3600" dirty="0">
                <a:solidFill>
                  <a:schemeClr val="tx2">
                    <a:lumMod val="50000"/>
                  </a:schemeClr>
                </a:solidFill>
              </a:rPr>
              <a:t/>
            </a:r>
            <a:br>
              <a:rPr lang="ru-RU" sz="3600" dirty="0">
                <a:solidFill>
                  <a:schemeClr val="tx2">
                    <a:lumMod val="50000"/>
                  </a:schemeClr>
                </a:solidFill>
              </a:rPr>
            </a:br>
            <a:r>
              <a:rPr lang="ru-RU" sz="3600" dirty="0">
                <a:solidFill>
                  <a:schemeClr val="tx2">
                    <a:lumMod val="50000"/>
                  </a:schemeClr>
                </a:solidFill>
              </a:rPr>
              <a:t/>
            </a:r>
            <a:br>
              <a:rPr lang="ru-RU" sz="3600" dirty="0">
                <a:solidFill>
                  <a:schemeClr val="tx2">
                    <a:lumMod val="50000"/>
                  </a:schemeClr>
                </a:solidFill>
              </a:rPr>
            </a:br>
            <a:endParaRPr lang="ru-RU" sz="3600" dirty="0">
              <a:solidFill>
                <a:schemeClr val="tx2">
                  <a:lumMod val="50000"/>
                </a:schemeClr>
              </a:solidFill>
            </a:endParaRPr>
          </a:p>
        </p:txBody>
      </p:sp>
      <p:sp>
        <p:nvSpPr>
          <p:cNvPr id="4" name="Прямоугольник 3"/>
          <p:cNvSpPr/>
          <p:nvPr/>
        </p:nvSpPr>
        <p:spPr>
          <a:xfrm>
            <a:off x="0" y="-24"/>
            <a:ext cx="9144000" cy="28572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ru-RU"/>
          </a:p>
        </p:txBody>
      </p:sp>
      <p:sp>
        <p:nvSpPr>
          <p:cNvPr id="5" name="Прямоугольник 4"/>
          <p:cNvSpPr/>
          <p:nvPr/>
        </p:nvSpPr>
        <p:spPr>
          <a:xfrm>
            <a:off x="0" y="3174872"/>
            <a:ext cx="9144000" cy="3046988"/>
          </a:xfrm>
          <a:prstGeom prst="rect">
            <a:avLst/>
          </a:prstGeom>
        </p:spPr>
        <p:txBody>
          <a:bodyPr wrap="square">
            <a:spAutoFit/>
          </a:bodyPr>
          <a:lstStyle/>
          <a:p>
            <a:r>
              <a:rPr lang="ru-RU" sz="2400" dirty="0" smtClean="0">
                <a:solidFill>
                  <a:srgbClr val="C00000"/>
                </a:solidFill>
              </a:rPr>
              <a:t>В связи с выбранной целью были поставлены следующие </a:t>
            </a:r>
            <a:r>
              <a:rPr lang="ru-RU" sz="2400" b="1" dirty="0" smtClean="0">
                <a:solidFill>
                  <a:schemeClr val="tx2">
                    <a:lumMod val="50000"/>
                  </a:schemeClr>
                </a:solidFill>
              </a:rPr>
              <a:t>задачи</a:t>
            </a:r>
            <a:r>
              <a:rPr lang="en-US" sz="2400" dirty="0" smtClean="0">
                <a:solidFill>
                  <a:srgbClr val="C00000"/>
                </a:solidFill>
              </a:rPr>
              <a:t>:</a:t>
            </a:r>
            <a:endParaRPr lang="ru-RU" sz="2400" dirty="0" smtClean="0">
              <a:solidFill>
                <a:srgbClr val="C00000"/>
              </a:solidFill>
            </a:endParaRPr>
          </a:p>
          <a:p>
            <a:r>
              <a:rPr lang="ru-RU" sz="2400" dirty="0" smtClean="0">
                <a:solidFill>
                  <a:srgbClr val="C00000"/>
                </a:solidFill>
              </a:rPr>
              <a:t/>
            </a:r>
            <a:br>
              <a:rPr lang="ru-RU" sz="2400" dirty="0" smtClean="0">
                <a:solidFill>
                  <a:srgbClr val="C00000"/>
                </a:solidFill>
              </a:rPr>
            </a:br>
            <a:r>
              <a:rPr lang="en-US" sz="2400" dirty="0" smtClean="0">
                <a:solidFill>
                  <a:srgbClr val="C00000"/>
                </a:solidFill>
              </a:rPr>
              <a:t>1) </a:t>
            </a:r>
            <a:r>
              <a:rPr lang="en-US" sz="2400" dirty="0" err="1" smtClean="0">
                <a:solidFill>
                  <a:srgbClr val="C00000"/>
                </a:solidFill>
              </a:rPr>
              <a:t>Понаблюдать</a:t>
            </a:r>
            <a:r>
              <a:rPr lang="en-US" sz="2400" dirty="0" smtClean="0">
                <a:solidFill>
                  <a:srgbClr val="C00000"/>
                </a:solidFill>
              </a:rPr>
              <a:t> </a:t>
            </a:r>
            <a:r>
              <a:rPr lang="en-US" sz="2400" dirty="0" err="1" smtClean="0">
                <a:solidFill>
                  <a:srgbClr val="C00000"/>
                </a:solidFill>
              </a:rPr>
              <a:t>за</a:t>
            </a:r>
            <a:r>
              <a:rPr lang="en-US" sz="2400" dirty="0" smtClean="0">
                <a:solidFill>
                  <a:srgbClr val="C00000"/>
                </a:solidFill>
              </a:rPr>
              <a:t> </a:t>
            </a:r>
            <a:r>
              <a:rPr lang="en-US" sz="2400" dirty="0" err="1" smtClean="0">
                <a:solidFill>
                  <a:srgbClr val="C00000"/>
                </a:solidFill>
              </a:rPr>
              <a:t>дребезгом</a:t>
            </a:r>
            <a:r>
              <a:rPr lang="en-US" sz="2400" dirty="0" smtClean="0">
                <a:solidFill>
                  <a:srgbClr val="C00000"/>
                </a:solidFill>
              </a:rPr>
              <a:t> контактов </a:t>
            </a:r>
            <a:r>
              <a:rPr lang="en-US" sz="2400" dirty="0" err="1" smtClean="0">
                <a:solidFill>
                  <a:srgbClr val="C00000"/>
                </a:solidFill>
              </a:rPr>
              <a:t>на</a:t>
            </a:r>
            <a:r>
              <a:rPr lang="en-US" sz="2400" dirty="0" smtClean="0">
                <a:solidFill>
                  <a:srgbClr val="C00000"/>
                </a:solidFill>
              </a:rPr>
              <a:t> </a:t>
            </a:r>
            <a:r>
              <a:rPr lang="en-US" sz="2400" dirty="0" err="1" smtClean="0">
                <a:solidFill>
                  <a:srgbClr val="C00000"/>
                </a:solidFill>
              </a:rPr>
              <a:t>примере</a:t>
            </a:r>
            <a:r>
              <a:rPr lang="en-US" sz="2400" dirty="0" smtClean="0">
                <a:solidFill>
                  <a:srgbClr val="C00000"/>
                </a:solidFill>
              </a:rPr>
              <a:t> </a:t>
            </a:r>
            <a:r>
              <a:rPr lang="en-US" sz="2400" dirty="0" err="1" smtClean="0">
                <a:solidFill>
                  <a:srgbClr val="C00000"/>
                </a:solidFill>
              </a:rPr>
              <a:t>тактовой</a:t>
            </a:r>
            <a:r>
              <a:rPr lang="en-US" sz="2400" dirty="0" smtClean="0">
                <a:solidFill>
                  <a:srgbClr val="C00000"/>
                </a:solidFill>
              </a:rPr>
              <a:t> </a:t>
            </a:r>
            <a:r>
              <a:rPr lang="en-US" sz="2400" dirty="0" err="1" smtClean="0">
                <a:solidFill>
                  <a:srgbClr val="C00000"/>
                </a:solidFill>
              </a:rPr>
              <a:t>кнопки</a:t>
            </a:r>
            <a:r>
              <a:rPr lang="en-US" sz="2400" dirty="0" smtClean="0">
                <a:solidFill>
                  <a:srgbClr val="C00000"/>
                </a:solidFill>
              </a:rPr>
              <a:t>.</a:t>
            </a:r>
            <a:br>
              <a:rPr lang="en-US" sz="2400" dirty="0" smtClean="0">
                <a:solidFill>
                  <a:srgbClr val="C00000"/>
                </a:solidFill>
              </a:rPr>
            </a:br>
            <a:r>
              <a:rPr lang="en-US" sz="2400" dirty="0" smtClean="0">
                <a:solidFill>
                  <a:srgbClr val="C00000"/>
                </a:solidFill>
              </a:rPr>
              <a:t>2) </a:t>
            </a:r>
            <a:r>
              <a:rPr lang="en-US" sz="2400" dirty="0" err="1" smtClean="0">
                <a:solidFill>
                  <a:srgbClr val="C00000"/>
                </a:solidFill>
              </a:rPr>
              <a:t>Изучить</a:t>
            </a:r>
            <a:r>
              <a:rPr lang="en-US" sz="2400" dirty="0" smtClean="0">
                <a:solidFill>
                  <a:srgbClr val="C00000"/>
                </a:solidFill>
              </a:rPr>
              <a:t> </a:t>
            </a:r>
            <a:r>
              <a:rPr lang="en-US" sz="2400" dirty="0" err="1" smtClean="0">
                <a:solidFill>
                  <a:srgbClr val="C00000"/>
                </a:solidFill>
              </a:rPr>
              <a:t>теорию</a:t>
            </a:r>
            <a:r>
              <a:rPr lang="en-US" sz="2400" dirty="0" smtClean="0">
                <a:solidFill>
                  <a:srgbClr val="C00000"/>
                </a:solidFill>
              </a:rPr>
              <a:t> о </a:t>
            </a:r>
            <a:r>
              <a:rPr lang="en-US" sz="2400" dirty="0" err="1" smtClean="0">
                <a:solidFill>
                  <a:srgbClr val="C00000"/>
                </a:solidFill>
              </a:rPr>
              <a:t>дребезге</a:t>
            </a:r>
            <a:r>
              <a:rPr lang="en-US" sz="2400" dirty="0" smtClean="0">
                <a:solidFill>
                  <a:srgbClr val="C00000"/>
                </a:solidFill>
              </a:rPr>
              <a:t> контактов. </a:t>
            </a:r>
            <a:br>
              <a:rPr lang="en-US" sz="2400" dirty="0" smtClean="0">
                <a:solidFill>
                  <a:srgbClr val="C00000"/>
                </a:solidFill>
              </a:rPr>
            </a:br>
            <a:r>
              <a:rPr lang="en-US" sz="2400" dirty="0" smtClean="0">
                <a:solidFill>
                  <a:srgbClr val="C00000"/>
                </a:solidFill>
              </a:rPr>
              <a:t>3) </a:t>
            </a:r>
            <a:r>
              <a:rPr lang="en-US" sz="2400" dirty="0" err="1" smtClean="0">
                <a:solidFill>
                  <a:srgbClr val="C00000"/>
                </a:solidFill>
              </a:rPr>
              <a:t>Устранить</a:t>
            </a:r>
            <a:r>
              <a:rPr lang="en-US" sz="2400" dirty="0" smtClean="0">
                <a:solidFill>
                  <a:srgbClr val="C00000"/>
                </a:solidFill>
              </a:rPr>
              <a:t> </a:t>
            </a:r>
            <a:r>
              <a:rPr lang="en-US" sz="2400" dirty="0" err="1" smtClean="0">
                <a:solidFill>
                  <a:srgbClr val="C00000"/>
                </a:solidFill>
              </a:rPr>
              <a:t>дребезг</a:t>
            </a:r>
            <a:r>
              <a:rPr lang="en-US" sz="2400" dirty="0" smtClean="0">
                <a:solidFill>
                  <a:srgbClr val="C00000"/>
                </a:solidFill>
              </a:rPr>
              <a:t> контактов </a:t>
            </a:r>
            <a:r>
              <a:rPr lang="en-US" sz="2400" dirty="0" err="1" smtClean="0">
                <a:solidFill>
                  <a:srgbClr val="C00000"/>
                </a:solidFill>
              </a:rPr>
              <a:t>программным</a:t>
            </a:r>
            <a:r>
              <a:rPr lang="en-US" sz="2400" dirty="0" smtClean="0">
                <a:solidFill>
                  <a:srgbClr val="C00000"/>
                </a:solidFill>
              </a:rPr>
              <a:t> </a:t>
            </a:r>
            <a:r>
              <a:rPr lang="en-US" sz="2400" dirty="0" err="1" smtClean="0">
                <a:solidFill>
                  <a:srgbClr val="C00000"/>
                </a:solidFill>
              </a:rPr>
              <a:t>способом</a:t>
            </a:r>
            <a:r>
              <a:rPr lang="en-US" sz="2400" dirty="0" smtClean="0">
                <a:solidFill>
                  <a:srgbClr val="C00000"/>
                </a:solidFill>
              </a:rPr>
              <a:t>. </a:t>
            </a:r>
            <a:br>
              <a:rPr lang="en-US" sz="2400" dirty="0" smtClean="0">
                <a:solidFill>
                  <a:srgbClr val="C00000"/>
                </a:solidFill>
              </a:rPr>
            </a:br>
            <a:r>
              <a:rPr lang="en-US" sz="2400" dirty="0" smtClean="0">
                <a:solidFill>
                  <a:srgbClr val="C00000"/>
                </a:solidFill>
              </a:rPr>
              <a:t>4) </a:t>
            </a:r>
            <a:r>
              <a:rPr lang="en-US" sz="2400" dirty="0" err="1" smtClean="0">
                <a:solidFill>
                  <a:srgbClr val="C00000"/>
                </a:solidFill>
              </a:rPr>
              <a:t>Устранить</a:t>
            </a:r>
            <a:r>
              <a:rPr lang="en-US" sz="2400" dirty="0" smtClean="0">
                <a:solidFill>
                  <a:srgbClr val="C00000"/>
                </a:solidFill>
              </a:rPr>
              <a:t> </a:t>
            </a:r>
            <a:r>
              <a:rPr lang="en-US" sz="2400" dirty="0" err="1" smtClean="0">
                <a:solidFill>
                  <a:srgbClr val="C00000"/>
                </a:solidFill>
              </a:rPr>
              <a:t>дребезг</a:t>
            </a:r>
            <a:r>
              <a:rPr lang="en-US" sz="2400" dirty="0" smtClean="0">
                <a:solidFill>
                  <a:srgbClr val="C00000"/>
                </a:solidFill>
              </a:rPr>
              <a:t> контактов </a:t>
            </a:r>
            <a:r>
              <a:rPr lang="en-US" sz="2400" dirty="0" err="1" smtClean="0">
                <a:solidFill>
                  <a:srgbClr val="C00000"/>
                </a:solidFill>
              </a:rPr>
              <a:t>аппаратным</a:t>
            </a:r>
            <a:r>
              <a:rPr lang="en-US" sz="2400" dirty="0" smtClean="0">
                <a:solidFill>
                  <a:srgbClr val="C00000"/>
                </a:solidFill>
              </a:rPr>
              <a:t> </a:t>
            </a:r>
            <a:r>
              <a:rPr lang="en-US" sz="2400" dirty="0" err="1" smtClean="0">
                <a:solidFill>
                  <a:srgbClr val="C00000"/>
                </a:solidFill>
              </a:rPr>
              <a:t>способом</a:t>
            </a:r>
            <a:r>
              <a:rPr lang="en-US" sz="2400" dirty="0" smtClean="0">
                <a:solidFill>
                  <a:srgbClr val="C00000"/>
                </a:solidFill>
              </a:rPr>
              <a:t>. </a:t>
            </a:r>
            <a:br>
              <a:rPr lang="en-US" sz="2400" dirty="0" smtClean="0">
                <a:solidFill>
                  <a:srgbClr val="C00000"/>
                </a:solidFill>
              </a:rPr>
            </a:br>
            <a:r>
              <a:rPr lang="en-US" sz="2400" dirty="0" smtClean="0">
                <a:solidFill>
                  <a:srgbClr val="C00000"/>
                </a:solidFill>
              </a:rPr>
              <a:t>5) </a:t>
            </a:r>
            <a:r>
              <a:rPr lang="en-US" sz="2400" dirty="0" err="1" smtClean="0">
                <a:solidFill>
                  <a:srgbClr val="C00000"/>
                </a:solidFill>
              </a:rPr>
              <a:t>Сделать</a:t>
            </a:r>
            <a:r>
              <a:rPr lang="en-US" sz="2400" dirty="0" smtClean="0">
                <a:solidFill>
                  <a:srgbClr val="C00000"/>
                </a:solidFill>
              </a:rPr>
              <a:t> </a:t>
            </a:r>
            <a:r>
              <a:rPr lang="en-US" sz="2400" dirty="0" err="1" smtClean="0">
                <a:solidFill>
                  <a:srgbClr val="C00000"/>
                </a:solidFill>
              </a:rPr>
              <a:t>выводы</a:t>
            </a:r>
            <a:r>
              <a:rPr lang="en-US" sz="2400" dirty="0" smtClean="0">
                <a:solidFill>
                  <a:srgbClr val="C00000"/>
                </a:solidFill>
              </a:rPr>
              <a:t>.</a:t>
            </a:r>
            <a:endParaRPr lang="ru-RU" sz="2400" dirty="0">
              <a:solidFill>
                <a:srgbClr val="C00000"/>
              </a:solidFill>
            </a:endParaRPr>
          </a:p>
        </p:txBody>
      </p:sp>
      <p:sp>
        <p:nvSpPr>
          <p:cNvPr id="6" name="Прямоугольник 5"/>
          <p:cNvSpPr/>
          <p:nvPr/>
        </p:nvSpPr>
        <p:spPr>
          <a:xfrm>
            <a:off x="3214678" y="2786058"/>
            <a:ext cx="5929322" cy="714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83320"/>
          </a:xfrm>
        </p:spPr>
        <p:txBody>
          <a:bodyPr>
            <a:noAutofit/>
          </a:bodyPr>
          <a:lstStyle/>
          <a:p>
            <a:pPr lvl="0" algn="l" fontAlgn="base">
              <a:spcAft>
                <a:spcPct val="0"/>
              </a:spcAft>
            </a:pPr>
            <a:r>
              <a:rPr kumimoji="0" lang="ru-RU" sz="28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Описание проекта. </a:t>
            </a:r>
            <a:r>
              <a:rPr kumimoji="0" lang="ru-RU" sz="2800" b="0" i="0" u="none" strike="noStrike" cap="none" normalizeH="0" baseline="0" dirty="0" smtClean="0">
                <a:ln>
                  <a:noFill/>
                </a:ln>
                <a:solidFill>
                  <a:schemeClr val="tx2">
                    <a:lumMod val="50000"/>
                  </a:schemeClr>
                </a:solidFill>
                <a:effectLst/>
                <a:latin typeface="Arial" pitchFamily="34" charset="0"/>
                <a:cs typeface="Arial" pitchFamily="34" charset="0"/>
              </a:rPr>
              <a:t/>
            </a:r>
            <a:br>
              <a:rPr kumimoji="0" lang="ru-RU" sz="2800" b="0" i="0" u="none" strike="noStrike" cap="none" normalizeH="0" baseline="0" dirty="0" smtClean="0">
                <a:ln>
                  <a:noFill/>
                </a:ln>
                <a:solidFill>
                  <a:schemeClr val="tx2">
                    <a:lumMod val="50000"/>
                  </a:schemeClr>
                </a:solidFill>
                <a:effectLst/>
                <a:latin typeface="Arial" pitchFamily="34" charset="0"/>
                <a:cs typeface="Arial" pitchFamily="34" charset="0"/>
              </a:rPr>
            </a:b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Для</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этого</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необходимы</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следующие</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компоненты</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a:t>
            </a:r>
            <a:b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b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1)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Плата</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Intel Galileo Gen2.</a:t>
            </a:r>
            <a:r>
              <a:rPr kumimoji="0" lang="ru-RU"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Технические характеристики (приложение 1, 2).</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a:r>
            <a:b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b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2)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Тактовая</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кнопка</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a:t>
            </a:r>
            <a:b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b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3)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Резистор</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10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кОм</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a:t>
            </a:r>
            <a:b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b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4)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Резистор</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220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Ом</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a:t>
            </a:r>
            <a:b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b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5)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Светодиод</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a:t>
            </a:r>
            <a:b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b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6)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Контактная</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макетная</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плата</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a:t>
            </a:r>
            <a:b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b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7)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Соединительные</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провода</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a:t>
            </a:r>
            <a:b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b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Подключается</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кнопка</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следующим</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образом</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стягивающим</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резистором</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на</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10кОм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подключается</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к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земле</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Вторую</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ножку</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подключаем</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к 5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вольтам</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Ножку</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с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минусом</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соединяем</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с 8 </a:t>
            </a:r>
            <a:r>
              <a:rPr kumimoji="0" lang="en-US" sz="2800" b="0" i="0" u="none" strike="noStrike" cap="none" normalizeH="0" baseline="0" dirty="0" err="1" smtClean="0">
                <a:ln>
                  <a:noFill/>
                </a:ln>
                <a:solidFill>
                  <a:schemeClr val="tx2">
                    <a:lumMod val="50000"/>
                  </a:schemeClr>
                </a:solidFill>
                <a:effectLst/>
                <a:latin typeface="Times New Roman" pitchFamily="18" charset="0"/>
                <a:ea typeface="Calibri" pitchFamily="34" charset="0"/>
                <a:cs typeface="Times New Roman" pitchFamily="18" charset="0"/>
              </a:rPr>
              <a:t>пином</a:t>
            </a:r>
            <a: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t> платы. </a:t>
            </a:r>
            <a:br>
              <a:rPr kumimoji="0" lang="en-US" sz="2800" b="0" i="0" u="none" strike="noStrike" cap="none" normalizeH="0" baseline="0" dirty="0" smtClean="0">
                <a:ln>
                  <a:noFill/>
                </a:ln>
                <a:solidFill>
                  <a:schemeClr val="tx2">
                    <a:lumMod val="50000"/>
                  </a:schemeClr>
                </a:solidFill>
                <a:effectLst/>
                <a:latin typeface="Times New Roman" pitchFamily="18" charset="0"/>
                <a:ea typeface="Calibri" pitchFamily="34" charset="0"/>
                <a:cs typeface="Times New Roman" pitchFamily="18" charset="0"/>
              </a:rPr>
            </a:br>
            <a:endParaRPr lang="ru-RU" sz="2800" dirty="0">
              <a:solidFill>
                <a:schemeClr val="tx2">
                  <a:lumMod val="50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143000"/>
          </a:xfrm>
        </p:spPr>
        <p:txBody>
          <a:bodyPr/>
          <a:lstStyle/>
          <a:p>
            <a:r>
              <a:rPr lang="ru-RU" dirty="0" smtClean="0">
                <a:solidFill>
                  <a:schemeClr val="tx2">
                    <a:lumMod val="50000"/>
                  </a:schemeClr>
                </a:solidFill>
              </a:rPr>
              <a:t>Программным путём</a:t>
            </a:r>
            <a:endParaRPr lang="ru-RU" dirty="0"/>
          </a:p>
        </p:txBody>
      </p:sp>
      <p:pic>
        <p:nvPicPr>
          <p:cNvPr id="14337" name="Рисунок 2" descr="https://edugalaxy.intel.ru/index.php?s=&amp;act=attach&amp;type=blogentry&amp;id=34009"/>
          <p:cNvPicPr>
            <a:picLocks noGrp="1" noChangeAspect="1" noChangeArrowheads="1"/>
          </p:cNvPicPr>
          <p:nvPr>
            <p:ph idx="1"/>
          </p:nvPr>
        </p:nvPicPr>
        <p:blipFill>
          <a:blip r:embed="rId2"/>
          <a:srcRect/>
          <a:stretch>
            <a:fillRect/>
          </a:stretch>
        </p:blipFill>
        <p:spPr bwMode="auto">
          <a:xfrm>
            <a:off x="0" y="1785950"/>
            <a:ext cx="4966280" cy="4429132"/>
          </a:xfrm>
          <a:prstGeom prst="rect">
            <a:avLst/>
          </a:prstGeom>
          <a:noFill/>
          <a:ln w="9525">
            <a:noFill/>
            <a:miter lim="800000"/>
            <a:headEnd/>
            <a:tailEnd/>
          </a:ln>
        </p:spPr>
      </p:pic>
      <p:sp>
        <p:nvSpPr>
          <p:cNvPr id="14338" name="Rectangle 2"/>
          <p:cNvSpPr>
            <a:spLocks noChangeArrowheads="1"/>
          </p:cNvSpPr>
          <p:nvPr/>
        </p:nvSpPr>
        <p:spPr bwMode="auto">
          <a:xfrm>
            <a:off x="5143504" y="1267503"/>
            <a:ext cx="3786182" cy="54476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int</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switchPin</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 8;</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int</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ledPin</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 13;</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boolean</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lastButton</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 LOW;</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boolean</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currentButton</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 LOW;</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boolean</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ledOn</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false</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void</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setup</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pinMode</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switchPin</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INPUT);</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pinMode</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ledPin</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OUTPUT);</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boolean</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debounce</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boolean</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last</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boolean</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current</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digitalRead</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switchPin</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if</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last</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current</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delay</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(50);</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current</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digitalRead</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switchPin</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return</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current</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void</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loop</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currentButton</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debounce</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lastButton</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if</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lastButton</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==LOW &amp;&amp;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currentButton</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 HIGH)</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ledOn</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ledOn</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lastButton</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digitalRead</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switchPin</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digitalWrite</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ledPin</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rgbClr val="465584"/>
                </a:solidFill>
                <a:effectLst/>
                <a:latin typeface="Arial" pitchFamily="34" charset="0"/>
                <a:ea typeface="Times New Roman" pitchFamily="18" charset="0"/>
                <a:cs typeface="Times New Roman" pitchFamily="18" charset="0"/>
              </a:rPr>
              <a:t>ledOn</a:t>
            </a: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a:t>
            </a:r>
            <a:b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br>
            <a:r>
              <a:rPr kumimoji="0" lang="ru-RU" sz="1200" b="0" i="0" u="none" strike="noStrike" cap="none" normalizeH="0" baseline="0" dirty="0" smtClean="0">
                <a:ln>
                  <a:noFill/>
                </a:ln>
                <a:solidFill>
                  <a:srgbClr val="465584"/>
                </a:solidFill>
                <a:effectLst/>
                <a:latin typeface="Arial" pitchFamily="34" charset="0"/>
                <a:ea typeface="Times New Roman" pitchFamily="18" charset="0"/>
                <a:cs typeface="Times New Roman" pitchFamily="18"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C00000"/>
                </a:solidFill>
              </a:rPr>
              <a:t>Аппаратным путём</a:t>
            </a:r>
            <a:endParaRPr lang="ru-RU" dirty="0"/>
          </a:p>
        </p:txBody>
      </p:sp>
      <p:pic>
        <p:nvPicPr>
          <p:cNvPr id="13313" name="Рисунок 4" descr="https://edugalaxy.intel.ru/index.php?s=&amp;act=attach&amp;type=blogentry&amp;id=34011"/>
          <p:cNvPicPr>
            <a:picLocks noChangeAspect="1" noChangeArrowheads="1"/>
          </p:cNvPicPr>
          <p:nvPr/>
        </p:nvPicPr>
        <p:blipFill>
          <a:blip r:embed="rId2"/>
          <a:srcRect/>
          <a:stretch>
            <a:fillRect/>
          </a:stretch>
        </p:blipFill>
        <p:spPr bwMode="auto">
          <a:xfrm>
            <a:off x="1571604" y="1643050"/>
            <a:ext cx="6438900" cy="501015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tx2">
                    <a:lumMod val="50000"/>
                  </a:schemeClr>
                </a:solidFill>
              </a:rPr>
              <a:t>Результат работы</a:t>
            </a:r>
            <a:endParaRPr lang="ru-RU" dirty="0">
              <a:solidFill>
                <a:schemeClr val="tx2">
                  <a:lumMod val="50000"/>
                </a:schemeClr>
              </a:solidFill>
            </a:endParaRPr>
          </a:p>
        </p:txBody>
      </p:sp>
      <p:sp>
        <p:nvSpPr>
          <p:cNvPr id="3" name="Содержимое 2"/>
          <p:cNvSpPr>
            <a:spLocks noGrp="1"/>
          </p:cNvSpPr>
          <p:nvPr>
            <p:ph idx="1"/>
          </p:nvPr>
        </p:nvSpPr>
        <p:spPr/>
        <p:txBody>
          <a:bodyPr/>
          <a:lstStyle/>
          <a:p>
            <a:endParaRPr lang="ru-RU"/>
          </a:p>
        </p:txBody>
      </p:sp>
      <p:pic>
        <p:nvPicPr>
          <p:cNvPr id="3073" name="Picture 1"/>
          <p:cNvPicPr>
            <a:picLocks noChangeAspect="1" noChangeArrowheads="1"/>
          </p:cNvPicPr>
          <p:nvPr/>
        </p:nvPicPr>
        <p:blipFill>
          <a:blip r:embed="rId2"/>
          <a:srcRect/>
          <a:stretch>
            <a:fillRect/>
          </a:stretch>
        </p:blipFill>
        <p:spPr bwMode="auto">
          <a:xfrm>
            <a:off x="0" y="1717010"/>
            <a:ext cx="9144000" cy="5140990"/>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000372"/>
            <a:ext cx="8229600" cy="1143000"/>
          </a:xfrm>
        </p:spPr>
        <p:txBody>
          <a:bodyPr>
            <a:normAutofit fontScale="90000"/>
          </a:bodyPr>
          <a:lstStyle/>
          <a:p>
            <a:pPr algn="l"/>
            <a:r>
              <a:rPr lang="ru-RU" dirty="0"/>
              <a:t/>
            </a:r>
            <a:br>
              <a:rPr lang="ru-RU" dirty="0"/>
            </a:br>
            <a:r>
              <a:rPr lang="ru-RU" dirty="0">
                <a:solidFill>
                  <a:schemeClr val="tx2">
                    <a:lumMod val="50000"/>
                  </a:schemeClr>
                </a:solidFill>
              </a:rPr>
              <a:t>Мне удалось пронаблюдать явление дребезга контактов на примере тактовой кнопки. Мне удалось устранить дребезг контактов с использованием двух методов, программного и аппаратного, на основе платы </a:t>
            </a:r>
            <a:r>
              <a:rPr lang="en-US" dirty="0">
                <a:solidFill>
                  <a:schemeClr val="tx2">
                    <a:lumMod val="50000"/>
                  </a:schemeClr>
                </a:solidFill>
              </a:rPr>
              <a:t>Intel</a:t>
            </a:r>
            <a:r>
              <a:rPr lang="ru-RU" dirty="0">
                <a:solidFill>
                  <a:schemeClr val="tx2">
                    <a:lumMod val="50000"/>
                  </a:schemeClr>
                </a:solidFill>
              </a:rPr>
              <a:t>®</a:t>
            </a:r>
            <a:r>
              <a:rPr lang="en-US" dirty="0">
                <a:solidFill>
                  <a:schemeClr val="tx2">
                    <a:lumMod val="50000"/>
                  </a:schemeClr>
                </a:solidFill>
              </a:rPr>
              <a:t> Galileo Gen 2</a:t>
            </a:r>
            <a:r>
              <a:rPr lang="ru-RU" dirty="0">
                <a:solidFill>
                  <a:schemeClr val="tx2">
                    <a:lumMod val="50000"/>
                  </a:schemeClr>
                </a:solidFill>
              </a:rPr>
              <a:t>, которая отлично подходит для осуществления цели данной работы.  </a:t>
            </a:r>
            <a:br>
              <a:rPr lang="ru-RU" dirty="0">
                <a:solidFill>
                  <a:schemeClr val="tx2">
                    <a:lumMod val="50000"/>
                  </a:schemeClr>
                </a:solidFill>
              </a:rPr>
            </a:br>
            <a:endParaRPr lang="ru-RU" dirty="0">
              <a:solidFill>
                <a:schemeClr val="tx2">
                  <a:lumMod val="50000"/>
                </a:schemeClr>
              </a:solidFill>
            </a:endParaRPr>
          </a:p>
        </p:txBody>
      </p:sp>
      <p:sp>
        <p:nvSpPr>
          <p:cNvPr id="4" name="Прямоугольник 3"/>
          <p:cNvSpPr/>
          <p:nvPr/>
        </p:nvSpPr>
        <p:spPr>
          <a:xfrm>
            <a:off x="2816667" y="-71462"/>
            <a:ext cx="3041217" cy="707886"/>
          </a:xfrm>
          <a:prstGeom prst="rect">
            <a:avLst/>
          </a:prstGeom>
        </p:spPr>
        <p:txBody>
          <a:bodyPr wrap="none">
            <a:spAutoFit/>
          </a:bodyPr>
          <a:lstStyle/>
          <a:p>
            <a:r>
              <a:rPr lang="ru-RU" sz="4000" b="1" dirty="0" smtClean="0">
                <a:solidFill>
                  <a:srgbClr val="C00000"/>
                </a:solidFill>
              </a:rPr>
              <a:t>Заключение</a:t>
            </a:r>
            <a:r>
              <a:rPr lang="ru-RU" sz="4000" b="1" dirty="0" smtClean="0"/>
              <a:t> </a:t>
            </a:r>
            <a:endParaRPr lang="ru-RU" sz="4000"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88</Words>
  <Application>Microsoft Office PowerPoint</Application>
  <PresentationFormat>Экран (4:3)</PresentationFormat>
  <Paragraphs>17</Paragraphs>
  <Slides>7</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Исследование дребезга контактов  с помощью платы Intel Galileo Gen 2 и нахождение способов  устранения помех</vt:lpstr>
      <vt:lpstr>Целью данной работы я выбрал: изучение дребезга контактов с помощью платы Intel® Galileo Gen 2 и нахождение способов устранения помех.   </vt:lpstr>
      <vt:lpstr>Описание проекта.  Для этого необходимы следующие компоненты:  1) Плата Intel Galileo Gen2. Технические характеристики (приложение 1, 2). 2) Тактовая кнопка. 3) Резистор 10 кОм.  4) Резистор 220 Ом. 5) Светодиод. 6) Контактная макетная плата. 7) Соединительные провода. Подключается кнопка следующим образом: стягивающим резистором на 10кОм подключается к земле. Вторую ножку подключаем к 5 вольтам. Ножку с минусом соединяем с 8 пином платы.  </vt:lpstr>
      <vt:lpstr>Программным путём</vt:lpstr>
      <vt:lpstr>Аппаратным путём</vt:lpstr>
      <vt:lpstr>Результат работы</vt:lpstr>
      <vt:lpstr> Мне удалось пронаблюдать явление дребезга контактов на примере тактовой кнопки. Мне удалось устранить дребезг контактов с использованием двух методов, программного и аппаратного, на основе платы Intel® Galileo Gen 2, которая отлично подходит для осуществления цели данной работы.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Исследование дребезга контактов с помощью платы Intel Galileo Gen 2 и нахождение способов устранения по</dc:title>
  <dc:creator>User</dc:creator>
  <cp:lastModifiedBy>User</cp:lastModifiedBy>
  <cp:revision>3</cp:revision>
  <dcterms:created xsi:type="dcterms:W3CDTF">2015-11-09T13:02:15Z</dcterms:created>
  <dcterms:modified xsi:type="dcterms:W3CDTF">2015-11-09T13:28:46Z</dcterms:modified>
</cp:coreProperties>
</file>