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4" r:id="rId4"/>
    <p:sldId id="263" r:id="rId5"/>
    <p:sldId id="262" r:id="rId6"/>
    <p:sldId id="261" r:id="rId7"/>
    <p:sldId id="267" r:id="rId8"/>
    <p:sldId id="260" r:id="rId9"/>
    <p:sldId id="266" r:id="rId10"/>
    <p:sldId id="265" r:id="rId11"/>
    <p:sldId id="269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2AD62-786F-488C-982B-1C159318EB8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6700E-B137-4F6B-B5FB-94DB0F32C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3528" y="2348880"/>
            <a:ext cx="864096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i="1" dirty="0" smtClean="0">
                <a:solidFill>
                  <a:srgbClr val="7030A0"/>
                </a:solidFill>
                <a:latin typeface="Adobe Caslon Pro Bold" pitchFamily="18" charset="0"/>
              </a:rPr>
              <a:t>Degrees of Comparison</a:t>
            </a:r>
            <a:endParaRPr lang="ru-RU" sz="7200" b="1" i="1" dirty="0" smtClean="0">
              <a:solidFill>
                <a:srgbClr val="7030A0"/>
              </a:solidFill>
              <a:latin typeface="Adobe Caslon Pro Bold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Степени сравнения прилагательных в английском языке.</a:t>
            </a:r>
          </a:p>
          <a:p>
            <a:r>
              <a:rPr lang="en-US" sz="7200" b="1" dirty="0" smtClean="0"/>
              <a:t/>
            </a:r>
            <a:br>
              <a:rPr lang="en-US" sz="7200" b="1" dirty="0" smtClean="0"/>
            </a:br>
            <a:endParaRPr lang="ru-RU" sz="72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Choose the best form.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i="1" dirty="0" smtClean="0"/>
              <a:t>They say dogs are </a:t>
            </a:r>
            <a:r>
              <a:rPr lang="en-US" i="1" dirty="0" smtClean="0">
                <a:solidFill>
                  <a:srgbClr val="FF0066"/>
                </a:solidFill>
              </a:rPr>
              <a:t>the most intelligent / more intelligent </a:t>
            </a:r>
            <a:r>
              <a:rPr lang="en-US" i="1" dirty="0" smtClean="0"/>
              <a:t>than many other animals. 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He is </a:t>
            </a:r>
            <a:r>
              <a:rPr lang="en-US" i="1" dirty="0" smtClean="0">
                <a:solidFill>
                  <a:srgbClr val="FF0066"/>
                </a:solidFill>
              </a:rPr>
              <a:t>more generous/ the most generous </a:t>
            </a:r>
            <a:r>
              <a:rPr lang="en-US" i="1" dirty="0" smtClean="0"/>
              <a:t>person I know.</a:t>
            </a:r>
          </a:p>
          <a:p>
            <a:pPr marL="514350" indent="-514350">
              <a:buNone/>
            </a:pPr>
            <a:r>
              <a:rPr lang="en-US" i="1" dirty="0" smtClean="0"/>
              <a:t>3. Your house </a:t>
            </a:r>
            <a:r>
              <a:rPr lang="en-US" i="1" dirty="0" smtClean="0">
                <a:solidFill>
                  <a:srgbClr val="FF0066"/>
                </a:solidFill>
              </a:rPr>
              <a:t>is the biggest / bigger</a:t>
            </a:r>
            <a:r>
              <a:rPr lang="en-US" i="1" dirty="0" smtClean="0"/>
              <a:t> than mine.</a:t>
            </a:r>
          </a:p>
          <a:p>
            <a:pPr marL="514350" indent="-514350">
              <a:buNone/>
            </a:pPr>
            <a:r>
              <a:rPr lang="en-US" i="1" dirty="0" smtClean="0"/>
              <a:t>4. Our generation </a:t>
            </a:r>
            <a:r>
              <a:rPr lang="en-US" i="1" dirty="0" smtClean="0">
                <a:solidFill>
                  <a:srgbClr val="FF0066"/>
                </a:solidFill>
              </a:rPr>
              <a:t>is </a:t>
            </a:r>
            <a:r>
              <a:rPr lang="en-US" i="1" dirty="0" err="1" smtClean="0">
                <a:solidFill>
                  <a:srgbClr val="FF0066"/>
                </a:solidFill>
              </a:rPr>
              <a:t>moderner</a:t>
            </a:r>
            <a:r>
              <a:rPr lang="en-US" i="1" dirty="0" smtClean="0">
                <a:solidFill>
                  <a:srgbClr val="FF0066"/>
                </a:solidFill>
              </a:rPr>
              <a:t>/ more modern </a:t>
            </a:r>
            <a:r>
              <a:rPr lang="en-US" i="1" dirty="0" smtClean="0"/>
              <a:t>than our parents´.</a:t>
            </a:r>
          </a:p>
          <a:p>
            <a:pPr marL="514350" indent="-514350">
              <a:buNone/>
            </a:pPr>
            <a:r>
              <a:rPr lang="en-US" i="1" dirty="0" smtClean="0"/>
              <a:t>5. When I got the news, I felt </a:t>
            </a:r>
            <a:r>
              <a:rPr lang="en-US" i="1" dirty="0" smtClean="0">
                <a:solidFill>
                  <a:srgbClr val="FF0066"/>
                </a:solidFill>
              </a:rPr>
              <a:t>happier / the happiest</a:t>
            </a:r>
            <a:r>
              <a:rPr lang="en-US" i="1" dirty="0" smtClean="0"/>
              <a:t> woman on Earth.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СТЕПЕНИ СРАВНЕНИЯ ПРИЛАГАТЕЛЬНЫХ (DEGREES OF COMPARISON)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000100" y="1268760"/>
            <a:ext cx="7686700" cy="485740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Имена прилагательные в английском языке имеют три степени сравнения: </a:t>
            </a: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положительную (</a:t>
            </a:r>
            <a:r>
              <a:rPr lang="en-US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the Positive Degree)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сравнительную (</a:t>
            </a:r>
            <a:r>
              <a:rPr lang="en-US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Comparative Degree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превосходную (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Superlative Degree). </a:t>
            </a:r>
            <a:endParaRPr lang="ru-RU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Степени сравнения односложных прилагательных образуются путем прибавления суффиксов к прилагательным в положительной степени: в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сравнительной степени прибавляется суффикс -е</a:t>
            </a:r>
            <a:r>
              <a:rPr lang="en-US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превосходной степени -суффикс -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est. </a:t>
            </a:r>
            <a:endParaRPr lang="ru-RU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Listen, read and learn: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Old – older – the oldest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Cold – colder – the coldest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Clean – cleaner – the cleanest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47664" y="260648"/>
            <a:ext cx="7139136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односложное прилагательное оканчивается на одну согласную с предшествующим кратким гласным звуком, в написании удваивается конечная согласная буква: </a:t>
            </a:r>
          </a:p>
          <a:p>
            <a:pPr>
              <a:buNone/>
            </a:pP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bi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g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 - 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bi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gg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er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 – 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the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bi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gg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est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 </a:t>
            </a:r>
          </a:p>
          <a:p>
            <a:pPr>
              <a:buNone/>
            </a:pP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ho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t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- 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ho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tt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er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- 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the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 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ho</a:t>
            </a:r>
            <a:r>
              <a:rPr lang="ru-RU" sz="2800" b="1" dirty="0" err="1" smtClean="0">
                <a:solidFill>
                  <a:srgbClr val="FF0066"/>
                </a:solidFill>
                <a:latin typeface="Adobe Myungjo Std M" pitchFamily="18" charset="-128"/>
                <a:ea typeface="Adobe Myungjo Std M" pitchFamily="18" charset="-128"/>
              </a:rPr>
              <a:t>tt</a:t>
            </a:r>
            <a:r>
              <a:rPr lang="ru-RU" sz="2800" b="1" dirty="0" err="1" smtClean="0">
                <a:latin typeface="Adobe Myungjo Std M" pitchFamily="18" charset="-128"/>
                <a:ea typeface="Adobe Myungjo Std M" pitchFamily="18" charset="-128"/>
              </a:rPr>
              <a:t>est</a:t>
            </a:r>
            <a:r>
              <a:rPr lang="ru-RU" sz="2800" b="1" dirty="0" smtClean="0">
                <a:latin typeface="Adobe Myungjo Std M" pitchFamily="18" charset="-128"/>
                <a:ea typeface="Adobe Myungjo Std M" pitchFamily="18" charset="-128"/>
              </a:rPr>
              <a:t>  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4005064"/>
            <a:ext cx="5976664" cy="2537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971600" y="404664"/>
            <a:ext cx="7686700" cy="4525963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прилагательных, оканчивающихся на -у, стоящую после согласной, перед суффиксами </a:t>
            </a: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est</a:t>
            </a: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меняется на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busy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busier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(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busiest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happier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-(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happiest</a:t>
            </a: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924944"/>
            <a:ext cx="5052053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899592" y="764704"/>
            <a:ext cx="8003232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многосложные прилагательные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а также двусложные, не оканчивающиеся на -у, -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ow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образуют степени сравнения при помощи служебных слов </a:t>
            </a:r>
            <a:r>
              <a:rPr lang="ru-RU" i="1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более-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сравнительной степени и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наиболее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самый- для превосходной степени: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 err="1" smtClean="0"/>
              <a:t>useful</a:t>
            </a:r>
            <a:r>
              <a:rPr lang="ru-RU" sz="2800" i="1" dirty="0" smtClean="0"/>
              <a:t> полезный </a:t>
            </a:r>
            <a:r>
              <a:rPr lang="ru-RU" sz="2800" i="1" dirty="0" smtClean="0">
                <a:solidFill>
                  <a:srgbClr val="FF0066"/>
                </a:solidFill>
              </a:rPr>
              <a:t>-</a:t>
            </a:r>
            <a:r>
              <a:rPr lang="ru-RU" sz="2800" i="1" dirty="0" err="1" smtClean="0">
                <a:solidFill>
                  <a:srgbClr val="FF0066"/>
                </a:solidFill>
              </a:rPr>
              <a:t>more</a:t>
            </a:r>
            <a:r>
              <a:rPr lang="ru-RU" sz="2800" i="1" dirty="0" smtClean="0">
                <a:solidFill>
                  <a:srgbClr val="FF0066"/>
                </a:solidFill>
              </a:rPr>
              <a:t> </a:t>
            </a:r>
            <a:r>
              <a:rPr lang="ru-RU" sz="2800" i="1" dirty="0" err="1" smtClean="0">
                <a:solidFill>
                  <a:srgbClr val="FF0066"/>
                </a:solidFill>
              </a:rPr>
              <a:t>useful</a:t>
            </a:r>
            <a:r>
              <a:rPr lang="ru-RU" sz="2800" i="1" dirty="0" smtClean="0">
                <a:solidFill>
                  <a:srgbClr val="FF0066"/>
                </a:solidFill>
              </a:rPr>
              <a:t> - </a:t>
            </a:r>
            <a:r>
              <a:rPr lang="ru-RU" sz="2800" i="1" dirty="0" smtClean="0">
                <a:solidFill>
                  <a:srgbClr val="7030A0"/>
                </a:solidFill>
              </a:rPr>
              <a:t>(</a:t>
            </a:r>
            <a:r>
              <a:rPr lang="ru-RU" sz="2800" i="1" dirty="0" err="1" smtClean="0">
                <a:solidFill>
                  <a:srgbClr val="7030A0"/>
                </a:solidFill>
              </a:rPr>
              <a:t>the</a:t>
            </a:r>
            <a:r>
              <a:rPr lang="ru-RU" sz="2800" i="1" dirty="0" smtClean="0">
                <a:solidFill>
                  <a:srgbClr val="7030A0"/>
                </a:solidFill>
              </a:rPr>
              <a:t>) </a:t>
            </a:r>
            <a:r>
              <a:rPr lang="ru-RU" sz="2800" i="1" dirty="0" err="1" smtClean="0">
                <a:solidFill>
                  <a:srgbClr val="7030A0"/>
                </a:solidFill>
              </a:rPr>
              <a:t>most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 smtClean="0">
                <a:solidFill>
                  <a:srgbClr val="7030A0"/>
                </a:solidFill>
              </a:rPr>
              <a:t>usefu</a:t>
            </a:r>
            <a:r>
              <a:rPr lang="ru-RU" sz="2800" i="1" dirty="0" err="1" smtClean="0">
                <a:solidFill>
                  <a:srgbClr val="FF0066"/>
                </a:solidFill>
              </a:rPr>
              <a:t>l</a:t>
            </a:r>
            <a:endParaRPr lang="en-US" sz="2800" i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ru-RU" sz="2800" i="1" dirty="0" err="1" smtClean="0"/>
              <a:t>difficult</a:t>
            </a:r>
            <a:r>
              <a:rPr lang="ru-RU" sz="2800" i="1" dirty="0" smtClean="0"/>
              <a:t> трудный </a:t>
            </a:r>
            <a:r>
              <a:rPr lang="ru-RU" sz="2800" i="1" dirty="0" smtClean="0">
                <a:solidFill>
                  <a:srgbClr val="7030A0"/>
                </a:solidFill>
              </a:rPr>
              <a:t>- </a:t>
            </a:r>
            <a:r>
              <a:rPr lang="ru-RU" sz="2800" i="1" dirty="0" err="1" smtClean="0">
                <a:solidFill>
                  <a:srgbClr val="FF0066"/>
                </a:solidFill>
              </a:rPr>
              <a:t>more</a:t>
            </a:r>
            <a:r>
              <a:rPr lang="ru-RU" sz="2800" i="1" dirty="0" smtClean="0">
                <a:solidFill>
                  <a:srgbClr val="FF0066"/>
                </a:solidFill>
              </a:rPr>
              <a:t> </a:t>
            </a:r>
            <a:r>
              <a:rPr lang="ru-RU" sz="2800" i="1" dirty="0" err="1" smtClean="0">
                <a:solidFill>
                  <a:srgbClr val="FF0066"/>
                </a:solidFill>
              </a:rPr>
              <a:t>difficult</a:t>
            </a:r>
            <a:r>
              <a:rPr lang="ru-RU" sz="2800" i="1" dirty="0" smtClean="0">
                <a:solidFill>
                  <a:srgbClr val="FF0066"/>
                </a:solidFill>
              </a:rPr>
              <a:t> </a:t>
            </a:r>
            <a:r>
              <a:rPr lang="ru-RU" sz="2800" i="1" dirty="0" smtClean="0">
                <a:solidFill>
                  <a:srgbClr val="7030A0"/>
                </a:solidFill>
              </a:rPr>
              <a:t>- (</a:t>
            </a:r>
            <a:r>
              <a:rPr lang="ru-RU" sz="2800" i="1" dirty="0" err="1" smtClean="0">
                <a:solidFill>
                  <a:srgbClr val="7030A0"/>
                </a:solidFill>
              </a:rPr>
              <a:t>the</a:t>
            </a:r>
            <a:r>
              <a:rPr lang="ru-RU" sz="2800" i="1" dirty="0" smtClean="0">
                <a:solidFill>
                  <a:srgbClr val="7030A0"/>
                </a:solidFill>
              </a:rPr>
              <a:t>) </a:t>
            </a:r>
            <a:r>
              <a:rPr lang="ru-RU" sz="2800" i="1" dirty="0" err="1" smtClean="0">
                <a:solidFill>
                  <a:srgbClr val="7030A0"/>
                </a:solidFill>
              </a:rPr>
              <a:t>most</a:t>
            </a:r>
            <a:r>
              <a:rPr lang="ru-RU" sz="2800" i="1" dirty="0" smtClean="0">
                <a:solidFill>
                  <a:srgbClr val="7030A0"/>
                </a:solidFill>
              </a:rPr>
              <a:t> </a:t>
            </a:r>
            <a:r>
              <a:rPr lang="ru-RU" sz="2800" i="1" dirty="0" err="1" smtClean="0">
                <a:solidFill>
                  <a:srgbClr val="7030A0"/>
                </a:solidFill>
              </a:rPr>
              <a:t>difficult</a:t>
            </a:r>
            <a:endParaRPr lang="ru-RU" sz="2800" i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fc4a6c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332354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Write the comparative form of the adjectives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1) Ann is ___________ (happy) than her sister.</a:t>
            </a:r>
            <a:endParaRPr lang="ru-RU" dirty="0" smtClean="0"/>
          </a:p>
          <a:p>
            <a:r>
              <a:rPr lang="en-US" dirty="0" smtClean="0"/>
              <a:t>2) My hair is ______________ (long) than my sister’s hair.</a:t>
            </a:r>
            <a:endParaRPr lang="ru-RU" dirty="0" smtClean="0"/>
          </a:p>
          <a:p>
            <a:r>
              <a:rPr lang="en-US" dirty="0" smtClean="0"/>
              <a:t>3) These exams are getting ___________ (bad) and ___________ (bad) every year.</a:t>
            </a:r>
            <a:endParaRPr lang="ru-RU" dirty="0" smtClean="0"/>
          </a:p>
          <a:p>
            <a:r>
              <a:rPr lang="en-US" dirty="0" smtClean="0"/>
              <a:t>4) John is ____________ (thin) than Bob.</a:t>
            </a:r>
            <a:endParaRPr lang="ru-RU" dirty="0" smtClean="0"/>
          </a:p>
          <a:p>
            <a:r>
              <a:rPr lang="en-US" dirty="0" smtClean="0"/>
              <a:t>5) Steve is _____________ (happy) today than he was yesterday.</a:t>
            </a:r>
            <a:endParaRPr lang="ru-RU" dirty="0" smtClean="0"/>
          </a:p>
          <a:p>
            <a:r>
              <a:rPr lang="en-US" dirty="0" smtClean="0"/>
              <a:t>6) Mary’s car is ____________ (large) than Mark’s car.</a:t>
            </a:r>
            <a:endParaRPr lang="ru-RU" dirty="0" smtClean="0"/>
          </a:p>
          <a:p>
            <a:r>
              <a:rPr lang="en-US" dirty="0" smtClean="0"/>
              <a:t>7) The __________ (soon), the ___________ (good).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Write the superlative form of the adjective: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556792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sz="4500" dirty="0" smtClean="0"/>
              <a:t>1) I am _____________ (tall) in the class.</a:t>
            </a:r>
            <a:endParaRPr lang="ru-RU" sz="4500" dirty="0" smtClean="0"/>
          </a:p>
          <a:p>
            <a:r>
              <a:rPr lang="en-US" sz="4500" dirty="0" smtClean="0"/>
              <a:t>2) This is _______________ (expensive) hotel I’ve ever stayed in.</a:t>
            </a:r>
            <a:endParaRPr lang="ru-RU" sz="4500" dirty="0" smtClean="0"/>
          </a:p>
          <a:p>
            <a:r>
              <a:rPr lang="en-US" sz="4500" dirty="0" smtClean="0"/>
              <a:t>3) This road is ______________ (narrow) in all of California.</a:t>
            </a:r>
            <a:endParaRPr lang="ru-RU" sz="4500" dirty="0" smtClean="0"/>
          </a:p>
          <a:p>
            <a:r>
              <a:rPr lang="en-US" sz="4500" dirty="0" smtClean="0"/>
              <a:t>4) New York is one of the ______________ (busy) cities in the USA.</a:t>
            </a:r>
            <a:endParaRPr lang="ru-RU" sz="4500" dirty="0" smtClean="0"/>
          </a:p>
          <a:p>
            <a:r>
              <a:rPr lang="en-US" sz="4500" dirty="0" smtClean="0"/>
              <a:t>5) Jack is _____________ (good) football player on the team.</a:t>
            </a:r>
            <a:endParaRPr lang="ru-RU" sz="4500" dirty="0" smtClean="0"/>
          </a:p>
          <a:p>
            <a:r>
              <a:rPr lang="en-US" sz="4500" dirty="0" smtClean="0"/>
              <a:t>6) North Pole is _______________ (cold) place on Earth.</a:t>
            </a:r>
            <a:endParaRPr lang="ru-RU" sz="4500" dirty="0" smtClean="0"/>
          </a:p>
          <a:p>
            <a:r>
              <a:rPr lang="en-US" sz="4500" dirty="0" smtClean="0"/>
              <a:t>7) My father is ______________ (generous) person I know.</a:t>
            </a:r>
            <a:endParaRPr lang="ru-RU" sz="45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9463fda9b4f34c6030be7c36d2ca77782beb5"/>
</p:tagLst>
</file>

<file path=ppt/theme/theme1.xml><?xml version="1.0" encoding="utf-8"?>
<a:theme xmlns:a="http://schemas.openxmlformats.org/drawingml/2006/main" name="universa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universal</Template>
  <TotalTime>42</TotalTime>
  <Words>503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universal</vt:lpstr>
      <vt:lpstr>Слайд 1</vt:lpstr>
      <vt:lpstr>СТЕПЕНИ СРАВНЕНИЯ ПРИЛАГАТЕЛЬНЫХ (DEGREES OF COMPARISON) </vt:lpstr>
      <vt:lpstr>Слайд 3</vt:lpstr>
      <vt:lpstr>Слайд 4</vt:lpstr>
      <vt:lpstr>Слайд 5</vt:lpstr>
      <vt:lpstr>Слайд 6</vt:lpstr>
      <vt:lpstr>Слайд 7</vt:lpstr>
      <vt:lpstr>Write the comparative form of the adjectives     </vt:lpstr>
      <vt:lpstr>Write the superlative form of the adjective:  </vt:lpstr>
      <vt:lpstr>Choose the best form.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Роенко</dc:creator>
  <cp:lastModifiedBy>Admin</cp:lastModifiedBy>
  <cp:revision>7</cp:revision>
  <dcterms:created xsi:type="dcterms:W3CDTF">2016-09-18T18:11:35Z</dcterms:created>
  <dcterms:modified xsi:type="dcterms:W3CDTF">2018-02-07T04:28:11Z</dcterms:modified>
</cp:coreProperties>
</file>