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0" r:id="rId3"/>
    <p:sldId id="257" r:id="rId4"/>
    <p:sldId id="258" r:id="rId5"/>
    <p:sldId id="261" r:id="rId6"/>
    <p:sldId id="259" r:id="rId7"/>
    <p:sldId id="263" r:id="rId8"/>
    <p:sldId id="260" r:id="rId9"/>
    <p:sldId id="272" r:id="rId10"/>
    <p:sldId id="262" r:id="rId11"/>
    <p:sldId id="264" r:id="rId12"/>
    <p:sldId id="266" r:id="rId13"/>
    <p:sldId id="271" r:id="rId14"/>
    <p:sldId id="267" r:id="rId15"/>
    <p:sldId id="269" r:id="rId16"/>
    <p:sldId id="274" r:id="rId17"/>
    <p:sldId id="268"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AF203FE-AE4A-455D-8CD4-F5A85076F6D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AF203FE-AE4A-455D-8CD4-F5A85076F6D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8" name="Номер слайда 7"/>
          <p:cNvSpPr>
            <a:spLocks noGrp="1"/>
          </p:cNvSpPr>
          <p:nvPr>
            <p:ph type="sldNum" sz="quarter" idx="11"/>
          </p:nvPr>
        </p:nvSpPr>
        <p:spPr/>
        <p:txBody>
          <a:bodyPr/>
          <a:lstStyle/>
          <a:p>
            <a:fld id="{FAF203FE-AE4A-455D-8CD4-F5A85076F6D3}"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F848670B-905F-4511-BEFA-EB123D36190A}" type="datetimeFigureOut">
              <a:rPr lang="ru-RU" smtClean="0"/>
              <a:pPr/>
              <a:t>07.02.2018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FAF203FE-AE4A-455D-8CD4-F5A85076F6D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F848670B-905F-4511-BEFA-EB123D36190A}" type="datetimeFigureOut">
              <a:rPr lang="ru-RU" smtClean="0"/>
              <a:pPr/>
              <a:t>07.02.2018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AF203FE-AE4A-455D-8CD4-F5A85076F6D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F848670B-905F-4511-BEFA-EB123D36190A}" type="datetimeFigureOut">
              <a:rPr lang="ru-RU" smtClean="0"/>
              <a:pPr/>
              <a:t>07.02.2018</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FAF203FE-AE4A-455D-8CD4-F5A85076F6D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57356" y="3571876"/>
            <a:ext cx="6480048" cy="2301240"/>
          </a:xfrm>
        </p:spPr>
        <p:txBody>
          <a:bodyPr/>
          <a:lstStyle/>
          <a:p>
            <a:r>
              <a:rPr lang="ru-RU" dirty="0" smtClean="0"/>
              <a:t>Наркомания.</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500034" y="500042"/>
            <a:ext cx="2857500" cy="3924300"/>
          </a:xfrm>
          <a:prstGeom prst="rect">
            <a:avLst/>
          </a:prstGeom>
          <a:noFill/>
          <a:ln w="9525">
            <a:noFill/>
            <a:miter lim="800000"/>
            <a:headEnd/>
            <a:tailEnd/>
          </a:ln>
          <a:effectLst/>
        </p:spPr>
      </p:pic>
    </p:spTree>
  </p:cSld>
  <p:clrMapOvr>
    <a:masterClrMapping/>
  </p:clrMapOvr>
  <p:transition>
    <p:pull dir="l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Можно ли вылечиться от наркотиков?</a:t>
            </a:r>
            <a:endParaRPr lang="ru-RU" dirty="0"/>
          </a:p>
        </p:txBody>
      </p:sp>
      <p:sp>
        <p:nvSpPr>
          <p:cNvPr id="3" name="Содержимое 2"/>
          <p:cNvSpPr>
            <a:spLocks noGrp="1"/>
          </p:cNvSpPr>
          <p:nvPr>
            <p:ph idx="1"/>
          </p:nvPr>
        </p:nvSpPr>
        <p:spPr>
          <a:xfrm>
            <a:off x="285720" y="1600200"/>
            <a:ext cx="8858280" cy="5257800"/>
          </a:xfrm>
        </p:spPr>
        <p:txBody>
          <a:bodyPr>
            <a:normAutofit fontScale="77500" lnSpcReduction="20000"/>
          </a:bodyPr>
          <a:lstStyle/>
          <a:p>
            <a:pPr>
              <a:buNone/>
            </a:pPr>
            <a:r>
              <a:rPr lang="ru-RU" dirty="0" smtClean="0"/>
              <a:t>И да, и нет. Избавиться от физической зависимости, т.е. облегчить “ломку”, современная медицина может помочь каждому. Но избавиться от психической зависимости гораздо труднее, т. к. лекарства от нее современная медицина еще не изобрела, поэтому большинство наркоманов рано или поздно все же умирают от наркотиков. Тех же, кто перестал принимать наркотик, назвать полностью вылечившимся нельзя, т.к. наркотик оставляет необратимые изменения в организме и на уровне психики, и на уровне обмена веществ. Эти изменения привязывают человека к наркотику на всю жизнь. Из-за них наркоман может снова сорваться и через месяц, и через несколько лет. Поэтому врачи не употребляют выражения “вылечившийся или выздоровевший наркоман”, а говорят “неактивный наркоман”, т. е. наркоман, не употребляющий наркотики в данный момент</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испытывает наркоман?</a:t>
            </a:r>
            <a:endParaRPr lang="ru-RU"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1590679" y="1600200"/>
            <a:ext cx="5200641"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Что происходит со здоровьем наркомана?</a:t>
            </a:r>
            <a:endParaRPr lang="ru-RU" dirty="0"/>
          </a:p>
        </p:txBody>
      </p:sp>
      <p:pic>
        <p:nvPicPr>
          <p:cNvPr id="10242" name="Picture 2"/>
          <p:cNvPicPr>
            <a:picLocks noGrp="1" noChangeAspect="1" noChangeArrowheads="1"/>
          </p:cNvPicPr>
          <p:nvPr>
            <p:ph idx="1"/>
          </p:nvPr>
        </p:nvPicPr>
        <p:blipFill>
          <a:blip r:embed="rId2" cstate="print"/>
          <a:srcRect/>
          <a:stretch>
            <a:fillRect/>
          </a:stretch>
        </p:blipFill>
        <p:spPr bwMode="auto">
          <a:xfrm>
            <a:off x="4000496" y="1071546"/>
            <a:ext cx="3571900" cy="53578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285728"/>
            <a:ext cx="7467600" cy="6143668"/>
          </a:xfrm>
        </p:spPr>
        <p:txBody>
          <a:bodyPr>
            <a:normAutofit/>
          </a:bodyPr>
          <a:lstStyle/>
          <a:p>
            <a:pPr>
              <a:buNone/>
            </a:pPr>
            <a:r>
              <a:rPr lang="ru-RU" dirty="0" smtClean="0"/>
              <a:t>Наркотик оказывает сильное отрицательное воздействие на все клетки организма. Пытаясь приспособиться к его постоянному присутствию, организм вынужден изменять нормальный обмен веществ и включать в него наркотик. То есть наркотик становится “штатным” участником обмена веществ и его отмена приводит к нарушению работы клеток и всего организма.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Итог</a:t>
            </a:r>
            <a:endParaRPr lang="ru-RU" dirty="0"/>
          </a:p>
        </p:txBody>
      </p:sp>
      <p:sp>
        <p:nvSpPr>
          <p:cNvPr id="3" name="Содержимое 2"/>
          <p:cNvSpPr>
            <a:spLocks noGrp="1"/>
          </p:cNvSpPr>
          <p:nvPr>
            <p:ph idx="1"/>
          </p:nvPr>
        </p:nvSpPr>
        <p:spPr>
          <a:xfrm>
            <a:off x="457200" y="1142984"/>
            <a:ext cx="8229600" cy="4983179"/>
          </a:xfrm>
        </p:spPr>
        <p:txBody>
          <a:bodyPr>
            <a:normAutofit fontScale="92500" lnSpcReduction="10000"/>
          </a:bodyPr>
          <a:lstStyle/>
          <a:p>
            <a:pPr>
              <a:buNone/>
            </a:pPr>
            <a:r>
              <a:rPr lang="ru-RU" dirty="0" smtClean="0"/>
              <a:t>Если вам предлагают попробовать наркотик, вы должны вспомнить и четко осознать, </a:t>
            </a:r>
          </a:p>
          <a:p>
            <a:pPr>
              <a:buNone/>
            </a:pPr>
            <a:r>
              <a:rPr lang="ru-RU" dirty="0" smtClean="0"/>
              <a:t>что наркотик - это </a:t>
            </a:r>
          </a:p>
          <a:p>
            <a:pPr>
              <a:buNone/>
            </a:pPr>
            <a:r>
              <a:rPr lang="ru-RU" dirty="0" smtClean="0"/>
              <a:t>не детская шалость, </a:t>
            </a:r>
          </a:p>
          <a:p>
            <a:pPr>
              <a:buNone/>
            </a:pPr>
            <a:r>
              <a:rPr lang="ru-RU" dirty="0" smtClean="0"/>
              <a:t>не игра, которую можно потом по желанию прекратить,</a:t>
            </a:r>
          </a:p>
          <a:p>
            <a:pPr>
              <a:buNone/>
            </a:pPr>
            <a:r>
              <a:rPr lang="ru-RU" dirty="0" smtClean="0"/>
              <a:t>не удовлетворение любопытства под девизом “человек должен все попробовать в жизни”,</a:t>
            </a:r>
          </a:p>
          <a:p>
            <a:pPr>
              <a:buNone/>
            </a:pPr>
            <a:r>
              <a:rPr lang="ru-RU" dirty="0" smtClean="0"/>
              <a:t>не приятное времяпровождение, </a:t>
            </a:r>
          </a:p>
          <a:p>
            <a:pPr>
              <a:buNone/>
            </a:pPr>
            <a:r>
              <a:rPr lang="ru-RU" dirty="0" smtClean="0"/>
              <a:t>и не источник авторитета. </a:t>
            </a:r>
          </a:p>
          <a:p>
            <a:pPr>
              <a:buNone/>
            </a:pPr>
            <a:r>
              <a:rPr lang="ru-RU" dirty="0" smtClean="0"/>
              <a:t>Наркотик - это орудие самоубийства.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29600" cy="6429396"/>
          </a:xfrm>
        </p:spPr>
        <p:txBody>
          <a:bodyPr>
            <a:normAutofit/>
          </a:bodyPr>
          <a:lstStyle/>
          <a:p>
            <a:pPr>
              <a:buNone/>
            </a:pPr>
            <a:r>
              <a:rPr lang="ru-RU" dirty="0" smtClean="0"/>
              <a:t>Вы должны помнить, что уже после первого приема вы скорее всего не сможете себя контролировать, не сможете остановиться и скоро потеряете все: </a:t>
            </a:r>
          </a:p>
          <a:p>
            <a:pPr>
              <a:buNone/>
            </a:pPr>
            <a:r>
              <a:rPr lang="ru-RU" dirty="0" smtClean="0"/>
              <a:t>здоровье, молодость, друзей, хорошее самочувствие, умение думать. </a:t>
            </a:r>
          </a:p>
          <a:p>
            <a:pPr>
              <a:buNone/>
            </a:pPr>
            <a:r>
              <a:rPr lang="ru-RU" dirty="0" smtClean="0"/>
              <a:t>В конце концов вы потеряете и жизнь. </a:t>
            </a:r>
          </a:p>
          <a:p>
            <a:pPr>
              <a:buNone/>
            </a:pPr>
            <a:r>
              <a:rPr lang="ru-RU" dirty="0" smtClean="0"/>
              <a:t>В лучшем случае через несколько лет вы превратитесь в калеку, </a:t>
            </a:r>
            <a:r>
              <a:rPr lang="ru-RU" dirty="0" err="1" smtClean="0"/>
              <a:t>полуидиота</a:t>
            </a:r>
            <a:r>
              <a:rPr lang="ru-RU" dirty="0" smtClean="0"/>
              <a:t> и вора, опуститесь на самое дно жизни. А оттуда редко кто возвращается.</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p:cNvPicPr>
            <a:picLocks noGrp="1" noChangeAspect="1" noChangeArrowheads="1"/>
          </p:cNvPicPr>
          <p:nvPr>
            <p:ph idx="1"/>
          </p:nvPr>
        </p:nvPicPr>
        <p:blipFill>
          <a:blip r:embed="rId2" cstate="print"/>
          <a:srcRect/>
          <a:stretch>
            <a:fillRect/>
          </a:stretch>
        </p:blipFill>
        <p:spPr bwMode="auto">
          <a:xfrm>
            <a:off x="357158" y="214290"/>
            <a:ext cx="8572560" cy="64294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ru-RU" sz="4800" dirty="0" smtClean="0">
                <a:solidFill>
                  <a:srgbClr val="FF0000"/>
                </a:solidFill>
              </a:rPr>
              <a:t>Единственный способ не стать наркоманом - не пробовать наркотик вообще.</a:t>
            </a:r>
          </a:p>
          <a:p>
            <a:pPr algn="ctr"/>
            <a:endParaRPr lang="ru-RU" sz="48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cstate="print"/>
          <a:srcRect/>
          <a:stretch>
            <a:fillRect/>
          </a:stretch>
        </p:blipFill>
        <p:spPr bwMode="auto">
          <a:xfrm>
            <a:off x="357158" y="285728"/>
            <a:ext cx="8547232" cy="58579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урока:</a:t>
            </a:r>
            <a:endParaRPr lang="ru-RU" dirty="0"/>
          </a:p>
        </p:txBody>
      </p:sp>
      <p:sp>
        <p:nvSpPr>
          <p:cNvPr id="3" name="Содержимое 2"/>
          <p:cNvSpPr>
            <a:spLocks noGrp="1"/>
          </p:cNvSpPr>
          <p:nvPr>
            <p:ph idx="1"/>
          </p:nvPr>
        </p:nvSpPr>
        <p:spPr>
          <a:xfrm>
            <a:off x="457200" y="1600200"/>
            <a:ext cx="8258204" cy="4525963"/>
          </a:xfrm>
        </p:spPr>
        <p:txBody>
          <a:bodyPr/>
          <a:lstStyle/>
          <a:p>
            <a:r>
              <a:rPr lang="ru-RU" dirty="0" smtClean="0"/>
              <a:t>Выявить причины и следствия приема наркотиков</a:t>
            </a:r>
          </a:p>
          <a:p>
            <a:r>
              <a:rPr lang="ru-RU" dirty="0" smtClean="0"/>
              <a:t>Попытаться понять, почему люди становятся наркоманами</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14290"/>
            <a:ext cx="8286808" cy="4525963"/>
          </a:xfrm>
        </p:spPr>
        <p:txBody>
          <a:bodyPr/>
          <a:lstStyle/>
          <a:p>
            <a:r>
              <a:rPr lang="ru-RU" b="1" dirty="0" err="1" smtClean="0">
                <a:solidFill>
                  <a:srgbClr val="FF0000"/>
                </a:solidFill>
              </a:rPr>
              <a:t>Наркома́ния</a:t>
            </a:r>
            <a:r>
              <a:rPr lang="ru-RU" dirty="0" smtClean="0"/>
              <a:t> (от греч. </a:t>
            </a:r>
            <a:r>
              <a:rPr lang="ru-RU" dirty="0" err="1"/>
              <a:t>νάρκη</a:t>
            </a:r>
            <a:r>
              <a:rPr lang="ru-RU" dirty="0" err="1" smtClean="0"/>
              <a:t> </a:t>
            </a:r>
            <a:r>
              <a:rPr lang="ru-RU" dirty="0" smtClean="0"/>
              <a:t>/</a:t>
            </a:r>
            <a:r>
              <a:rPr lang="ru-RU" dirty="0" err="1" smtClean="0"/>
              <a:t>narkē</a:t>
            </a:r>
            <a:r>
              <a:rPr lang="ru-RU" dirty="0" smtClean="0"/>
              <a:t>/ — оцепенение, сон, и </a:t>
            </a:r>
            <a:r>
              <a:rPr lang="ru-RU" dirty="0" err="1"/>
              <a:t>μᾰνία</a:t>
            </a:r>
            <a:r>
              <a:rPr lang="ru-RU" dirty="0" err="1" smtClean="0"/>
              <a:t> </a:t>
            </a:r>
            <a:r>
              <a:rPr lang="ru-RU" dirty="0" smtClean="0"/>
              <a:t>/</a:t>
            </a:r>
            <a:r>
              <a:rPr lang="ru-RU" dirty="0" err="1" smtClean="0"/>
              <a:t>mania</a:t>
            </a:r>
            <a:r>
              <a:rPr lang="ru-RU" dirty="0" smtClean="0"/>
              <a:t>/ — безумие, страсть, влечение.) — </a:t>
            </a:r>
            <a:r>
              <a:rPr lang="ru-RU" dirty="0" smtClean="0">
                <a:solidFill>
                  <a:srgbClr val="FF0000"/>
                </a:solidFill>
              </a:rPr>
              <a:t>хроническое</a:t>
            </a:r>
            <a:r>
              <a:rPr lang="ru-RU" dirty="0" smtClean="0"/>
              <a:t> психическое </a:t>
            </a:r>
            <a:r>
              <a:rPr lang="ru-RU" dirty="0" smtClean="0">
                <a:solidFill>
                  <a:srgbClr val="FF0000"/>
                </a:solidFill>
              </a:rPr>
              <a:t>заболевание</a:t>
            </a:r>
            <a:r>
              <a:rPr lang="ru-RU" dirty="0" smtClean="0"/>
              <a:t>, вызванное употреблением веществ-наркотиков.</a:t>
            </a:r>
            <a:endParaRPr lang="ru-RU" dirty="0"/>
          </a:p>
        </p:txBody>
      </p:sp>
      <p:pic>
        <p:nvPicPr>
          <p:cNvPr id="2051" name="Picture 3"/>
          <p:cNvPicPr>
            <a:picLocks noChangeAspect="1" noChangeArrowheads="1"/>
          </p:cNvPicPr>
          <p:nvPr/>
        </p:nvPicPr>
        <p:blipFill>
          <a:blip r:embed="rId2" cstate="print"/>
          <a:srcRect/>
          <a:stretch>
            <a:fillRect/>
          </a:stretch>
        </p:blipFill>
        <p:spPr bwMode="auto">
          <a:xfrm>
            <a:off x="4286248" y="3000372"/>
            <a:ext cx="4357718" cy="35428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Как люди становятся наркоманами?</a:t>
            </a:r>
            <a:endParaRPr lang="ru-RU" dirty="0"/>
          </a:p>
        </p:txBody>
      </p:sp>
      <p:sp>
        <p:nvSpPr>
          <p:cNvPr id="3" name="Содержимое 2"/>
          <p:cNvSpPr>
            <a:spLocks noGrp="1"/>
          </p:cNvSpPr>
          <p:nvPr>
            <p:ph idx="1"/>
          </p:nvPr>
        </p:nvSpPr>
        <p:spPr/>
        <p:txBody>
          <a:bodyPr/>
          <a:lstStyle/>
          <a:p>
            <a:r>
              <a:rPr lang="ru-RU" dirty="0" smtClean="0"/>
              <a:t>Первый раз. </a:t>
            </a:r>
          </a:p>
          <a:p>
            <a:r>
              <a:rPr lang="ru-RU" dirty="0" smtClean="0"/>
              <a:t>Почему наркоторговцы делают ставку на подростков?</a:t>
            </a:r>
          </a:p>
          <a:p>
            <a:r>
              <a:rPr lang="ru-RU" dirty="0" smtClean="0"/>
              <a:t>Как появляется </a:t>
            </a:r>
            <a:endParaRPr lang="en-US" dirty="0" smtClean="0"/>
          </a:p>
          <a:p>
            <a:pPr>
              <a:buNone/>
            </a:pPr>
            <a:r>
              <a:rPr lang="en-US" dirty="0" smtClean="0"/>
              <a:t>    </a:t>
            </a:r>
            <a:r>
              <a:rPr lang="ru-RU" dirty="0" smtClean="0"/>
              <a:t>зависимость.</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Авторитет в компании</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sz="2200" dirty="0" smtClean="0"/>
              <a:t>Цитата из книги Станислава </a:t>
            </a:r>
            <a:r>
              <a:rPr lang="ru-RU" sz="2200" dirty="0" err="1" smtClean="0"/>
              <a:t>Гурски</a:t>
            </a:r>
            <a:r>
              <a:rPr lang="ru-RU" sz="2200" dirty="0" smtClean="0"/>
              <a:t> “Внимание, родители: наркомания!”:</a:t>
            </a:r>
            <a:endParaRPr lang="en-US" sz="2200" dirty="0" smtClean="0"/>
          </a:p>
          <a:p>
            <a:pPr>
              <a:buNone/>
            </a:pPr>
            <a:endParaRPr lang="ru-RU" sz="2200" dirty="0" smtClean="0"/>
          </a:p>
          <a:p>
            <a:pPr>
              <a:buNone/>
            </a:pPr>
            <a:r>
              <a:rPr lang="ru-RU" i="1" dirty="0" smtClean="0"/>
              <a:t>“...он был до того исколот, что у него везде были открытые раны. Он просто гнил заживо: ступни ног были черные от некроза - еле ходил. От него так дурно пахло, что запах ощущался за два метра. Когда ему говорили, чтоб он лег в больницу, он только ухмылялся - как череп оскаливал остатки черных зубов. Он действительно ждал одного - смерти...”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Что делают с человеком наркотики?</a:t>
            </a:r>
            <a:endParaRPr lang="ru-RU" dirty="0"/>
          </a:p>
        </p:txBody>
      </p:sp>
      <p:sp>
        <p:nvSpPr>
          <p:cNvPr id="3" name="Содержимое 2"/>
          <p:cNvSpPr>
            <a:spLocks noGrp="1"/>
          </p:cNvSpPr>
          <p:nvPr>
            <p:ph idx="1"/>
          </p:nvPr>
        </p:nvSpPr>
        <p:spPr/>
        <p:txBody>
          <a:bodyPr>
            <a:normAutofit/>
          </a:bodyPr>
          <a:lstStyle/>
          <a:p>
            <a:r>
              <a:rPr lang="ru-RU" dirty="0" smtClean="0"/>
              <a:t>Психическая зависимость</a:t>
            </a:r>
          </a:p>
          <a:p>
            <a:r>
              <a:rPr lang="ru-RU" dirty="0" smtClean="0"/>
              <a:t>Физическая зависимость</a:t>
            </a:r>
          </a:p>
          <a:p>
            <a:pPr>
              <a:buNone/>
            </a:pPr>
            <a:endParaRPr lang="ru-RU"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Ломка</a:t>
            </a:r>
            <a:endParaRPr lang="ru-RU" dirty="0"/>
          </a:p>
        </p:txBody>
      </p:sp>
      <p:sp>
        <p:nvSpPr>
          <p:cNvPr id="3" name="Содержимое 2"/>
          <p:cNvSpPr>
            <a:spLocks noGrp="1"/>
          </p:cNvSpPr>
          <p:nvPr>
            <p:ph idx="1"/>
          </p:nvPr>
        </p:nvSpPr>
        <p:spPr/>
        <p:txBody>
          <a:bodyPr>
            <a:normAutofit fontScale="77500" lnSpcReduction="20000"/>
          </a:bodyPr>
          <a:lstStyle/>
          <a:p>
            <a:r>
              <a:rPr lang="ru-RU" i="1" dirty="0" smtClean="0"/>
              <a:t>“...На стену выползло ужасное создание в виде </a:t>
            </a:r>
            <a:r>
              <a:rPr lang="ru-RU" i="1" dirty="0" err="1" smtClean="0"/>
              <a:t>человеко-обезьяны</a:t>
            </a:r>
            <a:r>
              <a:rPr lang="ru-RU" i="1" dirty="0" smtClean="0"/>
              <a:t>. Людская половина лица застыла в посмертной маске с закрытым глазом, обезьянья - оскаливала клыки в усмешке и моргала красным от крови глазом. Моргала мне, как будто я была лакомым куском еды...”</a:t>
            </a:r>
          </a:p>
          <a:p>
            <a:pPr>
              <a:buNone/>
            </a:pPr>
            <a:endParaRPr lang="ru-RU" dirty="0" smtClean="0"/>
          </a:p>
          <a:p>
            <a:r>
              <a:rPr lang="ru-RU" i="1" dirty="0" smtClean="0"/>
              <a:t>“...На стене висел плакат. В нижнем углу была маленькая </a:t>
            </a:r>
            <a:r>
              <a:rPr lang="ru-RU" i="1" dirty="0" err="1" smtClean="0"/>
              <a:t>голубая</a:t>
            </a:r>
            <a:r>
              <a:rPr lang="ru-RU" i="1" dirty="0" smtClean="0"/>
              <a:t> точка. И вдруг эта точка превратилась в отвратительную физиономию. Потом мне показалось, что я истекаю кровью. Это продолжалось часами. Я не могла ни говорить, ни ходить...”</a:t>
            </a:r>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500042"/>
            <a:ext cx="8229600" cy="5857916"/>
          </a:xfrm>
        </p:spPr>
        <p:txBody>
          <a:bodyPr>
            <a:normAutofit/>
          </a:bodyPr>
          <a:lstStyle/>
          <a:p>
            <a:pPr>
              <a:buNone/>
            </a:pPr>
            <a:r>
              <a:rPr lang="ru-RU" dirty="0" smtClean="0"/>
              <a:t>По данным медиков, примерно у половины подростков психическая зависимость развивается уже после </a:t>
            </a:r>
            <a:r>
              <a:rPr lang="ru-RU" b="1" dirty="0" smtClean="0">
                <a:solidFill>
                  <a:srgbClr val="FF0000"/>
                </a:solidFill>
              </a:rPr>
              <a:t>первого</a:t>
            </a:r>
            <a:r>
              <a:rPr lang="ru-RU" dirty="0" smtClean="0"/>
              <a:t> приема наркотика(у остальных наркотическая зависимость возникает после нескольких приемов). </a:t>
            </a:r>
            <a:endParaRPr lang="en-US" dirty="0" smtClean="0"/>
          </a:p>
          <a:p>
            <a:pPr algn="ctr">
              <a:buNone/>
            </a:pPr>
            <a:endParaRPr lang="en-US" b="1" dirty="0" smtClean="0">
              <a:solidFill>
                <a:srgbClr val="FF0000"/>
              </a:solidFill>
            </a:endParaRPr>
          </a:p>
          <a:p>
            <a:pPr algn="ctr">
              <a:buNone/>
            </a:pPr>
            <a:endParaRPr lang="en-US" b="1" dirty="0" smtClean="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857224" y="357166"/>
            <a:ext cx="3810000" cy="2905125"/>
          </a:xfrm>
          <a:prstGeom prst="rect">
            <a:avLst/>
          </a:prstGeom>
          <a:noFill/>
          <a:ln w="9525">
            <a:noFill/>
            <a:miter lim="800000"/>
            <a:headEnd/>
            <a:tailEnd/>
          </a:ln>
          <a:effectLst/>
        </p:spPr>
      </p:pic>
      <p:sp>
        <p:nvSpPr>
          <p:cNvPr id="5" name="Прямоугольник 4"/>
          <p:cNvSpPr/>
          <p:nvPr/>
        </p:nvSpPr>
        <p:spPr>
          <a:xfrm>
            <a:off x="571472" y="3643314"/>
            <a:ext cx="8215370" cy="2308324"/>
          </a:xfrm>
          <a:prstGeom prst="rect">
            <a:avLst/>
          </a:prstGeom>
        </p:spPr>
        <p:txBody>
          <a:bodyPr wrap="square">
            <a:spAutoFit/>
          </a:bodyPr>
          <a:lstStyle/>
          <a:p>
            <a:pPr algn="ctr">
              <a:buNone/>
            </a:pPr>
            <a:r>
              <a:rPr lang="ru-RU" sz="3600" b="1" dirty="0" smtClean="0">
                <a:solidFill>
                  <a:srgbClr val="FF0000"/>
                </a:solidFill>
              </a:rPr>
              <a:t>Единственно верный способ не превратиться в наркомана - это не пробовать наркотик вообще - ни раз, ни пол раза. </a:t>
            </a:r>
            <a:endParaRPr lang="ru-RU" sz="3600"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67</TotalTime>
  <Words>631</Words>
  <Application>Microsoft Office PowerPoint</Application>
  <PresentationFormat>Экран (4:3)</PresentationFormat>
  <Paragraphs>42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Техническая</vt:lpstr>
      <vt:lpstr>Наркомания.</vt:lpstr>
      <vt:lpstr>Цель урока:</vt:lpstr>
      <vt:lpstr>Слайд 3</vt:lpstr>
      <vt:lpstr>Как люди становятся наркоманами?</vt:lpstr>
      <vt:lpstr>Авторитет в компании</vt:lpstr>
      <vt:lpstr>Что делают с человеком наркотики?</vt:lpstr>
      <vt:lpstr>Ломка</vt:lpstr>
      <vt:lpstr>Слайд 8</vt:lpstr>
      <vt:lpstr>Слайд 9</vt:lpstr>
      <vt:lpstr>Можно ли вылечиться от наркотиков?</vt:lpstr>
      <vt:lpstr>Что испытывает наркоман?</vt:lpstr>
      <vt:lpstr>Что происходит со здоровьем наркомана?</vt:lpstr>
      <vt:lpstr>Слайд 13</vt:lpstr>
      <vt:lpstr>Итог</vt:lpstr>
      <vt:lpstr>Слайд 15</vt:lpstr>
      <vt:lpstr>Слайд 16</vt:lpstr>
      <vt:lpstr>Слайд 17</vt:lpstr>
      <vt:lpstr>Слайд 18</vt:lpstr>
    </vt:vector>
  </TitlesOfParts>
  <Company>none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Сироткина Н.А.</dc:creator>
  <cp:lastModifiedBy>111</cp:lastModifiedBy>
  <cp:revision>22</cp:revision>
  <dcterms:created xsi:type="dcterms:W3CDTF">2010-12-12T14:43:12Z</dcterms:created>
  <dcterms:modified xsi:type="dcterms:W3CDTF">2018-02-07T13:54:14Z</dcterms:modified>
</cp:coreProperties>
</file>