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60" r:id="rId2"/>
    <p:sldId id="292" r:id="rId3"/>
    <p:sldId id="291" r:id="rId4"/>
    <p:sldId id="290" r:id="rId5"/>
    <p:sldId id="295" r:id="rId6"/>
    <p:sldId id="303" r:id="rId7"/>
    <p:sldId id="376" r:id="rId8"/>
    <p:sldId id="377" r:id="rId9"/>
    <p:sldId id="378" r:id="rId10"/>
    <p:sldId id="394" r:id="rId11"/>
    <p:sldId id="395" r:id="rId12"/>
    <p:sldId id="35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505"/>
    <a:srgbClr val="A1736B"/>
    <a:srgbClr val="66FF33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66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386D7-8350-49C2-AA9C-4653D6698F0A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642D1-751F-4A36-A46D-2AE9F5911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642D1-751F-4A36-A46D-2AE9F591174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642D1-751F-4A36-A46D-2AE9F591174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642D1-751F-4A36-A46D-2AE9F591174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642D1-751F-4A36-A46D-2AE9F591174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642D1-751F-4A36-A46D-2AE9F591174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17DFA-C60B-4B8D-AF54-8C66E8609BB1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https://theknowledgeexchangeblog.files.wordpress.com/2015/08/old-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428030"/>
            <a:ext cx="4860032" cy="3429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nokia-allsoft.ru/wp-content/upload/2009/2010/05/coloursta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149080"/>
            <a:ext cx="3089055" cy="28529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4919008"/>
            <a:ext cx="30060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Пятая 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Заповедь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332656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Почитай отца твоего и матерь твою,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1484784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FF33"/>
                </a:solidFill>
              </a:rPr>
              <a:t>чтобы тебе хорошо было, и чтобы ты долго прожил на земле </a:t>
            </a:r>
            <a:endParaRPr lang="ru-RU" sz="3600" b="1" dirty="0">
              <a:solidFill>
                <a:srgbClr val="99FF33"/>
              </a:solidFill>
            </a:endParaRPr>
          </a:p>
        </p:txBody>
      </p:sp>
      <p:pic>
        <p:nvPicPr>
          <p:cNvPr id="53250" name="Picture 2" descr="http://www.diveevo.ru/objects/news_img_file_1614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502691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683568" y="1484784"/>
            <a:ext cx="777686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акие нравственные законы мы изучили на сегодняшнем уроке?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Чему учат нас эти заповеди?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Становятся ли счастливее те, кто нарушает заповеди?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188640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G:\x_7d38b098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 descr="икона ур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908720"/>
            <a:ext cx="3400425" cy="5210175"/>
          </a:xfrm>
          <a:prstGeom prst="rect">
            <a:avLst/>
          </a:prstGeom>
          <a:ln w="228600" cap="sq" cmpd="thickThin">
            <a:solidFill>
              <a:schemeClr val="tx1">
                <a:lumMod val="95000"/>
                <a:lumOff val="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221088"/>
            <a:ext cx="9635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5373216"/>
            <a:ext cx="9635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5705872"/>
            <a:ext cx="9635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5705872"/>
            <a:ext cx="9635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5705872"/>
            <a:ext cx="9635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5705872"/>
            <a:ext cx="9635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5445224"/>
            <a:ext cx="9635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293096"/>
            <a:ext cx="963533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77072"/>
            <a:ext cx="39604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Спасибо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 за урок!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100" name="Picture 4" descr="http://www.proza.ru/pics/2013/04/24/1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74180"/>
            <a:ext cx="3710384" cy="5350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http://i.eurosport.com/2015/06/17/16165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5042868" cy="3435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cs11365.userapi.com/v11365630/5dc/7H0fNaW0mSk.jpg"/>
          <p:cNvPicPr>
            <a:picLocks noChangeAspect="1" noChangeArrowheads="1"/>
          </p:cNvPicPr>
          <p:nvPr/>
        </p:nvPicPr>
        <p:blipFill>
          <a:blip r:embed="rId3" cstate="print"/>
          <a:srcRect t="8533"/>
          <a:stretch>
            <a:fillRect/>
          </a:stretch>
        </p:blipFill>
        <p:spPr bwMode="auto">
          <a:xfrm>
            <a:off x="0" y="0"/>
            <a:ext cx="9144000" cy="60932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6021288"/>
            <a:ext cx="9144000" cy="8367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4048" y="2348880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87616" y="5373216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solidFill>
                <a:srgbClr val="FFC000"/>
              </a:solidFill>
            </a:endParaRPr>
          </a:p>
        </p:txBody>
      </p:sp>
      <p:pic>
        <p:nvPicPr>
          <p:cNvPr id="52228" name="Picture 4" descr="http://av.li.ru/271/1546271_362574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00286"/>
            <a:ext cx="3128712" cy="3128714"/>
          </a:xfrm>
          <a:prstGeom prst="rect">
            <a:avLst/>
          </a:prstGeom>
          <a:noFill/>
        </p:spPr>
      </p:pic>
      <p:pic>
        <p:nvPicPr>
          <p:cNvPr id="11" name="Picture 4" descr="http://av.li.ru/271/1546271_3625746.gif"/>
          <p:cNvPicPr>
            <a:picLocks noChangeAspect="1" noChangeArrowheads="1" noCrop="1"/>
          </p:cNvPicPr>
          <p:nvPr/>
        </p:nvPicPr>
        <p:blipFill>
          <a:blip r:embed="rId4" cstate="print">
            <a:biLevel thresh="50000"/>
          </a:blip>
          <a:srcRect/>
          <a:stretch>
            <a:fillRect/>
          </a:stretch>
        </p:blipFill>
        <p:spPr bwMode="auto">
          <a:xfrm>
            <a:off x="467544" y="6065912"/>
            <a:ext cx="4555472" cy="792088"/>
          </a:xfrm>
          <a:prstGeom prst="rect">
            <a:avLst/>
          </a:prstGeom>
          <a:noFill/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2483768" y="4653136"/>
            <a:ext cx="720080" cy="792088"/>
          </a:xfrm>
          <a:prstGeom prst="line">
            <a:avLst/>
          </a:prstGeom>
          <a:ln w="825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http://nokia-allsoft.ru/wp-content/upload/2009/2010/05/coloursta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32656"/>
            <a:ext cx="3274640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043608" y="404664"/>
            <a:ext cx="271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Шестая 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Заповедь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1916832"/>
            <a:ext cx="32784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Не убивай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892480" y="5085184"/>
            <a:ext cx="251520" cy="9361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281096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Седьмая 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Заповедь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Христа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5877272"/>
            <a:ext cx="5518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Не </a:t>
            </a:r>
            <a:r>
              <a:rPr lang="ru-RU" sz="4800" b="1" dirty="0" err="1" smtClean="0">
                <a:solidFill>
                  <a:schemeClr val="bg1"/>
                </a:solidFill>
              </a:rPr>
              <a:t>прелюбдействуй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54274" name="Picture 2" descr="http://rpod.ru/personal/pictures/00/00/02/80/54/0000000022.jpg"/>
          <p:cNvPicPr>
            <a:picLocks noChangeAspect="1" noChangeArrowheads="1"/>
          </p:cNvPicPr>
          <p:nvPr/>
        </p:nvPicPr>
        <p:blipFill>
          <a:blip r:embed="rId3" cstate="print"/>
          <a:srcRect b="9281"/>
          <a:stretch>
            <a:fillRect/>
          </a:stretch>
        </p:blipFill>
        <p:spPr bwMode="auto">
          <a:xfrm>
            <a:off x="467544" y="0"/>
            <a:ext cx="755962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5877272"/>
            <a:ext cx="58487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Не прелюбодействуй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675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0"/>
            <a:ext cx="111561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nokia-allsoft.ru/wp-content/upload/2009/2010/05/coloursta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149080"/>
            <a:ext cx="2933120" cy="27089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6300192" y="4941168"/>
            <a:ext cx="2483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Седьмая заповедь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0"/>
            <a:ext cx="8964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solidFill>
                  <a:schemeClr val="bg1"/>
                </a:solidFill>
              </a:rPr>
              <a:t>Восмая</a:t>
            </a:r>
            <a:r>
              <a:rPr lang="ru-RU" sz="4400" b="1" dirty="0" smtClean="0">
                <a:solidFill>
                  <a:schemeClr val="bg1"/>
                </a:solidFill>
              </a:rPr>
              <a:t>  Заповедь Христа</a:t>
            </a:r>
          </a:p>
        </p:txBody>
      </p:sp>
      <p:pic>
        <p:nvPicPr>
          <p:cNvPr id="15362" name="Picture 2" descr="http://img2.gorod.lv/images/news_item/pic/132580/big/00014496_medium.png"/>
          <p:cNvPicPr>
            <a:picLocks noChangeAspect="1" noChangeArrowheads="1"/>
          </p:cNvPicPr>
          <p:nvPr/>
        </p:nvPicPr>
        <p:blipFill>
          <a:blip r:embed="rId3" cstate="print"/>
          <a:srcRect l="8866"/>
          <a:stretch>
            <a:fillRect/>
          </a:stretch>
        </p:blipFill>
        <p:spPr bwMode="auto">
          <a:xfrm>
            <a:off x="1130" y="0"/>
            <a:ext cx="914287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59632" y="4797152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Не укради</a:t>
            </a:r>
            <a:endParaRPr lang="ru-RU" sz="6000" b="1" dirty="0"/>
          </a:p>
        </p:txBody>
      </p:sp>
      <p:pic>
        <p:nvPicPr>
          <p:cNvPr id="6" name="Picture 2" descr="http://nokia-allsoft.ru/wp-content/upload/2009/2010/05/coloursta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0"/>
            <a:ext cx="3634828" cy="3356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83568" y="1052736"/>
            <a:ext cx="29523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Восьмая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Заповедь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076056" y="0"/>
            <a:ext cx="40679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 smtClean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3356992"/>
            <a:ext cx="416370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Не произноси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на другого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ложного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свидетельства</a:t>
            </a:r>
          </a:p>
        </p:txBody>
      </p:sp>
      <p:pic>
        <p:nvPicPr>
          <p:cNvPr id="12290" name="Picture 2" descr="http://www.st-dialog.ru/wp-content/uploads/2012/08/0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4254220" cy="638132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6093296"/>
            <a:ext cx="3600400" cy="548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pic>
        <p:nvPicPr>
          <p:cNvPr id="10" name="Picture 2" descr="http://nokia-allsoft.ru/wp-content/upload/2009/2010/05/coloursta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0"/>
            <a:ext cx="3994869" cy="36895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292080" y="1052736"/>
            <a:ext cx="3203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Девятая 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Заповедь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rdop.ru/wp-content/uploads/2011/05/60-670x4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6408712" cy="480653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188640"/>
            <a:ext cx="4464496" cy="12241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Не завидуй</a:t>
            </a:r>
            <a:endParaRPr lang="ru-RU" sz="6000" b="1" dirty="0"/>
          </a:p>
        </p:txBody>
      </p:sp>
      <p:pic>
        <p:nvPicPr>
          <p:cNvPr id="5" name="Picture 2" descr="http://nokia-allsoft.ru/wp-content/upload/2009/2010/05/colourstar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0"/>
            <a:ext cx="3419872" cy="31584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56176" y="764704"/>
            <a:ext cx="2987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Десятая 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Заповедь</a:t>
            </a:r>
          </a:p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72200" y="2924944"/>
            <a:ext cx="25922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66FF33"/>
                </a:solidFill>
              </a:rPr>
              <a:t>Не желай себе того, что есть у ближнего твоего</a:t>
            </a:r>
            <a:endParaRPr lang="ru-RU" sz="4400" b="1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88641"/>
          <a:ext cx="2664296" cy="6552728"/>
        </p:xfrm>
        <a:graphic>
          <a:graphicData uri="http://schemas.openxmlformats.org/drawingml/2006/table">
            <a:tbl>
              <a:tblPr/>
              <a:tblGrid>
                <a:gridCol w="2664296"/>
              </a:tblGrid>
              <a:tr h="884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Не укради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Не завидуй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Не лги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5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3200" b="1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прелюбо</a:t>
                      </a: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действуй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8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Почитай отца своего и мать свою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cs typeface="Times New Roman"/>
                        </a:rPr>
                        <a:t>Не убий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67944" y="188640"/>
          <a:ext cx="5076056" cy="6529598"/>
        </p:xfrm>
        <a:graphic>
          <a:graphicData uri="http://schemas.openxmlformats.org/drawingml/2006/table">
            <a:tbl>
              <a:tblPr/>
              <a:tblGrid>
                <a:gridCol w="5076056"/>
              </a:tblGrid>
              <a:tr h="1363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Этой заповедью запрещается завидовать,</a:t>
                      </a:r>
                      <a:r>
                        <a:rPr lang="ru-RU" sz="1800" i="0" dirty="0">
                          <a:latin typeface="Times New Roman"/>
                          <a:ea typeface="Times New Roman"/>
                          <a:cs typeface="Times New Roman"/>
                        </a:rPr>
                        <a:t> ненавидеть ближнего, жадничать, хвастаться. Она учит нас делиться с другими людьми; уметь радоваться чужой радости</a:t>
                      </a:r>
                      <a:endParaRPr lang="ru-RU" sz="1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033" marR="23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173">
                <a:tc>
                  <a:txBody>
                    <a:bodyPr/>
                    <a:lstStyle/>
                    <a:p>
                      <a:pPr indent="3048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Запрещает убивать, т.е. лишать жизни человека, животного, самого себя.  Убить человека </a:t>
                      </a:r>
                      <a:r>
                        <a:rPr lang="ru-RU" sz="1800" i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можно</a:t>
                      </a:r>
                      <a:r>
                        <a:rPr lang="ru-RU" sz="1800" i="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злобой</a:t>
                      </a:r>
                      <a:r>
                        <a:rPr lang="ru-RU" sz="1800" i="0" dirty="0">
                          <a:latin typeface="Times New Roman"/>
                          <a:ea typeface="Times New Roman"/>
                          <a:cs typeface="Times New Roman"/>
                        </a:rPr>
                        <a:t>, жестокими, несправедливыми словами.</a:t>
                      </a:r>
                      <a:endParaRPr lang="ru-RU" sz="1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033" marR="23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предавай любовь, будь верным в любви и дружбе.</a:t>
                      </a:r>
                      <a:endParaRPr lang="ru-RU" sz="1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033" marR="23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838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Заповедью этой запрещается кража, т.е. брать себе чужое каким бы то ни было незаконным путем. </a:t>
                      </a:r>
                      <a:r>
                        <a:rPr lang="ru-RU" sz="1800" i="0" dirty="0">
                          <a:latin typeface="Times New Roman"/>
                          <a:ea typeface="Times New Roman"/>
                          <a:cs typeface="Times New Roman"/>
                        </a:rPr>
                        <a:t>прежде чем взять вещь, спросить разрешение у хозяина; всегда возвращать чужое</a:t>
                      </a:r>
                      <a:r>
                        <a:rPr lang="ru-RU" sz="18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033" marR="23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Этой заповедью запрещается всякая ложь,</a:t>
                      </a:r>
                      <a:r>
                        <a:rPr lang="ru-RU" sz="1800" i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i="0" dirty="0" err="1">
                          <a:latin typeface="Times New Roman"/>
                          <a:ea typeface="Times New Roman"/>
                          <a:cs typeface="Times New Roman"/>
                        </a:rPr>
                        <a:t>оговаривание</a:t>
                      </a:r>
                      <a:r>
                        <a:rPr lang="ru-RU" sz="1800" i="0" dirty="0">
                          <a:latin typeface="Times New Roman"/>
                          <a:ea typeface="Times New Roman"/>
                          <a:cs typeface="Times New Roman"/>
                        </a:rPr>
                        <a:t> других, обман, перекладывания своей вины на другого человека </a:t>
                      </a:r>
                      <a:endParaRPr lang="ru-RU" sz="1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033" marR="23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3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Значит слушаться их, помогать им в трудах и нуждах, заботиться о них во время их болезни, почитать нужно и тех, которые в каком-либо случае заменяют нам родителей</a:t>
                      </a:r>
                      <a:endParaRPr lang="ru-RU" sz="1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033" marR="230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2843808" y="548680"/>
            <a:ext cx="1152128" cy="3168352"/>
          </a:xfrm>
          <a:prstGeom prst="straightConnector1">
            <a:avLst/>
          </a:prstGeom>
          <a:ln w="5715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843808" y="692696"/>
            <a:ext cx="1224136" cy="792088"/>
          </a:xfrm>
          <a:prstGeom prst="straightConnector1">
            <a:avLst/>
          </a:prstGeom>
          <a:ln w="57150">
            <a:solidFill>
              <a:srgbClr val="A1736B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843808" y="2348880"/>
            <a:ext cx="1224136" cy="2448272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843808" y="4869160"/>
            <a:ext cx="1152128" cy="1224136"/>
          </a:xfrm>
          <a:prstGeom prst="straightConnector1">
            <a:avLst/>
          </a:prstGeom>
          <a:ln w="571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843808" y="2852936"/>
            <a:ext cx="1224136" cy="79208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843808" y="1844824"/>
            <a:ext cx="1224136" cy="4536504"/>
          </a:xfrm>
          <a:prstGeom prst="straightConnector1">
            <a:avLst/>
          </a:prstGeom>
          <a:ln w="5715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35608"/>
          <a:ext cx="9144000" cy="6755931"/>
        </p:xfrm>
        <a:graphic>
          <a:graphicData uri="http://schemas.openxmlformats.org/drawingml/2006/table">
            <a:tbl>
              <a:tblPr/>
              <a:tblGrid>
                <a:gridCol w="4036540"/>
                <a:gridCol w="1615580"/>
                <a:gridCol w="3491880"/>
              </a:tblGrid>
              <a:tr h="701104">
                <a:tc gridSpan="3"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       </a:t>
                      </a:r>
                      <a:endParaRPr lang="ru-RU" sz="2800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56235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ЗАДАНИЕ </a:t>
                      </a:r>
                      <a:r>
                        <a:rPr lang="ru-RU" sz="2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№1: «Соотнеси  заповедь и </a:t>
                      </a:r>
                      <a:r>
                        <a:rPr lang="ru-RU" sz="2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пословицу»</a:t>
                      </a:r>
                      <a:br>
                        <a:rPr lang="ru-RU" sz="2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4270"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Железо ржа съедает, а </a:t>
                      </a:r>
                      <a:r>
                        <a:rPr lang="ru-RU" sz="2800" b="1" dirty="0" smtClean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завистливый </a:t>
                      </a: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 зависти погибает </a:t>
                      </a:r>
                      <a:endParaRPr lang="ru-RU" sz="2800" b="1" dirty="0">
                        <a:solidFill>
                          <a:srgbClr val="07050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Почитай отца твоего и матерь твою.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036"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 солгал, а навек лгуном стал.</a:t>
                      </a: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2800" b="1" dirty="0">
                        <a:solidFill>
                          <a:srgbClr val="07050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прелюбодействуй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758"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 </a:t>
                      </a:r>
                      <a:b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Сколько вору не воровать, </a:t>
                      </a:r>
                    </a:p>
                    <a:p>
                      <a:pPr marL="35623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 кнута не миновать</a:t>
                      </a: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</a:t>
                      </a:r>
                      <a:r>
                        <a:rPr lang="ru-RU" sz="28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убивай</a:t>
                      </a:r>
                      <a:b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942"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7050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5623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Кто свою мать уважает,</a:t>
                      </a:r>
                    </a:p>
                    <a:p>
                      <a:pPr marL="356235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тот и чужую не обидит</a:t>
                      </a:r>
                      <a:r>
                        <a:rPr lang="ru-RU" sz="2800" b="1" dirty="0" smtClean="0">
                          <a:solidFill>
                            <a:srgbClr val="07050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2800" b="1" dirty="0">
                        <a:solidFill>
                          <a:srgbClr val="07050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</a:t>
                      </a: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укради</a:t>
                      </a:r>
                      <a:b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0671"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7050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35623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Сгубить легко, да душе каково?</a:t>
                      </a: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800" b="1" dirty="0">
                        <a:solidFill>
                          <a:srgbClr val="07050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56235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Не завидуй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278">
                <a:tc>
                  <a:txBody>
                    <a:bodyPr/>
                    <a:lstStyle/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7050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7050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Где любовь да совет, там и горя нет.</a:t>
                      </a: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endParaRPr lang="ru-RU" sz="28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algn="l">
                        <a:lnSpc>
                          <a:spcPts val="18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Не лги</a:t>
                      </a:r>
                      <a:b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742" marR="507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>
            <a:off x="4067944" y="1484784"/>
            <a:ext cx="1584176" cy="403244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067944" y="2420888"/>
            <a:ext cx="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995936" y="2420888"/>
            <a:ext cx="1656184" cy="4032448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67944" y="3501008"/>
            <a:ext cx="1584176" cy="1152128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995936" y="1340768"/>
            <a:ext cx="1656184" cy="331236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995936" y="3501008"/>
            <a:ext cx="1656184" cy="2088232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995936" y="2420888"/>
            <a:ext cx="1656184" cy="4104456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260649"/>
          <a:ext cx="8784976" cy="5835607"/>
        </p:xfrm>
        <a:graphic>
          <a:graphicData uri="http://schemas.openxmlformats.org/drawingml/2006/table">
            <a:tbl>
              <a:tblPr/>
              <a:tblGrid>
                <a:gridCol w="4271070"/>
                <a:gridCol w="4513906"/>
              </a:tblGrid>
              <a:tr h="806407">
                <a:tc gridSpan="2">
                  <a:txBody>
                    <a:bodyPr/>
                    <a:lstStyle/>
                    <a:p>
                      <a:pPr marL="6858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858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ЗАДАНИЕ </a:t>
                      </a:r>
                      <a:r>
                        <a:rPr lang="ru-RU" sz="2800" b="1" i="1" dirty="0">
                          <a:latin typeface="Times New Roman"/>
                          <a:ea typeface="Times New Roman"/>
                          <a:cs typeface="Times New Roman"/>
                        </a:rPr>
                        <a:t>№2: «Прочитай пословицу и определи, какую заповедь она отражает. Запиши заповедь»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806">
                <a:tc>
                  <a:txBody>
                    <a:bodyPr/>
                    <a:lstStyle/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i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«Насилие и убийство -  яд для души.»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208">
                <a:tc>
                  <a:txBody>
                    <a:bodyPr/>
                    <a:lstStyle/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Без спроса взял, да не сказал - так украл.»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208">
                <a:tc>
                  <a:txBody>
                    <a:bodyPr/>
                    <a:lstStyle/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Кто почитает своих родителей, того и дети будут почитать.»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806">
                <a:tc>
                  <a:txBody>
                    <a:bodyPr/>
                    <a:lstStyle/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Кто не врет, тот спокойно живет.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208">
                <a:tc>
                  <a:txBody>
                    <a:bodyPr/>
                    <a:lstStyle/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Верная любовь ни в огне не горит, ни в воде не тонет.»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7208">
                <a:tc>
                  <a:txBody>
                    <a:bodyPr/>
                    <a:lstStyle/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Злой плачет от зависти, а добрый от радости»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508104" y="1124744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убивай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1916832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укради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2924944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Почитай родителей своих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3717032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лги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4581128"/>
            <a:ext cx="417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прелюбодействуй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558924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завидуй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1585</TotalTime>
  <Words>406</Words>
  <Application>Microsoft Office PowerPoint</Application>
  <PresentationFormat>Экран (4:3)</PresentationFormat>
  <Paragraphs>99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153</cp:revision>
  <dcterms:created xsi:type="dcterms:W3CDTF">2013-01-19T03:01:32Z</dcterms:created>
  <dcterms:modified xsi:type="dcterms:W3CDTF">2016-01-20T16:21:51Z</dcterms:modified>
</cp:coreProperties>
</file>