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0"/>
  </p:notesMasterIdLst>
  <p:sldIdLst>
    <p:sldId id="256" r:id="rId2"/>
    <p:sldId id="257" r:id="rId3"/>
    <p:sldId id="264" r:id="rId4"/>
    <p:sldId id="261" r:id="rId5"/>
    <p:sldId id="258" r:id="rId6"/>
    <p:sldId id="259" r:id="rId7"/>
    <p:sldId id="260" r:id="rId8"/>
    <p:sldId id="262" r:id="rId9"/>
    <p:sldId id="265" r:id="rId10"/>
    <p:sldId id="266" r:id="rId11"/>
    <p:sldId id="267" r:id="rId12"/>
    <p:sldId id="268" r:id="rId13"/>
    <p:sldId id="310" r:id="rId14"/>
    <p:sldId id="311" r:id="rId15"/>
    <p:sldId id="312" r:id="rId16"/>
    <p:sldId id="313" r:id="rId17"/>
    <p:sldId id="314" r:id="rId18"/>
    <p:sldId id="309" r:id="rId1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vertBarState="maximized">
    <p:restoredLeft sz="15620" autoAdjust="0"/>
    <p:restoredTop sz="94747" autoAdjust="0"/>
  </p:normalViewPr>
  <p:slideViewPr>
    <p:cSldViewPr>
      <p:cViewPr>
        <p:scale>
          <a:sx n="53" d="100"/>
          <a:sy n="53" d="100"/>
        </p:scale>
        <p:origin x="-1374" y="-3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/>
            </a:lvl1pPr>
          </a:lstStyle>
          <a:p>
            <a:pPr>
              <a:defRPr/>
            </a:pPr>
            <a:fld id="{8A71DFDC-6207-4CAF-82B8-F72358ACFA2E}" type="datetimeFigureOut">
              <a:rPr lang="ru-RU"/>
              <a:pPr>
                <a:defRPr/>
              </a:pPr>
              <a:t>08.02.2018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/>
            </a:lvl1pPr>
          </a:lstStyle>
          <a:p>
            <a:pPr>
              <a:defRPr/>
            </a:pPr>
            <a:fld id="{852C4F00-1C8C-4830-8B27-ACD0EC5DCCD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632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5632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96E05238-D2E8-467E-91D1-6D44406CD208}" type="slidenum">
              <a:rPr lang="ru-RU"/>
              <a:pPr/>
              <a:t>13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 flipV="1">
            <a:off x="5410200" y="3810000"/>
            <a:ext cx="3733800" cy="9048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Прямоугольник 4"/>
          <p:cNvSpPr/>
          <p:nvPr/>
        </p:nvSpPr>
        <p:spPr>
          <a:xfrm flipV="1">
            <a:off x="5410200" y="3897313"/>
            <a:ext cx="3733800" cy="19208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ик 5"/>
          <p:cNvSpPr/>
          <p:nvPr/>
        </p:nvSpPr>
        <p:spPr>
          <a:xfrm flipV="1">
            <a:off x="5410200" y="4114800"/>
            <a:ext cx="3733800" cy="9525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5410200" y="4164013"/>
            <a:ext cx="1965325" cy="19050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Прямоугольник 9"/>
          <p:cNvSpPr/>
          <p:nvPr/>
        </p:nvSpPr>
        <p:spPr>
          <a:xfrm flipV="1">
            <a:off x="5410200" y="4198938"/>
            <a:ext cx="1965325" cy="9525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 useBgFill="1">
        <p:nvSpPr>
          <p:cNvPr id="11" name="Скругленный прямоугольник 10"/>
          <p:cNvSpPr/>
          <p:nvPr/>
        </p:nvSpPr>
        <p:spPr bwMode="white">
          <a:xfrm>
            <a:off x="5410200" y="3962400"/>
            <a:ext cx="3063875" cy="26988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 useBgFill="1">
        <p:nvSpPr>
          <p:cNvPr id="12" name="Скругленный прямоугольник 11"/>
          <p:cNvSpPr/>
          <p:nvPr/>
        </p:nvSpPr>
        <p:spPr bwMode="white">
          <a:xfrm>
            <a:off x="7377113" y="4060825"/>
            <a:ext cx="1600200" cy="36513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0" y="3649663"/>
            <a:ext cx="9144000" cy="24447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" name="Прямоугольник 13"/>
          <p:cNvSpPr/>
          <p:nvPr/>
        </p:nvSpPr>
        <p:spPr>
          <a:xfrm>
            <a:off x="0" y="3675063"/>
            <a:ext cx="9144000" cy="1412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5" name="Прямоугольник 14"/>
          <p:cNvSpPr/>
          <p:nvPr/>
        </p:nvSpPr>
        <p:spPr>
          <a:xfrm flipV="1">
            <a:off x="6413500" y="3643313"/>
            <a:ext cx="2730500" cy="24765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6" name="Прямоугольник 15"/>
          <p:cNvSpPr/>
          <p:nvPr/>
        </p:nvSpPr>
        <p:spPr>
          <a:xfrm>
            <a:off x="0" y="0"/>
            <a:ext cx="9144000" cy="37020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17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875"/>
            <a:ext cx="960438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33FFC7-8D39-4D5D-B3D8-39A5084DD069}" type="datetimeFigureOut">
              <a:rPr lang="ru-RU"/>
              <a:pPr>
                <a:defRPr/>
              </a:pPr>
              <a:t>08.02.2018</a:t>
            </a:fld>
            <a:endParaRPr lang="ru-RU"/>
          </a:p>
        </p:txBody>
      </p:sp>
      <p:sp>
        <p:nvSpPr>
          <p:cNvPr id="18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588"/>
            <a:ext cx="747712" cy="365125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F179BF74-AE3F-424C-AB3D-7DBA392FE5E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24F5F2-E46E-4B4D-96F3-5EECEFE8A12D}" type="datetimeFigureOut">
              <a:rPr lang="ru-RU"/>
              <a:pPr>
                <a:defRPr/>
              </a:pPr>
              <a:t>08.02.2018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B956D3-ED0C-4AFE-9105-DA8C4024781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933FD4-31EC-4893-8466-D48BC6A3BDE0}" type="datetimeFigureOut">
              <a:rPr lang="ru-RU"/>
              <a:pPr>
                <a:defRPr/>
              </a:pPr>
              <a:t>08.02.2018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8313A4-C6E4-47E7-8A24-C7C55D316C1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37FBE3-7ED8-47DB-B489-4F8093F1F300}" type="datetimeFigureOut">
              <a:rPr lang="ru-RU"/>
              <a:pPr>
                <a:defRPr/>
              </a:pPr>
              <a:t>08.02.2018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DE9197-CD08-4A8C-947B-1598FED70C3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216BD6-A318-4877-AA65-12351800C527}" type="datetimeFigureOut">
              <a:rPr lang="ru-RU"/>
              <a:pPr>
                <a:defRPr/>
              </a:pPr>
              <a:t>08.02.2018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03B82B-8948-46F6-9B12-DA80FF5B3E6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062121-1BA0-4F1B-9F62-6D4A2B1815BF}" type="datetimeFigureOut">
              <a:rPr lang="ru-RU"/>
              <a:pPr>
                <a:defRPr/>
              </a:pPr>
              <a:t>08.02.2018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FAE946-37F8-4F87-992A-D8B80B8D012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/>
          <a:lstStyle>
            <a:lvl1pPr>
              <a:defRPr sz="4000" b="0" i="0" cap="none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BB607E3B-64FE-40D3-8665-7DD6D6E0D419}" type="datetimeFigureOut">
              <a:rPr lang="ru-RU"/>
              <a:pPr>
                <a:defRPr/>
              </a:pPr>
              <a:t>08.02.2018</a:t>
            </a:fld>
            <a:endParaRPr lang="ru-RU"/>
          </a:p>
        </p:txBody>
      </p:sp>
      <p:sp>
        <p:nvSpPr>
          <p:cNvPr id="8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A5FC3F16-D18D-425A-92D1-2BEEF4D277A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9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363" y="612775"/>
            <a:ext cx="957262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34353D-FDBA-410F-A907-36153EC3CD36}" type="datetimeFigureOut">
              <a:rPr lang="ru-RU"/>
              <a:pPr>
                <a:defRPr/>
              </a:pPr>
              <a:t>08.02.2018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15F1E1-0306-4E45-AE7C-A5CFF932875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9070B2-A63B-4DF3-97A9-DE7DB6859D10}" type="datetimeFigureOut">
              <a:rPr lang="ru-RU"/>
              <a:pPr>
                <a:defRPr/>
              </a:pPr>
              <a:t>08.02.2018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AEE2F2-FB1C-4669-99AC-EDAB0C3D8D5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6209A7-C1CA-47F0-895A-6983D768470A}" type="datetimeFigureOut">
              <a:rPr lang="ru-RU"/>
              <a:pPr>
                <a:defRPr/>
              </a:pPr>
              <a:t>08.02.2018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484B29-4CAC-44AF-A08E-2D8C65657A9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093F04-AE0D-4138-BE3A-D9E51DA1129E}" type="datetimeFigureOut">
              <a:rPr lang="ru-RU"/>
              <a:pPr>
                <a:defRPr/>
              </a:pPr>
              <a:t>08.02.2018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7F6378-43AA-4270-A1BC-748F4A930E9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0" y="366713"/>
            <a:ext cx="9144000" cy="8413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0"/>
            <a:ext cx="9144000" cy="3111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7975"/>
            <a:ext cx="9144000" cy="92075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200" y="360363"/>
            <a:ext cx="3733800" cy="904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39738"/>
            <a:ext cx="3733800" cy="18097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025" y="496888"/>
            <a:ext cx="3063875" cy="28575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938" y="588963"/>
            <a:ext cx="1600200" cy="3651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5263" y="-1588"/>
            <a:ext cx="57150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3988" y="-1588"/>
            <a:ext cx="28575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4938" y="-1588"/>
            <a:ext cx="9525" cy="620713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725" y="-1588"/>
            <a:ext cx="26988" cy="620713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400" y="0"/>
            <a:ext cx="55563" cy="585788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4125" y="0"/>
            <a:ext cx="7938" cy="585788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039" name="Заголовок 21"/>
          <p:cNvSpPr>
            <a:spLocks noGrp="1"/>
          </p:cNvSpPr>
          <p:nvPr>
            <p:ph type="title"/>
          </p:nvPr>
        </p:nvSpPr>
        <p:spPr bwMode="auto">
          <a:xfrm>
            <a:off x="457200" y="1143000"/>
            <a:ext cx="82296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40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2249488"/>
            <a:ext cx="8229600" cy="432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8" y="612775"/>
            <a:ext cx="957262" cy="457200"/>
          </a:xfrm>
          <a:prstGeom prst="rect">
            <a:avLst/>
          </a:prstGeom>
        </p:spPr>
        <p:txBody>
          <a:bodyPr vert="horz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800">
                <a:solidFill>
                  <a:schemeClr val="accent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99696E5-D159-40E0-9518-D9E6F265BC0F}" type="datetimeFigureOut">
              <a:rPr lang="ru-RU"/>
              <a:pPr>
                <a:defRPr/>
              </a:pPr>
              <a:t>08.02.2018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775"/>
            <a:ext cx="1325563" cy="457200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800">
                <a:solidFill>
                  <a:schemeClr val="accent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038" y="1588"/>
            <a:ext cx="762000" cy="366712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800">
                <a:solidFill>
                  <a:srgbClr val="FFFFFF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1485359-79E5-4F74-B2FF-9B6EEF0E938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89" r:id="rId2"/>
    <p:sldLayoutId id="2147483690" r:id="rId3"/>
    <p:sldLayoutId id="2147483691" r:id="rId4"/>
    <p:sldLayoutId id="2147483698" r:id="rId5"/>
    <p:sldLayoutId id="2147483699" r:id="rId6"/>
    <p:sldLayoutId id="2147483692" r:id="rId7"/>
    <p:sldLayoutId id="2147483693" r:id="rId8"/>
    <p:sldLayoutId id="2147483694" r:id="rId9"/>
    <p:sldLayoutId id="2147483695" r:id="rId10"/>
    <p:sldLayoutId id="2147483696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9pPr>
    </p:titleStyle>
    <p:bodyStyle>
      <a:lvl1pPr marL="365125" indent="-255588" algn="l" rtl="0" eaLnBrk="0" fontAlgn="base" hangingPunct="0">
        <a:spcBef>
          <a:spcPts val="300"/>
        </a:spcBef>
        <a:spcAft>
          <a:spcPct val="0"/>
        </a:spcAft>
        <a:buClr>
          <a:srgbClr val="A04DA3"/>
        </a:buClr>
        <a:buFont typeface="Georgia" pitchFamily="18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7225" indent="-246063" algn="l" rtl="0" eaLnBrk="0" fontAlgn="base" hangingPunct="0">
        <a:spcBef>
          <a:spcPts val="300"/>
        </a:spcBef>
        <a:spcAft>
          <a:spcPct val="0"/>
        </a:spcAft>
        <a:buClr>
          <a:schemeClr val="accent2"/>
        </a:buClr>
        <a:buFont typeface="Georgia" pitchFamily="18" charset="0"/>
        <a:buChar char="▫"/>
        <a:defRPr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2338" indent="-219075" algn="l" rtl="0" eaLnBrk="0" fontAlgn="base" hangingPunct="0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13" indent="-200025" algn="l" rtl="0" eaLnBrk="0" fontAlgn="base" hangingPunct="0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063" indent="-182563" algn="l" rtl="0" eaLnBrk="0" fontAlgn="base" hangingPunct="0">
        <a:spcBef>
          <a:spcPts val="300"/>
        </a:spcBef>
        <a:spcAft>
          <a:spcPct val="0"/>
        </a:spcAft>
        <a:buClr>
          <a:srgbClr val="A04DA3"/>
        </a:buClr>
        <a:buFont typeface="Georgia" pitchFamily="18" charset="0"/>
        <a:buChar char="▫"/>
        <a:defRPr sz="2000" kern="1200">
          <a:solidFill>
            <a:srgbClr val="A04DA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57200" y="2401888"/>
            <a:ext cx="8458200" cy="1470025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600" b="1" dirty="0" smtClean="0">
                <a:latin typeface="+mn-lt"/>
              </a:rPr>
              <a:t>ПРОЕКТ ПО ДЕКОРАТИВНО – ПРИКЛАДНОМУ ИСКУССТВУ В ДОУ «РУССКИЕ НАРОДНЫЕ ПРОМЫСЛЫ»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512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43438" y="5105400"/>
            <a:ext cx="4500562" cy="1752600"/>
          </a:xfrm>
        </p:spPr>
        <p:txBody>
          <a:bodyPr/>
          <a:lstStyle/>
          <a:p>
            <a:pPr marL="63500" eaLnBrk="1" hangingPunct="1"/>
            <a:r>
              <a:rPr lang="ru-RU" smtClean="0"/>
              <a:t>Презентацию подготовила: воспитатель МБДОУ №193 Калайчева М.Д.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Содержимое 2"/>
          <p:cNvSpPr>
            <a:spLocks noGrp="1"/>
          </p:cNvSpPr>
          <p:nvPr>
            <p:ph idx="1"/>
          </p:nvPr>
        </p:nvSpPr>
        <p:spPr>
          <a:xfrm>
            <a:off x="457200" y="857250"/>
            <a:ext cx="8229600" cy="5716588"/>
          </a:xfrm>
        </p:spPr>
        <p:txBody>
          <a:bodyPr/>
          <a:lstStyle/>
          <a:p>
            <a:pPr eaLnBrk="1" hangingPunct="1">
              <a:buFont typeface="Georgia" pitchFamily="18" charset="0"/>
              <a:buNone/>
            </a:pPr>
            <a:r>
              <a:rPr lang="ru-RU" b="1" smtClean="0"/>
              <a:t>Физическое развитие:</a:t>
            </a:r>
            <a:endParaRPr lang="ru-RU" smtClean="0"/>
          </a:p>
          <a:p>
            <a:pPr eaLnBrk="1" hangingPunct="1"/>
            <a:r>
              <a:rPr lang="ru-RU" smtClean="0"/>
              <a:t>развивать мелкую моторику пальцев обеих рук, координацию движения рук, глазомер;</a:t>
            </a:r>
          </a:p>
          <a:p>
            <a:pPr eaLnBrk="1" hangingPunct="1"/>
            <a:r>
              <a:rPr lang="ru-RU" smtClean="0"/>
              <a:t>обогащать двигательный опыт детей;</a:t>
            </a:r>
          </a:p>
          <a:p>
            <a:pPr eaLnBrk="1" hangingPunct="1"/>
            <a:r>
              <a:rPr lang="ru-RU" smtClean="0"/>
              <a:t>развивать крупную моторику;</a:t>
            </a:r>
          </a:p>
          <a:p>
            <a:pPr eaLnBrk="1" hangingPunct="1"/>
            <a:r>
              <a:rPr lang="ru-RU" smtClean="0"/>
              <a:t>формировать  положительные эмоции;</a:t>
            </a:r>
          </a:p>
          <a:p>
            <a:pPr eaLnBrk="1" hangingPunct="1"/>
            <a:r>
              <a:rPr lang="ru-RU" smtClean="0"/>
              <a:t>развить инициативу, организаторские способности</a:t>
            </a:r>
          </a:p>
          <a:p>
            <a:pPr eaLnBrk="1" hangingPunct="1"/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Заголовок 1"/>
          <p:cNvSpPr>
            <a:spLocks noGrp="1"/>
          </p:cNvSpPr>
          <p:nvPr>
            <p:ph type="title"/>
          </p:nvPr>
        </p:nvSpPr>
        <p:spPr>
          <a:xfrm>
            <a:off x="571500" y="500063"/>
            <a:ext cx="8229600" cy="1066800"/>
          </a:xfrm>
        </p:spPr>
        <p:txBody>
          <a:bodyPr/>
          <a:lstStyle/>
          <a:p>
            <a:pPr algn="ctr" eaLnBrk="1" hangingPunct="1"/>
            <a:r>
              <a:rPr lang="ru-RU" sz="3600" b="1" smtClean="0"/>
              <a:t>Работа с родителями</a:t>
            </a:r>
            <a:endParaRPr lang="ru-RU" sz="3600" smtClean="0"/>
          </a:p>
        </p:txBody>
      </p:sp>
      <p:sp>
        <p:nvSpPr>
          <p:cNvPr id="15363" name="Содержимое 2"/>
          <p:cNvSpPr>
            <a:spLocks noGrp="1"/>
          </p:cNvSpPr>
          <p:nvPr>
            <p:ph idx="1"/>
          </p:nvPr>
        </p:nvSpPr>
        <p:spPr>
          <a:xfrm>
            <a:off x="428625" y="1785938"/>
            <a:ext cx="8229600" cy="4324350"/>
          </a:xfrm>
        </p:spPr>
        <p:txBody>
          <a:bodyPr/>
          <a:lstStyle/>
          <a:p>
            <a:pPr eaLnBrk="1" hangingPunct="1"/>
            <a:r>
              <a:rPr lang="ru-RU" smtClean="0"/>
              <a:t>привлечение родителей к организации выставок изделий народных умельцев;</a:t>
            </a:r>
          </a:p>
          <a:p>
            <a:pPr eaLnBrk="1" hangingPunct="1"/>
            <a:r>
              <a:rPr lang="ru-RU" smtClean="0"/>
              <a:t>привлечение родителей к участию в выставке творческих работ родителей и детей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625" y="357188"/>
            <a:ext cx="8229600" cy="1066800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dirty="0" smtClean="0"/>
              <a:t>Планируемые результаты проекта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57313"/>
            <a:ext cx="8186738" cy="5216525"/>
          </a:xfrm>
        </p:spPr>
        <p:txBody>
          <a:bodyPr>
            <a:normAutofit fontScale="92500" lnSpcReduction="20000"/>
          </a:bodyPr>
          <a:lstStyle/>
          <a:p>
            <a:pPr marL="365760" indent="-256032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r>
              <a:rPr lang="ru-RU" dirty="0" smtClean="0"/>
              <a:t>положительная динамика в формировании национального самосознания ребенка; </a:t>
            </a:r>
          </a:p>
          <a:p>
            <a:pPr marL="365760" indent="-256032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r>
              <a:rPr lang="ru-RU" dirty="0" smtClean="0"/>
              <a:t>проявление инициативы и самостоятельности в разных видах деятельности; </a:t>
            </a:r>
          </a:p>
          <a:p>
            <a:pPr marL="365760" indent="-256032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r>
              <a:rPr lang="ru-RU" dirty="0" smtClean="0"/>
              <a:t>повышение коммуникабельности детей; </a:t>
            </a:r>
          </a:p>
          <a:p>
            <a:pPr marL="365760" indent="-256032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r>
              <a:rPr lang="ru-RU" dirty="0" smtClean="0"/>
              <a:t>возрастание индивидуальности и творческой активности детей; </a:t>
            </a:r>
          </a:p>
          <a:p>
            <a:pPr marL="365760" indent="-256032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r>
              <a:rPr lang="ru-RU" dirty="0" smtClean="0"/>
              <a:t>повышение навыков и творческих способностей в процессе </a:t>
            </a:r>
            <a:r>
              <a:rPr lang="ru-RU" dirty="0" err="1" smtClean="0"/>
              <a:t>пластилинографии</a:t>
            </a:r>
            <a:r>
              <a:rPr lang="ru-RU" dirty="0" smtClean="0"/>
              <a:t>, лепки из глины и росписи;</a:t>
            </a:r>
          </a:p>
          <a:p>
            <a:pPr marL="365760" indent="-256032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r>
              <a:rPr lang="ru-RU" dirty="0" smtClean="0"/>
              <a:t>расширение знаний о народных промыслах, рукотворных и природных материалах; </a:t>
            </a:r>
          </a:p>
          <a:p>
            <a:pPr marL="365760" indent="-256032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r>
              <a:rPr lang="ru-RU" dirty="0" smtClean="0"/>
              <a:t>совершенствование построения речевого высказывания в ситуации</a:t>
            </a:r>
            <a:r>
              <a:rPr lang="ru-RU" b="1" dirty="0" smtClean="0"/>
              <a:t> </a:t>
            </a:r>
            <a:r>
              <a:rPr lang="ru-RU" dirty="0" smtClean="0"/>
              <a:t>общения</a:t>
            </a:r>
          </a:p>
          <a:p>
            <a:pPr marL="365760" indent="-256032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00063" y="642938"/>
            <a:ext cx="8072437" cy="5970587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450850">
              <a:tabLst>
                <a:tab pos="630238" algn="l"/>
              </a:tabLst>
            </a:pPr>
            <a:r>
              <a:rPr lang="ru-RU" sz="2600" b="1">
                <a:latin typeface="Georgia" pitchFamily="18" charset="0"/>
                <a:cs typeface="Times New Roman" pitchFamily="18" charset="0"/>
              </a:rPr>
              <a:t>Этап первый</a:t>
            </a:r>
            <a:endParaRPr lang="ru-RU" sz="2600">
              <a:latin typeface="Georgia" pitchFamily="18" charset="0"/>
            </a:endParaRPr>
          </a:p>
          <a:p>
            <a:pPr indent="450850" eaLnBrk="0" hangingPunct="0">
              <a:tabLst>
                <a:tab pos="630238" algn="l"/>
              </a:tabLst>
            </a:pPr>
            <a:r>
              <a:rPr lang="ru-RU" sz="2600">
                <a:latin typeface="Georgia" pitchFamily="18" charset="0"/>
                <a:cs typeface="Times New Roman" pitchFamily="18" charset="0"/>
              </a:rPr>
              <a:t>Тема: « Старинный русский народный промысел - Хохлома»,</a:t>
            </a:r>
            <a:endParaRPr lang="ru-RU" sz="2600">
              <a:latin typeface="Georgia" pitchFamily="18" charset="0"/>
            </a:endParaRPr>
          </a:p>
          <a:p>
            <a:pPr indent="450850" eaLnBrk="0" hangingPunct="0">
              <a:tabLst>
                <a:tab pos="630238" algn="l"/>
              </a:tabLst>
            </a:pPr>
            <a:r>
              <a:rPr lang="ru-RU" sz="2600">
                <a:latin typeface="Georgia" pitchFamily="18" charset="0"/>
                <a:cs typeface="Times New Roman" pitchFamily="18" charset="0"/>
              </a:rPr>
              <a:t>Цель: обогащение знаний о хохломском  промысле, выявление и установление детьми характерных особенностей хохломской росписи.</a:t>
            </a:r>
            <a:endParaRPr lang="ru-RU" sz="2600">
              <a:latin typeface="Georgia" pitchFamily="18" charset="0"/>
            </a:endParaRPr>
          </a:p>
          <a:p>
            <a:pPr indent="450850" eaLnBrk="0" hangingPunct="0">
              <a:tabLst>
                <a:tab pos="630238" algn="l"/>
              </a:tabLst>
            </a:pPr>
            <a:r>
              <a:rPr lang="ru-RU" sz="2600">
                <a:latin typeface="Georgia" pitchFamily="18" charset="0"/>
                <a:cs typeface="Times New Roman" pitchFamily="18" charset="0"/>
              </a:rPr>
              <a:t> Задачи: </a:t>
            </a:r>
            <a:endParaRPr lang="ru-RU" sz="2600">
              <a:latin typeface="Georgia" pitchFamily="18" charset="0"/>
            </a:endParaRPr>
          </a:p>
          <a:p>
            <a:pPr indent="450850" eaLnBrk="0" hangingPunct="0">
              <a:buFontTx/>
              <a:buChar char="•"/>
              <a:tabLst>
                <a:tab pos="630238" algn="l"/>
              </a:tabLst>
            </a:pPr>
            <a:r>
              <a:rPr lang="ru-RU" sz="2600">
                <a:latin typeface="Georgia" pitchFamily="18" charset="0"/>
                <a:ea typeface="Times New Roman" pitchFamily="18" charset="0"/>
                <a:cs typeface="Calibri" pitchFamily="34" charset="0"/>
              </a:rPr>
              <a:t>ознакомить с фольклорными традициями;</a:t>
            </a:r>
            <a:r>
              <a:rPr lang="ru-RU" sz="2600">
                <a:latin typeface="Georgia" pitchFamily="18" charset="0"/>
                <a:cs typeface="Times New Roman" pitchFamily="18" charset="0"/>
              </a:rPr>
              <a:t> </a:t>
            </a:r>
            <a:endParaRPr lang="ru-RU" sz="2600">
              <a:latin typeface="Georgia" pitchFamily="18" charset="0"/>
            </a:endParaRPr>
          </a:p>
          <a:p>
            <a:pPr indent="450850" eaLnBrk="0" hangingPunct="0">
              <a:buFontTx/>
              <a:buChar char="•"/>
              <a:tabLst>
                <a:tab pos="630238" algn="l"/>
              </a:tabLst>
            </a:pPr>
            <a:r>
              <a:rPr lang="ru-RU" sz="2600">
                <a:latin typeface="Georgia" pitchFamily="18" charset="0"/>
                <a:cs typeface="Times New Roman" pitchFamily="18" charset="0"/>
              </a:rPr>
              <a:t>способствовать развитию умения украшать объёмные предметы, в стиле хохломской  росписи используя  технику – пластилинография;</a:t>
            </a:r>
            <a:endParaRPr lang="ru-RU" sz="2600">
              <a:latin typeface="Georgia" pitchFamily="18" charset="0"/>
            </a:endParaRPr>
          </a:p>
          <a:p>
            <a:pPr indent="450850" eaLnBrk="0" hangingPunct="0">
              <a:buFontTx/>
              <a:buChar char="•"/>
              <a:tabLst>
                <a:tab pos="630238" algn="l"/>
              </a:tabLst>
            </a:pPr>
            <a:r>
              <a:rPr lang="ru-RU" sz="2600">
                <a:latin typeface="Georgia" pitchFamily="18" charset="0"/>
                <a:cs typeface="Times New Roman" pitchFamily="18" charset="0"/>
              </a:rPr>
              <a:t>формировать  детскую  самостоятельность, инициативу,  индивидуальность и творческую активность;</a:t>
            </a:r>
            <a:endParaRPr lang="ru-RU" sz="2600">
              <a:latin typeface="Georgia" pitchFamily="18" charset="0"/>
            </a:endParaRPr>
          </a:p>
          <a:p>
            <a:pPr indent="450850" eaLnBrk="0" hangingPunct="0">
              <a:buFontTx/>
              <a:buChar char="•"/>
              <a:tabLst>
                <a:tab pos="630238" algn="l"/>
              </a:tabLst>
            </a:pPr>
            <a:endParaRPr lang="ru-RU" sz="900"/>
          </a:p>
          <a:p>
            <a:pPr indent="450850" eaLnBrk="0" hangingPunct="0">
              <a:tabLst>
                <a:tab pos="630238" algn="l"/>
              </a:tabLst>
            </a:pPr>
            <a:endParaRPr lang="ru-RU" sz="90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313" y="428625"/>
            <a:ext cx="8929687" cy="6924675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450850" eaLnBrk="0" hangingPunct="0">
              <a:tabLst>
                <a:tab pos="630238" algn="l"/>
              </a:tabLst>
            </a:pPr>
            <a:r>
              <a:rPr lang="ru-RU" sz="2600" b="1">
                <a:latin typeface="Georgia" pitchFamily="18" charset="0"/>
                <a:cs typeface="Times New Roman" pitchFamily="18" charset="0"/>
              </a:rPr>
              <a:t>Этап второй</a:t>
            </a:r>
            <a:endParaRPr lang="ru-RU" sz="2600">
              <a:latin typeface="Georgia" pitchFamily="18" charset="0"/>
            </a:endParaRPr>
          </a:p>
          <a:p>
            <a:pPr indent="450850" eaLnBrk="0" hangingPunct="0">
              <a:tabLst>
                <a:tab pos="630238" algn="l"/>
              </a:tabLst>
            </a:pPr>
            <a:r>
              <a:rPr lang="ru-RU" sz="2600">
                <a:latin typeface="Georgia" pitchFamily="18" charset="0"/>
                <a:cs typeface="Times New Roman" pitchFamily="18" charset="0"/>
              </a:rPr>
              <a:t>Тема: «Филимоновская игрушка – древнерусский прикладной художественный промысел»</a:t>
            </a:r>
            <a:endParaRPr lang="ru-RU" sz="2600">
              <a:latin typeface="Georgia" pitchFamily="18" charset="0"/>
            </a:endParaRPr>
          </a:p>
          <a:p>
            <a:pPr indent="450850" eaLnBrk="0" hangingPunct="0">
              <a:tabLst>
                <a:tab pos="630238" algn="l"/>
              </a:tabLst>
            </a:pPr>
            <a:r>
              <a:rPr lang="ru-RU" sz="2600">
                <a:latin typeface="Georgia" pitchFamily="18" charset="0"/>
                <a:cs typeface="Times New Roman" pitchFamily="18" charset="0"/>
              </a:rPr>
              <a:t>Цель: обогащение знаний о творчестве филимоновских мастеров; установление детьми характерных особенностей филимоновской  игрушки; воспитание патриотических чувств.</a:t>
            </a:r>
            <a:endParaRPr lang="ru-RU" sz="2600">
              <a:latin typeface="Georgia" pitchFamily="18" charset="0"/>
            </a:endParaRPr>
          </a:p>
          <a:p>
            <a:pPr indent="450850" eaLnBrk="0" hangingPunct="0">
              <a:tabLst>
                <a:tab pos="630238" algn="l"/>
              </a:tabLst>
            </a:pPr>
            <a:r>
              <a:rPr lang="ru-RU" sz="2600">
                <a:latin typeface="Georgia" pitchFamily="18" charset="0"/>
                <a:cs typeface="Times New Roman" pitchFamily="18" charset="0"/>
              </a:rPr>
              <a:t>Задачи:</a:t>
            </a:r>
            <a:endParaRPr lang="ru-RU" sz="2600">
              <a:latin typeface="Georgia" pitchFamily="18" charset="0"/>
            </a:endParaRPr>
          </a:p>
          <a:p>
            <a:pPr indent="450850" eaLnBrk="0" hangingPunct="0">
              <a:buFontTx/>
              <a:buChar char="•"/>
              <a:tabLst>
                <a:tab pos="630238" algn="l"/>
              </a:tabLst>
            </a:pPr>
            <a:r>
              <a:rPr lang="ru-RU" sz="2600">
                <a:latin typeface="Georgia" pitchFamily="18" charset="0"/>
                <a:cs typeface="Times New Roman" pitchFamily="18" charset="0"/>
              </a:rPr>
              <a:t>способствовать развитию умения украшать объёмные фигуры в стиле филимоновской росписи;</a:t>
            </a:r>
            <a:endParaRPr lang="ru-RU" sz="2600">
              <a:latin typeface="Georgia" pitchFamily="18" charset="0"/>
            </a:endParaRPr>
          </a:p>
          <a:p>
            <a:pPr indent="450850" eaLnBrk="0" hangingPunct="0">
              <a:buFontTx/>
              <a:buChar char="•"/>
              <a:tabLst>
                <a:tab pos="630238" algn="l"/>
              </a:tabLst>
            </a:pPr>
            <a:r>
              <a:rPr lang="ru-RU" sz="2600">
                <a:latin typeface="Georgia" pitchFamily="18" charset="0"/>
                <a:cs typeface="Times New Roman" pitchFamily="18" charset="0"/>
              </a:rPr>
              <a:t>подбирать краски  соответствующие цвету  филимоновской росписи;</a:t>
            </a:r>
            <a:endParaRPr lang="ru-RU" sz="2600">
              <a:latin typeface="Georgia" pitchFamily="18" charset="0"/>
            </a:endParaRPr>
          </a:p>
          <a:p>
            <a:pPr indent="450850" eaLnBrk="0" hangingPunct="0">
              <a:buFontTx/>
              <a:buChar char="•"/>
              <a:tabLst>
                <a:tab pos="630238" algn="l"/>
              </a:tabLst>
            </a:pPr>
            <a:r>
              <a:rPr lang="ru-RU" sz="2600">
                <a:latin typeface="Georgia" pitchFamily="18" charset="0"/>
                <a:cs typeface="Times New Roman" pitchFamily="18" charset="0"/>
              </a:rPr>
              <a:t>формировать  детскую  самостоятельность, инициативу,  индивидуальность и творческую активность.</a:t>
            </a:r>
            <a:endParaRPr lang="ru-RU" sz="900"/>
          </a:p>
          <a:p>
            <a:pPr indent="450850" eaLnBrk="0" hangingPunct="0">
              <a:tabLst>
                <a:tab pos="630238" algn="l"/>
              </a:tabLst>
            </a:pPr>
            <a:r>
              <a:rPr lang="ru-RU">
                <a:latin typeface="Times New Roman" pitchFamily="18" charset="0"/>
                <a:cs typeface="Times New Roman" pitchFamily="18" charset="0"/>
              </a:rPr>
              <a:t>.</a:t>
            </a:r>
            <a:endParaRPr lang="ru-RU" sz="900"/>
          </a:p>
          <a:p>
            <a:pPr indent="450850" eaLnBrk="0" hangingPunct="0">
              <a:tabLst>
                <a:tab pos="630238" algn="l"/>
              </a:tabLst>
            </a:pPr>
            <a:r>
              <a:rPr lang="ru-RU">
                <a:latin typeface="Georgia" pitchFamily="18" charset="0"/>
                <a:cs typeface="Times New Roman" pitchFamily="18" charset="0"/>
              </a:rPr>
              <a:t/>
            </a:r>
            <a:br>
              <a:rPr lang="ru-RU">
                <a:latin typeface="Georgia" pitchFamily="18" charset="0"/>
                <a:cs typeface="Times New Roman" pitchFamily="18" charset="0"/>
              </a:rPr>
            </a:br>
            <a:endParaRPr lang="ru-RU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313" y="642938"/>
            <a:ext cx="8929687" cy="5694362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450850" eaLnBrk="0" hangingPunct="0">
              <a:tabLst>
                <a:tab pos="630238" algn="l"/>
              </a:tabLst>
            </a:pPr>
            <a:r>
              <a:rPr lang="ru-RU" sz="2600" b="1">
                <a:latin typeface="Georgia" pitchFamily="18" charset="0"/>
                <a:cs typeface="Times New Roman" pitchFamily="18" charset="0"/>
              </a:rPr>
              <a:t>Этап  третий</a:t>
            </a:r>
            <a:endParaRPr lang="ru-RU" sz="2600">
              <a:latin typeface="Georgia" pitchFamily="18" charset="0"/>
            </a:endParaRPr>
          </a:p>
          <a:p>
            <a:pPr indent="450850" eaLnBrk="0" hangingPunct="0">
              <a:tabLst>
                <a:tab pos="630238" algn="l"/>
              </a:tabLst>
            </a:pPr>
            <a:r>
              <a:rPr lang="ru-RU" sz="2600">
                <a:latin typeface="Georgia" pitchFamily="18" charset="0"/>
                <a:cs typeface="Times New Roman" pitchFamily="18" charset="0"/>
              </a:rPr>
              <a:t>Тема: «Старинный русский народный промысел – Дымковская игрушка».</a:t>
            </a:r>
            <a:endParaRPr lang="ru-RU" sz="2600">
              <a:latin typeface="Georgia" pitchFamily="18" charset="0"/>
            </a:endParaRPr>
          </a:p>
          <a:p>
            <a:pPr indent="450850" eaLnBrk="0" hangingPunct="0">
              <a:tabLst>
                <a:tab pos="630238" algn="l"/>
              </a:tabLst>
            </a:pPr>
            <a:r>
              <a:rPr lang="ru-RU" sz="2600">
                <a:latin typeface="Georgia" pitchFamily="18" charset="0"/>
                <a:cs typeface="Times New Roman" pitchFamily="18" charset="0"/>
              </a:rPr>
              <a:t>Цель: выявление и установление детьми характерных особенностей дымковской росписи, расширение знаний  об истории возникновения народного промысла, воспитание патриотических чувств, развитие мелкой моторики. </a:t>
            </a:r>
            <a:endParaRPr lang="ru-RU" sz="2600">
              <a:latin typeface="Georgia" pitchFamily="18" charset="0"/>
            </a:endParaRPr>
          </a:p>
          <a:p>
            <a:pPr indent="450850" eaLnBrk="0" hangingPunct="0">
              <a:tabLst>
                <a:tab pos="630238" algn="l"/>
              </a:tabLst>
            </a:pPr>
            <a:r>
              <a:rPr lang="ru-RU" sz="2600">
                <a:latin typeface="Georgia" pitchFamily="18" charset="0"/>
                <a:cs typeface="Times New Roman" pitchFamily="18" charset="0"/>
              </a:rPr>
              <a:t>Задачи:</a:t>
            </a:r>
            <a:endParaRPr lang="ru-RU" sz="2600">
              <a:latin typeface="Georgia" pitchFamily="18" charset="0"/>
            </a:endParaRPr>
          </a:p>
          <a:p>
            <a:pPr indent="450850" eaLnBrk="0" hangingPunct="0">
              <a:buFontTx/>
              <a:buChar char="•"/>
              <a:tabLst>
                <a:tab pos="630238" algn="l"/>
              </a:tabLst>
            </a:pPr>
            <a:r>
              <a:rPr lang="ru-RU" sz="2600">
                <a:latin typeface="Georgia" pitchFamily="18" charset="0"/>
                <a:cs typeface="Times New Roman" pitchFamily="18" charset="0"/>
              </a:rPr>
              <a:t>закрепить и углубить представления детей об особенностях  творчества дымковских мастеров;</a:t>
            </a:r>
            <a:endParaRPr lang="ru-RU" sz="2600">
              <a:latin typeface="Georgia" pitchFamily="18" charset="0"/>
            </a:endParaRPr>
          </a:p>
          <a:p>
            <a:pPr indent="450850" eaLnBrk="0" hangingPunct="0">
              <a:buFontTx/>
              <a:buChar char="•"/>
              <a:tabLst>
                <a:tab pos="630238" algn="l"/>
              </a:tabLst>
            </a:pPr>
            <a:r>
              <a:rPr lang="ru-RU" sz="2600">
                <a:latin typeface="Georgia" pitchFamily="18" charset="0"/>
                <a:cs typeface="Times New Roman" pitchFamily="18" charset="0"/>
              </a:rPr>
              <a:t>способствовать развитию умения украшать силуэты в стиле дымковской росписи в  технике «пластилинография».</a:t>
            </a:r>
            <a:endParaRPr lang="ru-RU" sz="2600">
              <a:latin typeface="Georgia" pitchFamily="18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571500"/>
            <a:ext cx="9144000" cy="6248400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450850" eaLnBrk="0" hangingPunct="0">
              <a:tabLst>
                <a:tab pos="630238" algn="l"/>
              </a:tabLst>
            </a:pPr>
            <a:r>
              <a:rPr lang="ru-RU" sz="2600" b="1">
                <a:latin typeface="Georgia" pitchFamily="18" charset="0"/>
                <a:cs typeface="Times New Roman" pitchFamily="18" charset="0"/>
              </a:rPr>
              <a:t>Этап четвёртый</a:t>
            </a:r>
            <a:endParaRPr lang="ru-RU" sz="2600">
              <a:latin typeface="Georgia" pitchFamily="18" charset="0"/>
            </a:endParaRPr>
          </a:p>
          <a:p>
            <a:pPr indent="450850" eaLnBrk="0" hangingPunct="0">
              <a:tabLst>
                <a:tab pos="630238" algn="l"/>
              </a:tabLst>
            </a:pPr>
            <a:r>
              <a:rPr lang="ru-RU" sz="2600">
                <a:latin typeface="Georgia" pitchFamily="18" charset="0"/>
                <a:cs typeface="Times New Roman" pitchFamily="18" charset="0"/>
              </a:rPr>
              <a:t>Тема: «Из чего же, из чего»</a:t>
            </a:r>
            <a:endParaRPr lang="ru-RU" sz="2600">
              <a:latin typeface="Georgia" pitchFamily="18" charset="0"/>
            </a:endParaRPr>
          </a:p>
          <a:p>
            <a:pPr indent="450850" eaLnBrk="0" hangingPunct="0">
              <a:tabLst>
                <a:tab pos="630238" algn="l"/>
              </a:tabLst>
            </a:pPr>
            <a:r>
              <a:rPr lang="ru-RU" sz="2600">
                <a:latin typeface="Georgia" pitchFamily="18" charset="0"/>
                <a:cs typeface="Times New Roman" pitchFamily="18" charset="0"/>
              </a:rPr>
              <a:t>Цель: закрепление знаний  детей о свойствах  материалов  посредством  работы с классификацией – природный и рукотворный материал.</a:t>
            </a:r>
            <a:endParaRPr lang="ru-RU" sz="2600">
              <a:latin typeface="Georgia" pitchFamily="18" charset="0"/>
            </a:endParaRPr>
          </a:p>
          <a:p>
            <a:pPr indent="450850" eaLnBrk="0" hangingPunct="0">
              <a:tabLst>
                <a:tab pos="630238" algn="l"/>
              </a:tabLst>
            </a:pPr>
            <a:r>
              <a:rPr lang="ru-RU" sz="2600">
                <a:latin typeface="Georgia" pitchFamily="18" charset="0"/>
                <a:cs typeface="Times New Roman" pitchFamily="18" charset="0"/>
              </a:rPr>
              <a:t>Задачи:</a:t>
            </a:r>
            <a:endParaRPr lang="ru-RU" sz="2600">
              <a:latin typeface="Georgia" pitchFamily="18" charset="0"/>
            </a:endParaRPr>
          </a:p>
          <a:p>
            <a:pPr indent="450850" eaLnBrk="0" hangingPunct="0">
              <a:buFontTx/>
              <a:buChar char="•"/>
              <a:tabLst>
                <a:tab pos="630238" algn="l"/>
              </a:tabLst>
            </a:pPr>
            <a:r>
              <a:rPr lang="ru-RU" sz="2600">
                <a:latin typeface="Georgia" pitchFamily="18" charset="0"/>
                <a:cs typeface="Times New Roman" pitchFamily="18" charset="0"/>
              </a:rPr>
              <a:t>закрепить знаний детей о глине, как о материале, из которого создаются изделия народных промыслов:  «Дымковская игрушка»,  «Филимоновскыя игрушка».</a:t>
            </a:r>
            <a:endParaRPr lang="ru-RU" sz="2600">
              <a:latin typeface="Georgia" pitchFamily="18" charset="0"/>
            </a:endParaRPr>
          </a:p>
          <a:p>
            <a:pPr indent="450850" eaLnBrk="0" hangingPunct="0">
              <a:buFontTx/>
              <a:buChar char="•"/>
              <a:tabLst>
                <a:tab pos="630238" algn="l"/>
              </a:tabLst>
            </a:pPr>
            <a:r>
              <a:rPr lang="ru-RU" sz="2600">
                <a:latin typeface="Georgia" pitchFamily="18" charset="0"/>
                <a:cs typeface="Times New Roman" pitchFamily="18" charset="0"/>
              </a:rPr>
              <a:t>закрепить умение исследовать окружающий мир с помощью практических познавательных действий;</a:t>
            </a:r>
            <a:endParaRPr lang="ru-RU" sz="2600">
              <a:latin typeface="Georgia" pitchFamily="18" charset="0"/>
            </a:endParaRPr>
          </a:p>
          <a:p>
            <a:pPr indent="450850" eaLnBrk="0" hangingPunct="0">
              <a:buFontTx/>
              <a:buChar char="•"/>
              <a:tabLst>
                <a:tab pos="630238" algn="l"/>
              </a:tabLst>
            </a:pPr>
            <a:r>
              <a:rPr lang="ru-RU" sz="2600">
                <a:latin typeface="Georgia" pitchFamily="18" charset="0"/>
                <a:cs typeface="Times New Roman" pitchFamily="18" charset="0"/>
              </a:rPr>
              <a:t>расширить умение детей устанавливать причинно – следственные связи между материалом и способом его использования;</a:t>
            </a:r>
            <a:endParaRPr lang="ru-RU" sz="2600">
              <a:latin typeface="Georgia" pitchFamily="18" charset="0"/>
            </a:endParaRPr>
          </a:p>
          <a:p>
            <a:pPr indent="450850" eaLnBrk="0" hangingPunct="0">
              <a:tabLst>
                <a:tab pos="630238" algn="l"/>
              </a:tabLst>
            </a:pPr>
            <a:r>
              <a:rPr lang="ru-RU">
                <a:latin typeface="Georgia" pitchFamily="18" charset="0"/>
                <a:cs typeface="Times New Roman" pitchFamily="18" charset="0"/>
              </a:rPr>
              <a:t/>
            </a:r>
            <a:br>
              <a:rPr lang="ru-RU">
                <a:latin typeface="Georgia" pitchFamily="18" charset="0"/>
                <a:cs typeface="Times New Roman" pitchFamily="18" charset="0"/>
              </a:rPr>
            </a:br>
            <a:endParaRPr lang="ru-RU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8625" y="890588"/>
            <a:ext cx="8215313" cy="5292725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450850">
              <a:tabLst>
                <a:tab pos="630238" algn="l"/>
              </a:tabLst>
            </a:pPr>
            <a:r>
              <a:rPr lang="ru-RU" sz="2600" b="1">
                <a:latin typeface="Georgia" pitchFamily="18" charset="0"/>
                <a:cs typeface="Times New Roman" pitchFamily="18" charset="0"/>
              </a:rPr>
              <a:t>Этап пятый</a:t>
            </a:r>
            <a:endParaRPr lang="ru-RU" sz="2600">
              <a:latin typeface="Georgia" pitchFamily="18" charset="0"/>
            </a:endParaRPr>
          </a:p>
          <a:p>
            <a:pPr indent="450850" eaLnBrk="0" hangingPunct="0">
              <a:tabLst>
                <a:tab pos="630238" algn="l"/>
              </a:tabLst>
            </a:pPr>
            <a:r>
              <a:rPr lang="ru-RU" sz="2600">
                <a:latin typeface="Georgia" pitchFamily="18" charset="0"/>
                <a:cs typeface="Times New Roman" pitchFamily="18" charset="0"/>
              </a:rPr>
              <a:t>Тема: « Старинный русский народный промысел - Гжель»,</a:t>
            </a:r>
            <a:endParaRPr lang="ru-RU" sz="2600">
              <a:latin typeface="Georgia" pitchFamily="18" charset="0"/>
            </a:endParaRPr>
          </a:p>
          <a:p>
            <a:pPr indent="450850" eaLnBrk="0" hangingPunct="0">
              <a:tabLst>
                <a:tab pos="630238" algn="l"/>
              </a:tabLst>
            </a:pPr>
            <a:r>
              <a:rPr lang="ru-RU" sz="2600">
                <a:latin typeface="Georgia" pitchFamily="18" charset="0"/>
                <a:cs typeface="Times New Roman" pitchFamily="18" charset="0"/>
              </a:rPr>
              <a:t>Цель: обогащение знаний о  промысле гжель, выявление и установление детьми характерных особенностей  гжельской росписи.</a:t>
            </a:r>
            <a:endParaRPr lang="ru-RU" sz="2600">
              <a:latin typeface="Georgia" pitchFamily="18" charset="0"/>
            </a:endParaRPr>
          </a:p>
          <a:p>
            <a:pPr indent="450850" eaLnBrk="0" hangingPunct="0">
              <a:tabLst>
                <a:tab pos="630238" algn="l"/>
              </a:tabLst>
            </a:pPr>
            <a:r>
              <a:rPr lang="ru-RU" sz="2600">
                <a:latin typeface="Georgia" pitchFamily="18" charset="0"/>
                <a:cs typeface="Times New Roman" pitchFamily="18" charset="0"/>
              </a:rPr>
              <a:t> Задачи: </a:t>
            </a:r>
            <a:endParaRPr lang="ru-RU" sz="2600">
              <a:latin typeface="Georgia" pitchFamily="18" charset="0"/>
            </a:endParaRPr>
          </a:p>
          <a:p>
            <a:pPr indent="450850" eaLnBrk="0" hangingPunct="0">
              <a:buFontTx/>
              <a:buChar char="•"/>
              <a:tabLst>
                <a:tab pos="630238" algn="l"/>
              </a:tabLst>
            </a:pPr>
            <a:r>
              <a:rPr lang="ru-RU" sz="2600">
                <a:latin typeface="Georgia" pitchFamily="18" charset="0"/>
                <a:ea typeface="Times New Roman" pitchFamily="18" charset="0"/>
                <a:cs typeface="Calibri" pitchFamily="34" charset="0"/>
              </a:rPr>
              <a:t>ознакомить с фольклорными традициями;</a:t>
            </a:r>
            <a:r>
              <a:rPr lang="ru-RU" sz="2600">
                <a:latin typeface="Georgia" pitchFamily="18" charset="0"/>
                <a:cs typeface="Times New Roman" pitchFamily="18" charset="0"/>
              </a:rPr>
              <a:t> </a:t>
            </a:r>
            <a:endParaRPr lang="ru-RU" sz="2600">
              <a:latin typeface="Georgia" pitchFamily="18" charset="0"/>
            </a:endParaRPr>
          </a:p>
          <a:p>
            <a:pPr indent="450850" eaLnBrk="0" hangingPunct="0">
              <a:buFontTx/>
              <a:buChar char="•"/>
              <a:tabLst>
                <a:tab pos="630238" algn="l"/>
              </a:tabLst>
            </a:pPr>
            <a:r>
              <a:rPr lang="ru-RU" sz="2600">
                <a:latin typeface="Georgia" pitchFamily="18" charset="0"/>
                <a:cs typeface="Times New Roman" pitchFamily="18" charset="0"/>
              </a:rPr>
              <a:t>способствовать развитию умения украшать объёмные предметы, в стиле росписи Гжель ;</a:t>
            </a:r>
            <a:endParaRPr lang="ru-RU" sz="2600">
              <a:latin typeface="Georgia" pitchFamily="18" charset="0"/>
            </a:endParaRPr>
          </a:p>
          <a:p>
            <a:pPr indent="450850" eaLnBrk="0" hangingPunct="0">
              <a:buFontTx/>
              <a:buChar char="•"/>
              <a:tabLst>
                <a:tab pos="630238" algn="l"/>
              </a:tabLst>
            </a:pPr>
            <a:r>
              <a:rPr lang="ru-RU" sz="2600">
                <a:latin typeface="Georgia" pitchFamily="18" charset="0"/>
                <a:cs typeface="Times New Roman" pitchFamily="18" charset="0"/>
              </a:rPr>
              <a:t>формировать  детскую  самостоятельность, инициативу,  индивидуальность и творческую активность;</a:t>
            </a:r>
            <a:endParaRPr lang="ru-RU" sz="2600">
              <a:latin typeface="Georgia" pitchFamily="18" charset="0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Заголовок 1"/>
          <p:cNvSpPr>
            <a:spLocks noGrp="1"/>
          </p:cNvSpPr>
          <p:nvPr>
            <p:ph type="title"/>
          </p:nvPr>
        </p:nvSpPr>
        <p:spPr>
          <a:xfrm>
            <a:off x="428625" y="2500313"/>
            <a:ext cx="8229600" cy="1066800"/>
          </a:xfrm>
        </p:spPr>
        <p:txBody>
          <a:bodyPr/>
          <a:lstStyle/>
          <a:p>
            <a:pPr algn="ctr" eaLnBrk="1" hangingPunct="1"/>
            <a:r>
              <a:rPr lang="ru-RU" smtClean="0"/>
              <a:t>Спасибо за внимание!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1"/>
          <p:cNvSpPr>
            <a:spLocks noGrp="1"/>
          </p:cNvSpPr>
          <p:nvPr>
            <p:ph type="title"/>
          </p:nvPr>
        </p:nvSpPr>
        <p:spPr>
          <a:xfrm>
            <a:off x="428625" y="785813"/>
            <a:ext cx="8229600" cy="1066800"/>
          </a:xfrm>
        </p:spPr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63" y="2000250"/>
            <a:ext cx="8229600" cy="4324350"/>
          </a:xfrm>
        </p:spPr>
        <p:txBody>
          <a:bodyPr>
            <a:normAutofit/>
          </a:bodyPr>
          <a:lstStyle/>
          <a:p>
            <a:pPr marL="365760" indent="-256032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r>
              <a:rPr lang="ru-RU" b="1" dirty="0" smtClean="0"/>
              <a:t>Вид  проекта:</a:t>
            </a:r>
            <a:r>
              <a:rPr lang="ru-RU" dirty="0" smtClean="0"/>
              <a:t> краткосрочный (месяц).</a:t>
            </a:r>
          </a:p>
          <a:p>
            <a:pPr marL="365760" indent="-256032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r>
              <a:rPr lang="ru-RU" b="1" dirty="0" smtClean="0"/>
              <a:t>Тип проекта:</a:t>
            </a:r>
            <a:r>
              <a:rPr lang="ru-RU" dirty="0" smtClean="0"/>
              <a:t> познавательно - творческий.</a:t>
            </a:r>
          </a:p>
          <a:p>
            <a:pPr marL="179388" indent="-69850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r>
              <a:rPr lang="ru-RU" b="1" dirty="0" smtClean="0"/>
              <a:t>Участники проекта:</a:t>
            </a:r>
            <a:r>
              <a:rPr lang="ru-RU" dirty="0" smtClean="0"/>
              <a:t> воспитанники старшей группы 6-7 лет, родители, воспитатель.</a:t>
            </a:r>
          </a:p>
          <a:p>
            <a:pPr marL="365760" indent="-256032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title"/>
          </p:nvPr>
        </p:nvSpPr>
        <p:spPr>
          <a:xfrm>
            <a:off x="428625" y="785813"/>
            <a:ext cx="8229600" cy="857250"/>
          </a:xfrm>
        </p:spPr>
        <p:txBody>
          <a:bodyPr/>
          <a:lstStyle/>
          <a:p>
            <a:pPr algn="ctr" eaLnBrk="1" hangingPunct="1"/>
            <a:r>
              <a:rPr lang="ru-RU" smtClean="0"/>
              <a:t>Этапы проекта</a:t>
            </a:r>
          </a:p>
        </p:txBody>
      </p:sp>
      <p:sp>
        <p:nvSpPr>
          <p:cNvPr id="7171" name="Содержимое 2"/>
          <p:cNvSpPr>
            <a:spLocks noGrp="1"/>
          </p:cNvSpPr>
          <p:nvPr>
            <p:ph idx="1"/>
          </p:nvPr>
        </p:nvSpPr>
        <p:spPr>
          <a:xfrm>
            <a:off x="457200" y="1643063"/>
            <a:ext cx="8229600" cy="4930775"/>
          </a:xfrm>
        </p:spPr>
        <p:txBody>
          <a:bodyPr/>
          <a:lstStyle/>
          <a:p>
            <a:pPr eaLnBrk="1" hangingPunct="1"/>
            <a:r>
              <a:rPr lang="ru-RU" smtClean="0"/>
              <a:t>« Старинный русский народный промысел – Хохлома»;</a:t>
            </a:r>
          </a:p>
          <a:p>
            <a:pPr eaLnBrk="1" hangingPunct="1"/>
            <a:r>
              <a:rPr lang="ru-RU" smtClean="0"/>
              <a:t> «Филимоновская игрушка – древнерусский прикладной художественный промысел»;</a:t>
            </a:r>
          </a:p>
          <a:p>
            <a:pPr eaLnBrk="1" hangingPunct="1"/>
            <a:r>
              <a:rPr lang="ru-RU" smtClean="0"/>
              <a:t> «Старинный русский народный промысел – Дымковская игрушка»; </a:t>
            </a:r>
          </a:p>
          <a:p>
            <a:pPr eaLnBrk="1" hangingPunct="1"/>
            <a:r>
              <a:rPr lang="ru-RU" smtClean="0"/>
              <a:t> «Из чего же, из чего»;</a:t>
            </a:r>
          </a:p>
          <a:p>
            <a:pPr eaLnBrk="1" hangingPunct="1"/>
            <a:r>
              <a:rPr lang="ru-RU" smtClean="0"/>
              <a:t> «Лепка из глины – как вид  декоративно – прикладного искусства»;</a:t>
            </a:r>
          </a:p>
          <a:p>
            <a:pPr eaLnBrk="1" hangingPunct="1"/>
            <a:r>
              <a:rPr lang="ru-RU" smtClean="0"/>
              <a:t>«Старинный русский промысел – Гжель»</a:t>
            </a:r>
          </a:p>
          <a:p>
            <a:pPr eaLnBrk="1" hangingPunct="1"/>
            <a:r>
              <a:rPr lang="ru-RU" smtClean="0"/>
              <a:t> Викторина «Ярмарка народных умельцев»</a:t>
            </a:r>
          </a:p>
          <a:p>
            <a:pPr eaLnBrk="1" hangingPunct="1"/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/>
          <p:cNvSpPr>
            <a:spLocks noGrp="1"/>
          </p:cNvSpPr>
          <p:nvPr>
            <p:ph type="title"/>
          </p:nvPr>
        </p:nvSpPr>
        <p:spPr>
          <a:xfrm>
            <a:off x="500063" y="642938"/>
            <a:ext cx="8229600" cy="1066800"/>
          </a:xfrm>
        </p:spPr>
        <p:txBody>
          <a:bodyPr/>
          <a:lstStyle/>
          <a:p>
            <a:pPr algn="ctr" eaLnBrk="1" hangingPunct="1"/>
            <a:r>
              <a:rPr lang="ru-RU" sz="3600" smtClean="0"/>
              <a:t>Методы и приёмы</a:t>
            </a:r>
          </a:p>
        </p:txBody>
      </p:sp>
      <p:sp>
        <p:nvSpPr>
          <p:cNvPr id="8195" name="Содержимое 2"/>
          <p:cNvSpPr>
            <a:spLocks noGrp="1"/>
          </p:cNvSpPr>
          <p:nvPr>
            <p:ph idx="1"/>
          </p:nvPr>
        </p:nvSpPr>
        <p:spPr>
          <a:xfrm>
            <a:off x="500063" y="1571625"/>
            <a:ext cx="8229600" cy="4324350"/>
          </a:xfrm>
        </p:spPr>
        <p:txBody>
          <a:bodyPr/>
          <a:lstStyle/>
          <a:p>
            <a:pPr eaLnBrk="1" hangingPunct="1"/>
            <a:r>
              <a:rPr lang="ru-RU" smtClean="0"/>
              <a:t>Наглядный – рассматривание, показ, разъяснение.</a:t>
            </a:r>
          </a:p>
          <a:p>
            <a:pPr eaLnBrk="1" hangingPunct="1"/>
            <a:r>
              <a:rPr lang="ru-RU" smtClean="0"/>
              <a:t>Словесный – беседа, художественное слово, рассказ, пояснение, поощрение.</a:t>
            </a:r>
          </a:p>
          <a:p>
            <a:pPr eaLnBrk="1" hangingPunct="1"/>
            <a:r>
              <a:rPr lang="ru-RU" smtClean="0"/>
              <a:t>Практический – показ способов изображения и способов действия, экспериментирование</a:t>
            </a:r>
          </a:p>
          <a:p>
            <a:pPr eaLnBrk="1" hangingPunct="1"/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625" y="928688"/>
            <a:ext cx="8229600" cy="571500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dirty="0" smtClean="0"/>
              <a:t>Цели проекта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9219" name="Содержимое 2"/>
          <p:cNvSpPr>
            <a:spLocks noGrp="1"/>
          </p:cNvSpPr>
          <p:nvPr>
            <p:ph idx="1"/>
          </p:nvPr>
        </p:nvSpPr>
        <p:spPr>
          <a:xfrm>
            <a:off x="500063" y="1214438"/>
            <a:ext cx="8229600" cy="5073650"/>
          </a:xfrm>
        </p:spPr>
        <p:txBody>
          <a:bodyPr/>
          <a:lstStyle/>
          <a:p>
            <a:pPr eaLnBrk="1" hangingPunct="1"/>
            <a:r>
              <a:rPr lang="ru-RU" smtClean="0"/>
              <a:t>формирование познавательного интереса к русской народной культуре через ознакомление с русскими народными промыслами;  </a:t>
            </a:r>
          </a:p>
          <a:p>
            <a:pPr eaLnBrk="1" hangingPunct="1"/>
            <a:r>
              <a:rPr lang="ru-RU" smtClean="0"/>
              <a:t>развитие творческого потенциала, проявление самостоятельности, инициативы,  индивидуальности и творческой активности; </a:t>
            </a:r>
          </a:p>
          <a:p>
            <a:pPr eaLnBrk="1" hangingPunct="1"/>
            <a:r>
              <a:rPr lang="ru-RU" smtClean="0"/>
              <a:t>развитие у ребенка ручной ловкости и элементарных графических умений, столь необходимых для освоения письма</a:t>
            </a:r>
          </a:p>
          <a:p>
            <a:pPr eaLnBrk="1" hangingPunct="1"/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>
            <a:spLocks noGrp="1"/>
          </p:cNvSpPr>
          <p:nvPr>
            <p:ph type="title"/>
          </p:nvPr>
        </p:nvSpPr>
        <p:spPr>
          <a:xfrm>
            <a:off x="428625" y="785813"/>
            <a:ext cx="8229600" cy="1066800"/>
          </a:xfrm>
        </p:spPr>
        <p:txBody>
          <a:bodyPr/>
          <a:lstStyle/>
          <a:p>
            <a:pPr algn="ctr" eaLnBrk="1" hangingPunct="1"/>
            <a:r>
              <a:rPr lang="ru-RU" sz="3200" smtClean="0"/>
              <a:t>Задачи приоритетно - образовательной области «Художественно - эстетическое развитие»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071688"/>
            <a:ext cx="8229600" cy="4502150"/>
          </a:xfrm>
        </p:spPr>
        <p:txBody>
          <a:bodyPr>
            <a:normAutofit fontScale="85000" lnSpcReduction="20000"/>
          </a:bodyPr>
          <a:lstStyle/>
          <a:p>
            <a:pPr marL="255588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r>
              <a:rPr lang="ru-RU" dirty="0" smtClean="0"/>
              <a:t>воспитывать  познавательный интерес культуре и русского народа;</a:t>
            </a:r>
          </a:p>
          <a:p>
            <a:pPr marL="255588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r>
              <a:rPr lang="ru-RU" dirty="0" smtClean="0"/>
              <a:t>развивать взаимосвязь эстетического и художественного восприятия в творческой деятельности детей;</a:t>
            </a:r>
          </a:p>
          <a:p>
            <a:pPr marL="255588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r>
              <a:rPr lang="ru-RU" dirty="0" smtClean="0"/>
              <a:t>совершенствовать у детей основные приёмы </a:t>
            </a:r>
            <a:r>
              <a:rPr lang="ru-RU" dirty="0" err="1" smtClean="0"/>
              <a:t>пластилинографии</a:t>
            </a:r>
            <a:r>
              <a:rPr lang="ru-RU" dirty="0" smtClean="0"/>
              <a:t>, рисования кисточкой, лепки из глины;</a:t>
            </a:r>
          </a:p>
          <a:p>
            <a:pPr marL="255588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r>
              <a:rPr lang="ru-RU" dirty="0" smtClean="0"/>
              <a:t>формировать  детскую  самостоятельность, инициативу,  индивидуальность и творческую активность;</a:t>
            </a:r>
          </a:p>
          <a:p>
            <a:pPr marL="255588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r>
              <a:rPr lang="ru-RU" dirty="0" smtClean="0"/>
              <a:t>развивать художественный вкус;</a:t>
            </a:r>
          </a:p>
          <a:p>
            <a:pPr marL="255588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r>
              <a:rPr lang="ru-RU" dirty="0" smtClean="0"/>
              <a:t>развивать  ручную ловкость  и элементарные графические навыки.</a:t>
            </a:r>
          </a:p>
          <a:p>
            <a:pPr marL="365760" indent="-256032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625" y="642938"/>
            <a:ext cx="8229600" cy="1066800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dirty="0" smtClean="0"/>
              <a:t>Задачи в интеграции  образовательных областей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88" y="2000250"/>
            <a:ext cx="8229600" cy="4324350"/>
          </a:xfrm>
        </p:spPr>
        <p:txBody>
          <a:bodyPr>
            <a:normAutofit lnSpcReduction="10000"/>
          </a:bodyPr>
          <a:lstStyle/>
          <a:p>
            <a:pPr marL="365760" indent="-256032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r>
              <a:rPr lang="ru-RU" b="1" dirty="0" smtClean="0"/>
              <a:t>Речевое развитие:</a:t>
            </a:r>
            <a:endParaRPr lang="ru-RU" dirty="0" smtClean="0"/>
          </a:p>
          <a:p>
            <a:pPr marL="365760" indent="-256032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r>
              <a:rPr lang="ru-RU" dirty="0" smtClean="0"/>
              <a:t>совершенствовать речь как средство  общения;</a:t>
            </a:r>
          </a:p>
          <a:p>
            <a:pPr marL="365760" indent="-256032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r>
              <a:rPr lang="ru-RU" dirty="0" smtClean="0"/>
              <a:t>способствовать обогащению словаря детей, развитию грамматически правильной связной речи;</a:t>
            </a:r>
          </a:p>
          <a:p>
            <a:pPr marL="365760" indent="-256032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r>
              <a:rPr lang="ru-RU" dirty="0" smtClean="0"/>
              <a:t>способствовать пониманию образного смысла загадок, пословиц, поговорок;</a:t>
            </a:r>
          </a:p>
          <a:p>
            <a:pPr marL="365760" indent="-256032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r>
              <a:rPr lang="ru-RU" dirty="0" smtClean="0"/>
              <a:t>прививать любовь к фольклорным традициям.</a:t>
            </a:r>
          </a:p>
          <a:p>
            <a:pPr marL="365760" indent="-256032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Содержимое 2"/>
          <p:cNvSpPr>
            <a:spLocks noGrp="1"/>
          </p:cNvSpPr>
          <p:nvPr>
            <p:ph idx="1"/>
          </p:nvPr>
        </p:nvSpPr>
        <p:spPr>
          <a:xfrm>
            <a:off x="457200" y="714375"/>
            <a:ext cx="8229600" cy="5859463"/>
          </a:xfrm>
        </p:spPr>
        <p:txBody>
          <a:bodyPr/>
          <a:lstStyle/>
          <a:p>
            <a:pPr eaLnBrk="1" hangingPunct="1">
              <a:buFont typeface="Georgia" pitchFamily="18" charset="0"/>
              <a:buNone/>
            </a:pPr>
            <a:r>
              <a:rPr lang="ru-RU" b="1" smtClean="0"/>
              <a:t>Познавательное развитие:</a:t>
            </a:r>
            <a:endParaRPr lang="ru-RU" smtClean="0"/>
          </a:p>
          <a:p>
            <a:pPr eaLnBrk="1" hangingPunct="1"/>
            <a:r>
              <a:rPr lang="ru-RU" smtClean="0"/>
              <a:t>способствовать становлению устойчивого познавательного интереса к своей истории, людям труда, народной культуре;</a:t>
            </a:r>
          </a:p>
          <a:p>
            <a:pPr eaLnBrk="1" hangingPunct="1"/>
            <a:r>
              <a:rPr lang="ru-RU" smtClean="0"/>
              <a:t>развивать мотивацию и любознательность у детей;</a:t>
            </a:r>
          </a:p>
          <a:p>
            <a:pPr eaLnBrk="1" hangingPunct="1"/>
            <a:r>
              <a:rPr lang="ru-RU" smtClean="0"/>
              <a:t>расширять представления детей о материалах природного (дерево             и глина) и рукотворного мира (фарфор);</a:t>
            </a:r>
          </a:p>
          <a:p>
            <a:pPr eaLnBrk="1" hangingPunct="1"/>
            <a:r>
              <a:rPr lang="ru-RU" smtClean="0"/>
              <a:t>закреплять умение исследовать окружающий мир с помощью познавательно - исследовательской деятельности</a:t>
            </a:r>
          </a:p>
          <a:p>
            <a:pPr eaLnBrk="1" hangingPunct="1"/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Содержимое 2"/>
          <p:cNvSpPr>
            <a:spLocks noGrp="1"/>
          </p:cNvSpPr>
          <p:nvPr>
            <p:ph idx="1"/>
          </p:nvPr>
        </p:nvSpPr>
        <p:spPr>
          <a:xfrm>
            <a:off x="457200" y="714375"/>
            <a:ext cx="8229600" cy="5859463"/>
          </a:xfrm>
        </p:spPr>
        <p:txBody>
          <a:bodyPr/>
          <a:lstStyle/>
          <a:p>
            <a:pPr eaLnBrk="1" hangingPunct="1">
              <a:buFont typeface="Georgia" pitchFamily="18" charset="0"/>
              <a:buNone/>
            </a:pPr>
            <a:r>
              <a:rPr lang="ru-RU" b="1" smtClean="0"/>
              <a:t>Социально – коммуникативное развитие:</a:t>
            </a:r>
            <a:endParaRPr lang="ru-RU" smtClean="0"/>
          </a:p>
          <a:p>
            <a:pPr eaLnBrk="1" hangingPunct="1"/>
            <a:r>
              <a:rPr lang="ru-RU" smtClean="0"/>
              <a:t>способствовать становлению национального самосознания, ощущения принадлежности к культуре  русского народа;</a:t>
            </a:r>
          </a:p>
          <a:p>
            <a:pPr eaLnBrk="1" hangingPunct="1"/>
            <a:r>
              <a:rPr lang="ru-RU" smtClean="0"/>
              <a:t>формировать позитивную установку к разным видам труда и творчества;</a:t>
            </a:r>
          </a:p>
          <a:p>
            <a:pPr eaLnBrk="1" hangingPunct="1"/>
            <a:r>
              <a:rPr lang="ru-RU" smtClean="0"/>
              <a:t>воспитывать желание и умение доброжелательно взаимодействовать со сверстниками и взрослыми;</a:t>
            </a:r>
          </a:p>
          <a:p>
            <a:pPr eaLnBrk="1" hangingPunct="1"/>
            <a:r>
              <a:rPr lang="ru-RU" smtClean="0"/>
              <a:t>воспитывать активность, самостоятельность, инициативность;</a:t>
            </a:r>
          </a:p>
          <a:p>
            <a:pPr eaLnBrk="1" hangingPunct="1"/>
            <a:r>
              <a:rPr lang="ru-RU" smtClean="0"/>
              <a:t>закладывать основы личных качеств</a:t>
            </a:r>
          </a:p>
          <a:p>
            <a:pPr eaLnBrk="1" hangingPunct="1"/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155</TotalTime>
  <Words>870</Words>
  <PresentationFormat>Экран (4:3)</PresentationFormat>
  <Paragraphs>101</Paragraphs>
  <Slides>18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Городская</vt:lpstr>
      <vt:lpstr>ПРОЕКТ ПО ДЕКОРАТИВНО – ПРИКЛАДНОМУ ИСКУССТВУ В ДОУ «РУССКИЕ НАРОДНЫЕ ПРОМЫСЛЫ»  </vt:lpstr>
      <vt:lpstr>Слайд 2</vt:lpstr>
      <vt:lpstr>Этапы проекта</vt:lpstr>
      <vt:lpstr>Методы и приёмы</vt:lpstr>
      <vt:lpstr>Цели проекта </vt:lpstr>
      <vt:lpstr>Задачи приоритетно - образовательной области «Художественно - эстетическое развитие»</vt:lpstr>
      <vt:lpstr>Задачи в интеграции  образовательных областей</vt:lpstr>
      <vt:lpstr>Слайд 8</vt:lpstr>
      <vt:lpstr>Слайд 9</vt:lpstr>
      <vt:lpstr>Слайд 10</vt:lpstr>
      <vt:lpstr>Работа с родителями</vt:lpstr>
      <vt:lpstr>Планируемые результаты проекта</vt:lpstr>
      <vt:lpstr>Слайд 13</vt:lpstr>
      <vt:lpstr>Слайд 14</vt:lpstr>
      <vt:lpstr>Слайд 15</vt:lpstr>
      <vt:lpstr>Слайд 16</vt:lpstr>
      <vt:lpstr>Слайд 17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ПО ДЕКОРАТИВНО – ПРИКЛАДНОМУ ИСКУССТВУ В ДОУ «РУССКИЕ НАРОДНЫЕ ПРОМЫСЛЫ»</dc:title>
  <dc:creator>M 1</dc:creator>
  <cp:lastModifiedBy>XTreme</cp:lastModifiedBy>
  <cp:revision>18</cp:revision>
  <dcterms:created xsi:type="dcterms:W3CDTF">2017-11-21T17:05:21Z</dcterms:created>
  <dcterms:modified xsi:type="dcterms:W3CDTF">2018-02-08T15:54:07Z</dcterms:modified>
</cp:coreProperties>
</file>