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48.xml"/>
  <Override ContentType="application/vnd.openxmlformats-officedocument.presentationml.slide+xml" PartName="/ppt/slides/slide49.xml"/>
  <Override ContentType="application/vnd.openxmlformats-officedocument.presentationml.slide+xml" PartName="/ppt/slides/slide50.xml"/>
  <Override ContentType="application/vnd.openxmlformats-officedocument.presentationml.slide+xml" PartName="/ppt/slides/slide51.xml"/>
  <Override ContentType="application/vnd.openxmlformats-officedocument.presentationml.slide+xml" PartName="/ppt/slides/slide52.xml"/>
  <Override ContentType="application/vnd.openxmlformats-officedocument.presentationml.slide+xml" PartName="/ppt/slides/slide53.xml"/>
  <Override ContentType="application/vnd.openxmlformats-officedocument.presentationml.slide+xml" PartName="/ppt/slides/slide54.xml"/>
  <Override ContentType="application/vnd.openxmlformats-officedocument.presentationml.slide+xml" PartName="/ppt/slides/slide55.xml"/>
  <Override ContentType="application/vnd.openxmlformats-officedocument.presentationml.slide+xml" PartName="/ppt/slides/slide56.xml"/>
  <Override ContentType="application/vnd.openxmlformats-officedocument.presentationml.slide+xml" PartName="/ppt/slides/slide57.xml"/>
  <Override ContentType="application/vnd.openxmlformats-officedocument.presentationml.slide+xml" PartName="/ppt/slides/slide58.xml"/>
  <Override ContentType="application/vnd.openxmlformats-officedocument.presentationml.slide+xml" PartName="/ppt/slides/slide59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CC00CC"/>
    <a:srgbClr val="FF33CC"/>
    <a:srgbClr val="FF7C80"/>
    <a:srgbClr val="00FFFF"/>
    <a:srgbClr val="FFCCFF"/>
    <a:srgbClr val="FFCC00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289" autoAdjust="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0DEA34-7D60-44B9-939E-92EBB738DBDF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33A887-CAF4-416B-B3BA-2BAA777888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038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2.xml.rels><?xml version="1.0" encoding="UTF-8" standalone="yes" ?><Relationships xmlns="http://schemas.openxmlformats.org/package/2006/relationships"><Relationship Id="rId3" Target="slide13.xml" Type="http://schemas.openxmlformats.org/officeDocument/2006/relationships/slide"/><Relationship Id="rId2" Target="../media/image16.jpeg" Type="http://schemas.openxmlformats.org/officeDocument/2006/relationships/image"/><Relationship Id="rId1" Target="../slideLayouts/slideLayout2.xml" Type="http://schemas.openxmlformats.org/officeDocument/2006/relationships/slideLayout"/><Relationship Id="rId4" Target="slide14.xml" Type="http://schemas.openxmlformats.org/officeDocument/2006/relationships/slide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gif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gif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13" Type="http://schemas.openxmlformats.org/officeDocument/2006/relationships/slide" Target="slide33.xml"/><Relationship Id="rId18" Type="http://schemas.openxmlformats.org/officeDocument/2006/relationships/slide" Target="slide48.xml"/><Relationship Id="rId3" Type="http://schemas.openxmlformats.org/officeDocument/2006/relationships/slide" Target="slide3.xml"/><Relationship Id="rId21" Type="http://schemas.openxmlformats.org/officeDocument/2006/relationships/slide" Target="slide57.xml"/><Relationship Id="rId7" Type="http://schemas.openxmlformats.org/officeDocument/2006/relationships/slide" Target="slide15.xml"/><Relationship Id="rId12" Type="http://schemas.openxmlformats.org/officeDocument/2006/relationships/slide" Target="slide30.xml"/><Relationship Id="rId17" Type="http://schemas.openxmlformats.org/officeDocument/2006/relationships/slide" Target="slide45.xml"/><Relationship Id="rId2" Type="http://schemas.openxmlformats.org/officeDocument/2006/relationships/image" Target="../media/image2.jpeg"/><Relationship Id="rId16" Type="http://schemas.openxmlformats.org/officeDocument/2006/relationships/slide" Target="slide42.xml"/><Relationship Id="rId20" Type="http://schemas.openxmlformats.org/officeDocument/2006/relationships/slide" Target="slide5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11" Type="http://schemas.openxmlformats.org/officeDocument/2006/relationships/slide" Target="slide27.xml"/><Relationship Id="rId5" Type="http://schemas.openxmlformats.org/officeDocument/2006/relationships/slide" Target="slide9.xml"/><Relationship Id="rId15" Type="http://schemas.openxmlformats.org/officeDocument/2006/relationships/slide" Target="slide39.xml"/><Relationship Id="rId10" Type="http://schemas.openxmlformats.org/officeDocument/2006/relationships/slide" Target="slide24.xml"/><Relationship Id="rId19" Type="http://schemas.openxmlformats.org/officeDocument/2006/relationships/slide" Target="slide51.xml"/><Relationship Id="rId4" Type="http://schemas.openxmlformats.org/officeDocument/2006/relationships/slide" Target="slide6.xml"/><Relationship Id="rId9" Type="http://schemas.openxmlformats.org/officeDocument/2006/relationships/slide" Target="slide21.xml"/><Relationship Id="rId14" Type="http://schemas.openxmlformats.org/officeDocument/2006/relationships/slide" Target="slide3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41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46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gif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59.gi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gif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gif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49.xml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50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gif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53.xml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5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gif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5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5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gif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5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59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gif"/><Relationship Id="rId2" Type="http://schemas.openxmlformats.org/officeDocument/2006/relationships/image" Target="../media/image82.gif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5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Documents and Settings\Галя\Рабочий стол\см\cvetok52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0"/>
            <a:ext cx="88392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52600" y="1752600"/>
            <a:ext cx="617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Викторина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Documents and Settings\Галя\Рабочий стол\см\i (18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43200" y="381000"/>
            <a:ext cx="411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B0F0"/>
                </a:solidFill>
              </a:rPr>
              <a:t>Правильно</a:t>
            </a:r>
            <a:endParaRPr lang="ru-RU" sz="5400" dirty="0">
              <a:solidFill>
                <a:srgbClr val="00B0F0"/>
              </a:solidFill>
            </a:endParaRPr>
          </a:p>
        </p:txBody>
      </p:sp>
      <p:pic>
        <p:nvPicPr>
          <p:cNvPr id="10243" name="Picture 3" descr="C:\Documents and Settings\Галя\Рабочий стол\см\smayliki-prazdniki-569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286000"/>
            <a:ext cx="3657600" cy="2819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629400" y="5181600"/>
            <a:ext cx="198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hlinkClick r:id="rId4" action="ppaction://hlinksldjump"/>
              </a:rPr>
              <a:t>Назад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Documents and Settings\Галя\Рабочий стол\см\i (19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19400" y="609600"/>
            <a:ext cx="411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Неправильно</a:t>
            </a:r>
            <a:endParaRPr lang="ru-RU" sz="4800" dirty="0"/>
          </a:p>
        </p:txBody>
      </p:sp>
      <p:pic>
        <p:nvPicPr>
          <p:cNvPr id="11267" name="Picture 3" descr="C:\Documents and Settings\Галя\Рабочий стол\см\emotions (797)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133600"/>
            <a:ext cx="3733800" cy="304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934200" y="5181600"/>
            <a:ext cx="2209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rId4" action="ppaction://hlinksldjump"/>
              </a:rPr>
              <a:t>Назад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Documents and Settings\Галя\Рабочий стол\см\e`kologiya-shablon-3.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676400" y="295305"/>
            <a:ext cx="7315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4.Как вы понимаете выражение изобразительная и выразительная музыка?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5257801"/>
            <a:ext cx="3124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3" action="ppaction://hlinksldjump"/>
              </a:rPr>
              <a:t>Правильно</a:t>
            </a:r>
            <a:endParaRPr lang="ru-RU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4953000" y="5334001"/>
            <a:ext cx="342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4" action="ppaction://hlinksldjump"/>
              </a:rPr>
              <a:t>Неправильно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C:\Documents and Settings\Галя\Рабочий стол\см\Flower-Background_ek27m7zoifnobnrha1zofws89s8fwpsv_3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71800" y="533400"/>
            <a:ext cx="411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7030A0"/>
                </a:solidFill>
              </a:rPr>
              <a:t>Правильно</a:t>
            </a:r>
            <a:endParaRPr lang="ru-RU" sz="4800" dirty="0">
              <a:solidFill>
                <a:srgbClr val="7030A0"/>
              </a:solidFill>
            </a:endParaRPr>
          </a:p>
        </p:txBody>
      </p:sp>
      <p:pic>
        <p:nvPicPr>
          <p:cNvPr id="25603" name="Picture 3" descr="C:\Documents and Settings\Галя\Рабочий стол\см\emocii-1156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133600"/>
            <a:ext cx="3581400" cy="27432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858000" y="5410200"/>
            <a:ext cx="175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4" action="ppaction://hlinksldjump"/>
              </a:rPr>
              <a:t>Назад</a:t>
            </a:r>
            <a:endParaRPr lang="ru-RU" sz="4400" dirty="0"/>
          </a:p>
        </p:txBody>
      </p:sp>
      <p:pic>
        <p:nvPicPr>
          <p:cNvPr id="25604" name="Picture 4" descr="C:\Documents and Settings\Галя\Рабочий стол\см\strekoza-animatsionnaya-kartinka-0011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066800"/>
            <a:ext cx="5715000" cy="80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C:\Documents and Settings\Галя\Рабочий стол\см\i (19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95600" y="533400"/>
            <a:ext cx="381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Неправильно</a:t>
            </a:r>
            <a:endParaRPr lang="ru-RU" sz="4400" dirty="0"/>
          </a:p>
        </p:txBody>
      </p:sp>
      <p:pic>
        <p:nvPicPr>
          <p:cNvPr id="26627" name="Picture 3" descr="C:\Documents and Settings\Галя\Рабочий стол\см\smayliki-grustnye-160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438400"/>
            <a:ext cx="2667000" cy="2438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858000" y="5410200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rId4" action="ppaction://hlinksldjump"/>
              </a:rPr>
              <a:t>Назад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0" name="Picture 2" descr="C:\Documents and Settings\Галя\Рабочий стол\см\LG8aIactDutHBEf8KU1l7WmiZbBHnDyzBj9RxwU8DBibFM-N8FvyDSk9xMBdbWOkxQQ=h9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676400" y="345709"/>
            <a:ext cx="7239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5.Какие песни называют колыбельными?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55626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hlinkClick r:id="rId3" action="ppaction://hlinksldjump"/>
              </a:rPr>
              <a:t>Правильно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5486400" y="5486400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rId4" action="ppaction://hlinksldjump"/>
              </a:rPr>
              <a:t>Неправильно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698" name="Picture 2" descr="C:\Documents and Settings\Галя\Рабочий стол\см\i (16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76600" y="457200"/>
            <a:ext cx="3124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B050"/>
                </a:solidFill>
              </a:rPr>
              <a:t>Правильно</a:t>
            </a:r>
            <a:endParaRPr lang="ru-RU" sz="4400" dirty="0">
              <a:solidFill>
                <a:srgbClr val="00B050"/>
              </a:solidFill>
            </a:endParaRPr>
          </a:p>
        </p:txBody>
      </p:sp>
      <p:pic>
        <p:nvPicPr>
          <p:cNvPr id="29699" name="Picture 3" descr="C:\Documents and Settings\Галя\Рабочий стол\см\smayl-moreplavatel-animatsionnaya-kartinka-0020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362200"/>
            <a:ext cx="3276600" cy="18288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781800" y="5410200"/>
            <a:ext cx="175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rId4" action="ppaction://hlinksldjump"/>
              </a:rPr>
              <a:t>Назад</a:t>
            </a:r>
            <a:endParaRPr lang="ru-RU" sz="4000" dirty="0"/>
          </a:p>
        </p:txBody>
      </p:sp>
      <p:pic>
        <p:nvPicPr>
          <p:cNvPr id="29700" name="Picture 4" descr="C:\Documents and Settings\Галя\Рабочий стол\см\liniia-1062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066800"/>
            <a:ext cx="3333750" cy="47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22" name="Picture 2" descr="C:\Documents and Settings\Галя\Рабочий стол\см\i (19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124200" y="609600"/>
            <a:ext cx="411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Неправильно</a:t>
            </a:r>
            <a:endParaRPr lang="ru-RU" sz="4400" dirty="0"/>
          </a:p>
        </p:txBody>
      </p:sp>
      <p:pic>
        <p:nvPicPr>
          <p:cNvPr id="30723" name="Picture 3" descr="C:\Documents and Settings\Галя\Рабочий стол\см\emotions (213)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905000"/>
            <a:ext cx="3581400" cy="2895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934200" y="5410200"/>
            <a:ext cx="16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rId4" action="ppaction://hlinksldjump"/>
              </a:rPr>
              <a:t>Назад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1746" name="Picture 2" descr="C:\Documents and Settings\Галя\Рабочий стол\см\rozovyj-fon15-1024x683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066800" y="331792"/>
            <a:ext cx="7620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6.Какую роль в жизни людей играли и  играют колокола?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54864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rId3" action="ppaction://hlinksldjump"/>
              </a:rPr>
              <a:t>Правильно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5410200" y="5638800"/>
            <a:ext cx="350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rId4" action="ppaction://hlinksldjump"/>
              </a:rPr>
              <a:t>Неправильно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2772" name="Picture 4" descr="C:\Documents and Settings\Галя\Рабочий стол\см\untitle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200400" y="533400"/>
            <a:ext cx="3124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7030A0"/>
                </a:solidFill>
              </a:rPr>
              <a:t>Правильно</a:t>
            </a:r>
            <a:endParaRPr lang="ru-RU" sz="4400" dirty="0">
              <a:solidFill>
                <a:srgbClr val="7030A0"/>
              </a:solidFill>
            </a:endParaRPr>
          </a:p>
        </p:txBody>
      </p:sp>
      <p:pic>
        <p:nvPicPr>
          <p:cNvPr id="32773" name="Picture 5" descr="C:\Documents and Settings\Галя\Рабочий стол\см\fe72abe5136d93522e0798d9344f1b33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590800"/>
            <a:ext cx="3352800" cy="1905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934200" y="5334000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rId4" action="ppaction://hlinksldjump"/>
              </a:rPr>
              <a:t>Назад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Галя\Рабочий стол\см\aCAVEp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71800" y="228601"/>
            <a:ext cx="6172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hlinkClick r:id="rId3" action="ppaction://hlinksldjump"/>
              </a:rPr>
              <a:t>1</a:t>
            </a:r>
            <a:r>
              <a:rPr lang="ru-RU" sz="6000" dirty="0" smtClean="0"/>
              <a:t>    </a:t>
            </a:r>
            <a:r>
              <a:rPr lang="ru-RU" sz="6000" dirty="0" smtClean="0">
                <a:hlinkClick r:id="rId4" action="ppaction://hlinksldjump"/>
              </a:rPr>
              <a:t>2</a:t>
            </a:r>
            <a:r>
              <a:rPr lang="ru-RU" sz="6000" dirty="0" smtClean="0"/>
              <a:t>    </a:t>
            </a:r>
            <a:r>
              <a:rPr lang="ru-RU" sz="6000" dirty="0" smtClean="0">
                <a:hlinkClick r:id="rId5" action="ppaction://hlinksldjump"/>
              </a:rPr>
              <a:t>3</a:t>
            </a:r>
            <a:r>
              <a:rPr lang="ru-RU" sz="6000" dirty="0" smtClean="0"/>
              <a:t>    </a:t>
            </a:r>
            <a:r>
              <a:rPr lang="ru-RU" sz="6000" dirty="0" smtClean="0">
                <a:hlinkClick r:id="rId6" action="ppaction://hlinksldjump"/>
              </a:rPr>
              <a:t>4</a:t>
            </a:r>
            <a:r>
              <a:rPr lang="ru-RU" sz="6000" dirty="0" smtClean="0"/>
              <a:t>    </a:t>
            </a:r>
            <a:r>
              <a:rPr lang="ru-RU" sz="6000" dirty="0" smtClean="0">
                <a:hlinkClick r:id="rId7" action="ppaction://hlinksldjump"/>
              </a:rPr>
              <a:t>5</a:t>
            </a:r>
            <a:r>
              <a:rPr lang="ru-RU" sz="6000" dirty="0" smtClean="0"/>
              <a:t>    </a:t>
            </a:r>
            <a:r>
              <a:rPr lang="ru-RU" sz="6000" dirty="0" smtClean="0">
                <a:hlinkClick r:id="rId8" action="ppaction://hlinksldjump"/>
              </a:rPr>
              <a:t>6</a:t>
            </a:r>
            <a:r>
              <a:rPr lang="ru-RU" sz="6000" dirty="0" smtClean="0"/>
              <a:t>    </a:t>
            </a:r>
            <a:r>
              <a:rPr lang="ru-RU" sz="6000" dirty="0" smtClean="0">
                <a:hlinkClick r:id="rId9" action="ppaction://hlinksldjump"/>
              </a:rPr>
              <a:t>7</a:t>
            </a:r>
            <a:r>
              <a:rPr lang="ru-RU" sz="6000" dirty="0" smtClean="0"/>
              <a:t>    </a:t>
            </a:r>
            <a:r>
              <a:rPr lang="ru-RU" sz="6000" dirty="0" smtClean="0">
                <a:hlinkClick r:id="rId10" action="ppaction://hlinksldjump"/>
              </a:rPr>
              <a:t>8</a:t>
            </a:r>
            <a:r>
              <a:rPr lang="ru-RU" sz="6000" dirty="0" smtClean="0"/>
              <a:t>    </a:t>
            </a:r>
            <a:r>
              <a:rPr lang="ru-RU" sz="6000" dirty="0" smtClean="0">
                <a:hlinkClick r:id="rId11" action="ppaction://hlinksldjump"/>
              </a:rPr>
              <a:t>9</a:t>
            </a:r>
            <a:r>
              <a:rPr lang="ru-RU" sz="6000" dirty="0" smtClean="0"/>
              <a:t>    </a:t>
            </a:r>
            <a:r>
              <a:rPr lang="ru-RU" sz="6000" dirty="0" smtClean="0">
                <a:hlinkClick r:id="rId12" action="ppaction://hlinksldjump"/>
              </a:rPr>
              <a:t>10</a:t>
            </a:r>
            <a:r>
              <a:rPr lang="ru-RU" sz="6000" dirty="0" smtClean="0"/>
              <a:t>   </a:t>
            </a:r>
            <a:r>
              <a:rPr lang="ru-RU" sz="6000" dirty="0" smtClean="0">
                <a:hlinkClick r:id="rId13" action="ppaction://hlinksldjump"/>
              </a:rPr>
              <a:t> 11    </a:t>
            </a:r>
            <a:r>
              <a:rPr lang="ru-RU" sz="6000" dirty="0" smtClean="0">
                <a:hlinkClick r:id="rId14" action="ppaction://hlinksldjump"/>
              </a:rPr>
              <a:t>12</a:t>
            </a:r>
            <a:r>
              <a:rPr lang="ru-RU" sz="6000" dirty="0" smtClean="0"/>
              <a:t>    </a:t>
            </a:r>
            <a:r>
              <a:rPr lang="ru-RU" sz="6000" dirty="0" smtClean="0">
                <a:hlinkClick r:id="rId15" action="ppaction://hlinksldjump"/>
              </a:rPr>
              <a:t>13</a:t>
            </a:r>
            <a:r>
              <a:rPr lang="ru-RU" sz="6000" dirty="0" smtClean="0"/>
              <a:t>    </a:t>
            </a:r>
            <a:r>
              <a:rPr lang="ru-RU" sz="6000" dirty="0" smtClean="0">
                <a:hlinkClick r:id="rId16" action="ppaction://hlinksldjump"/>
              </a:rPr>
              <a:t>14</a:t>
            </a:r>
            <a:r>
              <a:rPr lang="ru-RU" sz="6000" dirty="0" smtClean="0"/>
              <a:t>    </a:t>
            </a:r>
            <a:r>
              <a:rPr lang="ru-RU" sz="6000" dirty="0" smtClean="0">
                <a:hlinkClick r:id="rId17" action="ppaction://hlinksldjump"/>
              </a:rPr>
              <a:t>15</a:t>
            </a:r>
            <a:r>
              <a:rPr lang="ru-RU" sz="6000" dirty="0" smtClean="0"/>
              <a:t>    </a:t>
            </a:r>
            <a:r>
              <a:rPr lang="ru-RU" sz="6000" dirty="0" smtClean="0">
                <a:hlinkClick r:id="rId18" action="ppaction://hlinksldjump"/>
              </a:rPr>
              <a:t>16</a:t>
            </a:r>
            <a:r>
              <a:rPr lang="ru-RU" sz="6000" dirty="0" smtClean="0"/>
              <a:t>    </a:t>
            </a:r>
            <a:r>
              <a:rPr lang="ru-RU" sz="6000" dirty="0" smtClean="0">
                <a:hlinkClick r:id="rId19" action="ppaction://hlinksldjump"/>
              </a:rPr>
              <a:t>17</a:t>
            </a:r>
            <a:r>
              <a:rPr lang="ru-RU" sz="6000" dirty="0" smtClean="0"/>
              <a:t>    </a:t>
            </a:r>
            <a:r>
              <a:rPr lang="ru-RU" sz="6000" dirty="0" smtClean="0">
                <a:hlinkClick r:id="rId20" action="ppaction://hlinksldjump"/>
              </a:rPr>
              <a:t>18</a:t>
            </a:r>
            <a:r>
              <a:rPr lang="ru-RU" sz="6000" dirty="0" smtClean="0"/>
              <a:t>    </a:t>
            </a:r>
            <a:r>
              <a:rPr lang="ru-RU" sz="6000" dirty="0" smtClean="0">
                <a:hlinkClick r:id="rId21" action="ppaction://hlinksldjump"/>
              </a:rPr>
              <a:t>19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3794" name="Picture 2" descr="C:\Documents and Settings\Галя\Рабочий стол\см\i (19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67000" y="533400"/>
            <a:ext cx="381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Неправильно</a:t>
            </a:r>
            <a:endParaRPr lang="ru-RU" sz="4400" dirty="0"/>
          </a:p>
        </p:txBody>
      </p:sp>
      <p:pic>
        <p:nvPicPr>
          <p:cNvPr id="33795" name="Picture 3" descr="C:\Documents and Settings\Галя\Рабочий стол\см\07461d927f770c7bf88bccb18910e282 (1)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752600"/>
            <a:ext cx="3124200" cy="2895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553200" y="5638800"/>
            <a:ext cx="175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4" action="ppaction://hlinksldjump"/>
              </a:rPr>
              <a:t>Назад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4818" name="Picture 2" descr="C:\Documents and Settings\Галя\Рабочий стол\см\5620b926a88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1371600" y="1097744"/>
            <a:ext cx="6477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7.Какие картины называют звучащими?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3962400"/>
            <a:ext cx="281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rId3" action="ppaction://hlinksldjump"/>
              </a:rPr>
              <a:t>Правильно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4495800" y="4038600"/>
            <a:ext cx="335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rId4" action="ppaction://hlinksldjump"/>
              </a:rPr>
              <a:t>Неправильно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2" name="Picture 2" descr="C:\Documents and Settings\Галя\Рабочий стол\см\171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0" y="381000"/>
            <a:ext cx="320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FF"/>
                </a:solidFill>
              </a:rPr>
              <a:t>Правильно</a:t>
            </a:r>
            <a:endParaRPr lang="ru-RU" sz="4400" dirty="0">
              <a:solidFill>
                <a:srgbClr val="FF00FF"/>
              </a:solidFill>
            </a:endParaRPr>
          </a:p>
        </p:txBody>
      </p:sp>
      <p:pic>
        <p:nvPicPr>
          <p:cNvPr id="35843" name="Picture 3" descr="C:\Documents and Settings\Галя\Рабочий стол\см\3D Smiles (25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600200"/>
            <a:ext cx="2971800" cy="29718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781800" y="5638800"/>
            <a:ext cx="190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rId4" action="ppaction://hlinksldjump"/>
              </a:rPr>
              <a:t>Назад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6866" name="Picture 2" descr="C:\Documents and Settings\Галя\Рабочий стол\см\i (19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43200" y="381000"/>
            <a:ext cx="3886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Неправильно</a:t>
            </a:r>
            <a:endParaRPr lang="ru-RU" sz="4400" dirty="0"/>
          </a:p>
        </p:txBody>
      </p:sp>
      <p:pic>
        <p:nvPicPr>
          <p:cNvPr id="36867" name="Picture 3" descr="C:\Documents and Settings\Галя\Рабочий стол\см\cry (100)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981200"/>
            <a:ext cx="2819400" cy="27432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705600" y="5562600"/>
            <a:ext cx="167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rId4" action="ppaction://hlinksldjump"/>
              </a:rPr>
              <a:t>Назад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7890" name="Picture 2" descr="C:\Documents and Settings\Галя\Рабочий стол\см\flower-powerpoint-background-desktop-wallpaper-06863_181759759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2133600" y="171699"/>
            <a:ext cx="5943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8.Что такое кантата?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1066800"/>
            <a:ext cx="8534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3" action="ppaction://hlinksldjump"/>
              </a:rPr>
              <a:t>1.Кантата-музыкальное произведение для оркестра.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2133600"/>
            <a:ext cx="8458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4" action="ppaction://hlinksldjump"/>
              </a:rPr>
              <a:t>2.Кантата- вокально-инструментальное произведение для солистов, хора и оркестра.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381000" y="3276600"/>
            <a:ext cx="8382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3" action="ppaction://hlinksldjump"/>
              </a:rPr>
              <a:t>3. Кантата- инструментальное вступление к театральному спектаклю.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8914" name="Picture 2" descr="C:\Documents and Settings\Галя\Рабочий стол\см\i (19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95600" y="457200"/>
            <a:ext cx="373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Неправильно</a:t>
            </a:r>
            <a:endParaRPr lang="ru-RU" sz="4000" dirty="0"/>
          </a:p>
        </p:txBody>
      </p:sp>
      <p:pic>
        <p:nvPicPr>
          <p:cNvPr id="38915" name="Picture 3" descr="C:\Documents and Settings\Галя\Рабочий стол\см\195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133600"/>
            <a:ext cx="2819400" cy="2438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00800" y="5410200"/>
            <a:ext cx="2362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rId4" action="ppaction://hlinksldjump"/>
              </a:rPr>
              <a:t>Назад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9938" name="Picture 2" descr="C:\Documents and Settings\Галя\Рабочий стол\см\1040209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76600" y="457200"/>
            <a:ext cx="289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C00FF"/>
                </a:solidFill>
              </a:rPr>
              <a:t>Правильно</a:t>
            </a:r>
            <a:endParaRPr lang="ru-RU" sz="4000" dirty="0">
              <a:solidFill>
                <a:srgbClr val="CC00FF"/>
              </a:solidFill>
            </a:endParaRPr>
          </a:p>
        </p:txBody>
      </p:sp>
      <p:pic>
        <p:nvPicPr>
          <p:cNvPr id="39939" name="Picture 3" descr="C:\Documents and Settings\Галя\Рабочий стол\см\sport (1035)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752600"/>
            <a:ext cx="2819400" cy="2819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858000" y="5486400"/>
            <a:ext cx="167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rId4" action="ppaction://hlinksldjump"/>
              </a:rPr>
              <a:t>Назад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63" name="Picture 3" descr="C:\Documents and Settings\Галя\Рабочий стол\см\i (9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3352800" y="376443"/>
            <a:ext cx="533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9.Какие вы знаете оркестры?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33600" y="4343400"/>
            <a:ext cx="3124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rId3" action="ppaction://hlinksldjump"/>
              </a:rPr>
              <a:t>Правильно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5562600" y="4419600"/>
            <a:ext cx="358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rId4" action="ppaction://hlinksldjump"/>
              </a:rPr>
              <a:t>Неправильно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986" name="Picture 2" descr="C:\Documents and Settings\Галя\Рабочий стол\см\i (6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71800" y="304800"/>
            <a:ext cx="2971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C00CC"/>
                </a:solidFill>
              </a:rPr>
              <a:t>Правильно</a:t>
            </a:r>
            <a:endParaRPr lang="ru-RU" sz="4000" dirty="0">
              <a:solidFill>
                <a:srgbClr val="CC00CC"/>
              </a:solidFill>
            </a:endParaRPr>
          </a:p>
        </p:txBody>
      </p:sp>
      <p:pic>
        <p:nvPicPr>
          <p:cNvPr id="41987" name="Picture 3" descr="C:\Documents and Settings\Галя\Рабочий стол\см\af9455a34a74af795b9834758bda2b47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905000"/>
            <a:ext cx="3886200" cy="2133600"/>
          </a:xfrm>
          <a:prstGeom prst="rect">
            <a:avLst/>
          </a:prstGeom>
          <a:noFill/>
        </p:spPr>
      </p:pic>
      <p:pic>
        <p:nvPicPr>
          <p:cNvPr id="41988" name="Picture 4" descr="C:\Documents and Settings\Галя\Рабочий стол\см\B_2om9NwIM4bSwVka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838200"/>
            <a:ext cx="4038600" cy="97155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257800" y="5638800"/>
            <a:ext cx="167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rId5" action="ppaction://hlinksldjump"/>
              </a:rPr>
              <a:t>Назад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3010" name="Picture 2" descr="C:\Documents and Settings\Галя\Рабочий стол\см\i (19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0" y="457200"/>
            <a:ext cx="381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Неправильно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7010400" y="5486400"/>
            <a:ext cx="16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rId3" action="ppaction://hlinksldjump"/>
              </a:rPr>
              <a:t>Назад</a:t>
            </a:r>
            <a:endParaRPr lang="ru-RU" sz="4000" dirty="0"/>
          </a:p>
        </p:txBody>
      </p:sp>
      <p:pic>
        <p:nvPicPr>
          <p:cNvPr id="43012" name="Picture 4" descr="C:\Documents and Settings\Галя\Рабочий стол\см\emotions (245)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905000"/>
            <a:ext cx="2286000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Галя\Рабочий стол\см\i (5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76400" y="228600"/>
            <a:ext cx="6553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1.Что в переводе означает слово "форте" и "пиано"?</a:t>
            </a:r>
            <a:endParaRPr lang="ru-RU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2971800"/>
            <a:ext cx="670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rId3" action="ppaction://hlinksldjump"/>
              </a:rPr>
              <a:t>1. Очень громко , очень тихо.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3733800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rId3" action="ppaction://hlinksldjump"/>
              </a:rPr>
              <a:t>2.Не очень громко , не очень тихо.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990600" y="4572000"/>
            <a:ext cx="647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rId4" action="ppaction://hlinksldjump"/>
              </a:rPr>
              <a:t>3. Громко , тихо.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4034" name="Picture 2" descr="C:\Documents and Settings\Галя\Рабочий стол\см\Flowers-PowerPoint-Template-–-The-Functions-of-Flowers-PowerPoint-Template-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0" y="4572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800600" y="8382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00200" y="187220"/>
            <a:ext cx="7543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10.Какие инструменты входят в состав оркестра русских народных инструментов?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2209800"/>
            <a:ext cx="876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ru-RU" sz="3200" dirty="0" smtClean="0">
                <a:hlinkClick r:id="rId3" action="ppaction://hlinksldjump"/>
              </a:rPr>
              <a:t>1.Гусли, домра, балалайка,</a:t>
            </a:r>
          </a:p>
          <a:p>
            <a:pPr eaLnBrk="1" hangingPunct="1"/>
            <a:r>
              <a:rPr lang="ru-RU" sz="3200" dirty="0" smtClean="0">
                <a:hlinkClick r:id="rId3" action="ppaction://hlinksldjump"/>
              </a:rPr>
              <a:t>баян, гармонь. ложки, бубен, </a:t>
            </a:r>
            <a:r>
              <a:rPr lang="ru-RU" sz="3200" dirty="0" err="1" smtClean="0">
                <a:hlinkClick r:id="rId3" action="ppaction://hlinksldjump"/>
              </a:rPr>
              <a:t>трещётки</a:t>
            </a:r>
            <a:r>
              <a:rPr lang="ru-RU" sz="3200" dirty="0" smtClean="0">
                <a:hlinkClick r:id="rId3" action="ppaction://hlinksldjump"/>
              </a:rPr>
              <a:t> , треугольник </a:t>
            </a:r>
            <a:r>
              <a:rPr lang="ru-RU" sz="3200" dirty="0" err="1" smtClean="0">
                <a:hlinkClick r:id="rId3" action="ppaction://hlinksldjump"/>
              </a:rPr>
              <a:t>и.т.д</a:t>
            </a:r>
            <a:endParaRPr lang="ru-RU" sz="32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381000" y="3886200"/>
            <a:ext cx="8534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4" action="ppaction://hlinksldjump"/>
              </a:rPr>
              <a:t>2. Арфа , скрипки , виолончель, контрабас ,  валторны , тромбоны ,  гобои </a:t>
            </a:r>
            <a:r>
              <a:rPr lang="ru-RU" sz="3200" dirty="0" err="1" smtClean="0">
                <a:hlinkClick r:id="rId4" action="ppaction://hlinksldjump"/>
              </a:rPr>
              <a:t>и.т.д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" y="5105400"/>
            <a:ext cx="861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4" action="ppaction://hlinksldjump"/>
              </a:rPr>
              <a:t>3. Труба , тромбон , кларнет , саксофон , рояль , контрабас </a:t>
            </a:r>
            <a:r>
              <a:rPr lang="ru-RU" sz="3200" dirty="0" err="1" smtClean="0">
                <a:hlinkClick r:id="rId4" action="ppaction://hlinksldjump"/>
              </a:rPr>
              <a:t>и.т.д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C:\Documents and Settings\Галя\Рабочий стол\см\0009-009-Zajka-seryj-umyvaetsj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124200" y="457200"/>
            <a:ext cx="4343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FFFF"/>
                </a:solidFill>
              </a:rPr>
              <a:t>Правильно</a:t>
            </a:r>
            <a:endParaRPr lang="ru-RU" sz="4400" dirty="0">
              <a:solidFill>
                <a:srgbClr val="00FFFF"/>
              </a:solidFill>
            </a:endParaRPr>
          </a:p>
        </p:txBody>
      </p:sp>
      <p:pic>
        <p:nvPicPr>
          <p:cNvPr id="45059" name="Picture 3" descr="C:\Documents and Settings\Галя\Рабочий стол\см\11_12_13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981200"/>
            <a:ext cx="2590800" cy="2514600"/>
          </a:xfrm>
          <a:prstGeom prst="rect">
            <a:avLst/>
          </a:prstGeom>
          <a:noFill/>
        </p:spPr>
      </p:pic>
      <p:pic>
        <p:nvPicPr>
          <p:cNvPr id="45060" name="Picture 4" descr="C:\Documents and Settings\Галя\Рабочий стол\см\56cd30f0b4637.jpg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219200"/>
            <a:ext cx="4286250" cy="47625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477000" y="5410200"/>
            <a:ext cx="220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5" action="ppaction://hlinksldjump"/>
              </a:rPr>
              <a:t>Назад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C:\Documents and Settings\Галя\Рабочий стол\см\i (19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95600" y="609600"/>
            <a:ext cx="381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Неправильно</a:t>
            </a:r>
            <a:endParaRPr lang="ru-RU" sz="4400" dirty="0"/>
          </a:p>
        </p:txBody>
      </p:sp>
      <p:pic>
        <p:nvPicPr>
          <p:cNvPr id="46083" name="Picture 3" descr="C:\Documents and Settings\Галя\Рабочий стол\см\504354673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057400"/>
            <a:ext cx="3276600" cy="27432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858000" y="5410200"/>
            <a:ext cx="190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4" action="ppaction://hlinksldjump"/>
              </a:rPr>
              <a:t>Назад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C:\Documents and Settings\Галя\Рабочий стол\см\20ff713f375f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124200" y="14478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0" y="86479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11.На какие группы делятся инструменты в оркестре русских народных инструментов?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2057400"/>
            <a:ext cx="81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3" action="ppaction://hlinksldjump"/>
              </a:rPr>
              <a:t>1.Духовые , струнные , клавишно-струнные.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2743200"/>
            <a:ext cx="8915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4" action="ppaction://hlinksldjump"/>
              </a:rPr>
              <a:t>2.Струнные щипковые , духовые , </a:t>
            </a:r>
            <a:r>
              <a:rPr lang="ru-RU" sz="3200" dirty="0" err="1" smtClean="0">
                <a:hlinkClick r:id="rId4" action="ppaction://hlinksldjump"/>
              </a:rPr>
              <a:t>кнопочно</a:t>
            </a:r>
            <a:r>
              <a:rPr lang="ru-RU" sz="3200" dirty="0" smtClean="0">
                <a:hlinkClick r:id="rId4" action="ppaction://hlinksldjump"/>
              </a:rPr>
              <a:t> - </a:t>
            </a:r>
            <a:r>
              <a:rPr lang="ru-RU" sz="3200" dirty="0" err="1" smtClean="0">
                <a:hlinkClick r:id="rId4" action="ppaction://hlinksldjump"/>
              </a:rPr>
              <a:t>духовые</a:t>
            </a:r>
            <a:r>
              <a:rPr lang="ru-RU" sz="3200" dirty="0" smtClean="0">
                <a:hlinkClick r:id="rId4" action="ppaction://hlinksldjump"/>
              </a:rPr>
              <a:t> , ударные.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3886200"/>
            <a:ext cx="830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3" action="ppaction://hlinksldjump"/>
              </a:rPr>
              <a:t>3. Струнные , духовые , ударные.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30" name="Picture 2" descr="C:\Documents and Settings\Галя\Рабочий стол\см\57cc346b551e6156f5acc3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8131" name="Picture 3" descr="C:\Documents and Settings\Галя\Рабочий стол\см\77d9d4ac642df5658c5507825e92419c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133600"/>
            <a:ext cx="2438400" cy="2286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124200" y="381000"/>
            <a:ext cx="281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7C80"/>
                </a:solidFill>
              </a:rPr>
              <a:t>Правильно</a:t>
            </a:r>
            <a:endParaRPr lang="ru-RU" sz="4400" dirty="0">
              <a:solidFill>
                <a:srgbClr val="FF7C8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05600" y="5486400"/>
            <a:ext cx="167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rId4" action="ppaction://hlinksldjump"/>
              </a:rPr>
              <a:t>Назад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9155" name="Picture 3" descr="C:\Documents and Settings\Галя\Рабочий стол\см\i (19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048000" y="609600"/>
            <a:ext cx="3657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Неправильно</a:t>
            </a:r>
            <a:endParaRPr lang="ru-RU" sz="4400" dirty="0"/>
          </a:p>
        </p:txBody>
      </p:sp>
      <p:pic>
        <p:nvPicPr>
          <p:cNvPr id="49156" name="Picture 4" descr="C:\Documents and Settings\Галя\Рабочий стол\см\smiles-emocii-1195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828800"/>
            <a:ext cx="2590800" cy="22098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705600" y="5410200"/>
            <a:ext cx="1676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4" action="ppaction://hlinksldjump"/>
              </a:rPr>
              <a:t>Назад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0178" name="Picture 2" descr="C:\Documents and Settings\Галя\Рабочий стол\см\i (1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381000" y="327294"/>
            <a:ext cx="8763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12.Что означает слово фольклор?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1143000"/>
            <a:ext cx="8458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3" action="ppaction://hlinksldjump"/>
              </a:rPr>
              <a:t>1.Фольклор - это музыкальное произведение для оркестра.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533400" y="2286000"/>
            <a:ext cx="830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3" action="ppaction://hlinksldjump"/>
              </a:rPr>
              <a:t>2.Фольклор – это многочастное инструментальное произведение , все части которого объединяются единым сюжетом. </a:t>
            </a:r>
            <a:endParaRPr lang="ru-RU" sz="3200" dirty="0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457200" y="3984132"/>
            <a:ext cx="8077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  <a:hlinkClick r:id="rId4" action="ppaction://hlinksldjump"/>
              </a:rPr>
              <a:t>3.Фольклор – это слово означает творчество любого народа, которое передается из поколения в поколение.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02" name="Picture 2" descr="C:\Documents and Settings\Галя\Рабочий стол\см\i (10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76600" y="609600"/>
            <a:ext cx="3124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33CC"/>
                </a:solidFill>
              </a:rPr>
              <a:t>Правильно</a:t>
            </a:r>
            <a:endParaRPr lang="ru-RU" sz="4400" dirty="0">
              <a:solidFill>
                <a:srgbClr val="FF33CC"/>
              </a:solidFill>
            </a:endParaRPr>
          </a:p>
        </p:txBody>
      </p:sp>
      <p:pic>
        <p:nvPicPr>
          <p:cNvPr id="51203" name="Picture 3" descr="C:\Documents and Settings\Галя\Рабочий стол\см\47188100_1249551186_336_3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447800"/>
            <a:ext cx="2895600" cy="27432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010400" y="4572000"/>
            <a:ext cx="1828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4" action="ppaction://hlinksldjump"/>
              </a:rPr>
              <a:t>Назад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2226" name="Picture 2" descr="C:\Documents and Settings\Галя\Рабочий стол\см\i (19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124200" y="457200"/>
            <a:ext cx="381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Неправильно</a:t>
            </a:r>
            <a:endParaRPr lang="ru-RU" sz="4400" dirty="0"/>
          </a:p>
        </p:txBody>
      </p:sp>
      <p:pic>
        <p:nvPicPr>
          <p:cNvPr id="52227" name="Picture 3" descr="C:\Documents and Settings\Галя\Рабочий стол\см\crying-sad-face-emoticon-27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447800"/>
            <a:ext cx="3352800" cy="31242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781800" y="5410200"/>
            <a:ext cx="2133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4" action="ppaction://hlinksldjump"/>
              </a:rPr>
              <a:t>Назад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3250" name="Picture 2" descr="C:\Documents and Settings\Галя\Рабочий стол\см\detskie-fony-dlya-prezentatsiy-detskogo-sada-20572-lar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381000" y="556192"/>
            <a:ext cx="6096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13.Как вы понимаете выражение "музыка в народном стиле"?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5105400"/>
            <a:ext cx="281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3" action="ppaction://hlinksldjump"/>
              </a:rPr>
              <a:t>Правильно</a:t>
            </a:r>
            <a:endParaRPr lang="ru-RU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3657600" y="5105400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4" action="ppaction://hlinksldjump"/>
              </a:rPr>
              <a:t>Неправильно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Documents and Settings\Галя\Рабочий стол\см\i (19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57400" y="228600"/>
            <a:ext cx="6400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Неправильно.</a:t>
            </a:r>
            <a:endParaRPr lang="ru-RU" sz="6600" dirty="0"/>
          </a:p>
        </p:txBody>
      </p:sp>
      <p:pic>
        <p:nvPicPr>
          <p:cNvPr id="4099" name="Picture 3" descr="C:\Documents and Settings\Галя\Рабочий стол\см\emotions (1405)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362200"/>
            <a:ext cx="4114800" cy="3200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77000" y="4953000"/>
            <a:ext cx="266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hlinkClick r:id="rId4" action="ppaction://hlinksldjump"/>
              </a:rPr>
              <a:t>Назад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4275" name="Picture 3" descr="C:\Documents and Settings\Галя\Рабочий стол\см\pink-colour-desktop-background_11203689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124200" y="457200"/>
            <a:ext cx="4038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33CC"/>
                </a:solidFill>
              </a:rPr>
              <a:t>Правильно</a:t>
            </a:r>
            <a:endParaRPr lang="ru-RU" sz="4400" dirty="0">
              <a:solidFill>
                <a:srgbClr val="FF33CC"/>
              </a:solidFill>
            </a:endParaRPr>
          </a:p>
        </p:txBody>
      </p:sp>
      <p:pic>
        <p:nvPicPr>
          <p:cNvPr id="54276" name="Picture 4" descr="C:\Documents and Settings\Галя\Рабочий стол\см\2e1d29582625de3b3209b4b4669eb4e5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057400"/>
            <a:ext cx="4114800" cy="1905000"/>
          </a:xfrm>
          <a:prstGeom prst="rect">
            <a:avLst/>
          </a:prstGeom>
          <a:noFill/>
        </p:spPr>
      </p:pic>
      <p:pic>
        <p:nvPicPr>
          <p:cNvPr id="54277" name="Picture 5" descr="C:\Documents and Settings\Галя\Рабочий стол\см\0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143000"/>
            <a:ext cx="2743200" cy="35242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858000" y="5410200"/>
            <a:ext cx="190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5" action="ppaction://hlinksldjump"/>
              </a:rPr>
              <a:t>Назад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5298" name="Picture 2" descr="C:\Documents and Settings\Галя\Рабочий стол\см\i (19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71800" y="685800"/>
            <a:ext cx="3733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Неправильно</a:t>
            </a:r>
            <a:endParaRPr lang="ru-RU" sz="4400" dirty="0"/>
          </a:p>
        </p:txBody>
      </p:sp>
      <p:pic>
        <p:nvPicPr>
          <p:cNvPr id="55299" name="Picture 3" descr="C:\Documents and Settings\Галя\Рабочий стол\см\211182720_497b8d349c14d71fef99327abad4b84f_800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752600"/>
            <a:ext cx="3429000" cy="304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553200" y="5638800"/>
            <a:ext cx="190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4" action="ppaction://hlinksldjump"/>
              </a:rPr>
              <a:t>Назад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6322" name="Picture 2" descr="C:\Documents and Settings\Галя\Рабочий стол\см\i (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2743200" y="750427"/>
            <a:ext cx="64008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14.Как называется праздник проводов зимы и встречи весны?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62400" y="28956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3" action="ppaction://hlinksldjump"/>
              </a:rPr>
              <a:t>1.Масленица.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3962400" y="34290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4" action="ppaction://hlinksldjump"/>
              </a:rPr>
              <a:t>2.Рождество.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3962400" y="3962400"/>
            <a:ext cx="243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4" action="ppaction://hlinksldjump"/>
              </a:rPr>
              <a:t>3.Пасха.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7346" name="Picture 2" descr="C:\Documents and Settings\Галя\Рабочий стол\см\56aa7570959d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05200" y="1371600"/>
            <a:ext cx="2971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7030A0"/>
                </a:solidFill>
              </a:rPr>
              <a:t>Правильно</a:t>
            </a:r>
            <a:endParaRPr lang="ru-RU" sz="4400" dirty="0">
              <a:solidFill>
                <a:srgbClr val="7030A0"/>
              </a:solidFill>
            </a:endParaRPr>
          </a:p>
        </p:txBody>
      </p:sp>
      <p:pic>
        <p:nvPicPr>
          <p:cNvPr id="57347" name="Picture 3" descr="C:\Documents and Settings\Галя\Рабочий стол\см\499331_45618-120n90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209800"/>
            <a:ext cx="3352800" cy="2667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781800" y="5638800"/>
            <a:ext cx="198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4" action="ppaction://hlinksldjump"/>
              </a:rPr>
              <a:t>Назад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8370" name="Picture 2" descr="C:\Documents and Settings\Галя\Рабочий стол\см\i (19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76600" y="762000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Неправильно</a:t>
            </a:r>
            <a:endParaRPr lang="ru-RU" sz="4400" dirty="0"/>
          </a:p>
        </p:txBody>
      </p:sp>
      <p:pic>
        <p:nvPicPr>
          <p:cNvPr id="58371" name="Picture 3" descr="C:\Documents and Settings\Галя\Рабочий стол\см\111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371600"/>
            <a:ext cx="3048000" cy="3581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781800" y="5334000"/>
            <a:ext cx="190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4" action="ppaction://hlinksldjump"/>
              </a:rPr>
              <a:t>Назад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9394" name="Picture 2" descr="C:\Documents and Settings\Галя\Рабочий стол\см\9f7db6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762000" y="228600"/>
            <a:ext cx="81534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15.Почему на масленицу пекут блины?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4800600"/>
            <a:ext cx="3048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3" action="ppaction://hlinksldjump"/>
              </a:rPr>
              <a:t>Правильно</a:t>
            </a:r>
            <a:endParaRPr lang="ru-RU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4800600" y="4876800"/>
            <a:ext cx="3581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4" action="ppaction://hlinksldjump"/>
              </a:rPr>
              <a:t>Неправильно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0418" name="Picture 2" descr="C:\Documents and Settings\Галя\Рабочий стол\см\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19400" y="914400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FF"/>
                </a:solidFill>
              </a:rPr>
              <a:t>Правильно</a:t>
            </a:r>
            <a:endParaRPr lang="ru-RU" sz="4400" dirty="0">
              <a:solidFill>
                <a:srgbClr val="FF00FF"/>
              </a:solidFill>
            </a:endParaRPr>
          </a:p>
        </p:txBody>
      </p:sp>
      <p:pic>
        <p:nvPicPr>
          <p:cNvPr id="60419" name="Picture 3" descr="C:\Documents and Settings\Галя\Рабочий стол\см\50ccaee56955bb5fda8327ee5eccb4b1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057400"/>
            <a:ext cx="3048000" cy="22098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705600" y="5181600"/>
            <a:ext cx="1676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4" action="ppaction://hlinksldjump"/>
              </a:rPr>
              <a:t>Назад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42" name="Picture 2" descr="C:\Documents and Settings\Галя\Рабочий стол\см\i (19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05200" y="762000"/>
            <a:ext cx="3733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Неправильно</a:t>
            </a:r>
            <a:endParaRPr lang="ru-RU" sz="4400" dirty="0"/>
          </a:p>
        </p:txBody>
      </p:sp>
      <p:pic>
        <p:nvPicPr>
          <p:cNvPr id="61443" name="Picture 3" descr="C:\Documents and Settings\Галя\Рабочий стол\см\cry (205)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981200"/>
            <a:ext cx="2667000" cy="2438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781800" y="5334000"/>
            <a:ext cx="2133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4" action="ppaction://hlinksldjump"/>
              </a:rPr>
              <a:t>Назад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2466" name="Picture 2" descr="C:\Documents and Settings\Галя\Рабочий стол\см\i (13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152400" y="2201108"/>
            <a:ext cx="81534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16.Что мы можем увидеть в театре?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5181600"/>
            <a:ext cx="2895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3" action="ppaction://hlinksldjump"/>
              </a:rPr>
              <a:t>Правильно</a:t>
            </a:r>
            <a:endParaRPr lang="ru-RU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4876800" y="5181600"/>
            <a:ext cx="3657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4" action="ppaction://hlinksldjump"/>
              </a:rPr>
              <a:t>Неправильно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3491" name="Picture 3" descr="C:\Documents and Settings\Галя\Рабочий стол\см\i (3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181600" y="533400"/>
            <a:ext cx="3276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Правильно</a:t>
            </a:r>
            <a:endParaRPr lang="ru-RU" sz="4400" dirty="0">
              <a:solidFill>
                <a:srgbClr val="0070C0"/>
              </a:solidFill>
            </a:endParaRPr>
          </a:p>
        </p:txBody>
      </p:sp>
      <p:pic>
        <p:nvPicPr>
          <p:cNvPr id="63492" name="Picture 4" descr="C:\Documents and Settings\Галя\Рабочий стол\см\smayliki-sport-476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752600"/>
            <a:ext cx="4191000" cy="22098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629400" y="5334000"/>
            <a:ext cx="2286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4" action="ppaction://hlinksldjump"/>
              </a:rPr>
              <a:t>Назад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Documents and Settings\Галя\Рабочий стол\см\img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67000" y="381000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Правильно.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5123" name="Picture 3" descr="C:\Documents and Settings\Галя\Рабочий стол\см\b081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905000"/>
            <a:ext cx="3657600" cy="2514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00800" y="4724400"/>
            <a:ext cx="2438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hlinkClick r:id="rId4" action="ppaction://hlinksldjump"/>
              </a:rPr>
              <a:t>Назад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4514" name="Picture 2" descr="C:\Documents and Settings\Галя\Рабочий стол\см\i (19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00400" y="762000"/>
            <a:ext cx="3581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Неправильно</a:t>
            </a:r>
            <a:endParaRPr lang="ru-RU" sz="4400" dirty="0"/>
          </a:p>
        </p:txBody>
      </p:sp>
      <p:pic>
        <p:nvPicPr>
          <p:cNvPr id="64515" name="Picture 3" descr="C:\Documents and Settings\Галя\Рабочий стол\см\big098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33600"/>
            <a:ext cx="3048000" cy="2667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086600" y="5486400"/>
            <a:ext cx="1676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4" action="ppaction://hlinksldjump"/>
              </a:rPr>
              <a:t>Назад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5538" name="Picture 2" descr="C:\Documents and Settings\Галя\Рабочий стол\см\20044379.6z9jn4mq2f.900x10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2209800" y="793943"/>
            <a:ext cx="58674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17.Что такое опера?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14478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3" action="ppaction://hlinksldjump"/>
              </a:rPr>
              <a:t>1.Опера— музыкальное произведение для оркестра.</a:t>
            </a:r>
            <a:endParaRPr lang="ru-RU" sz="3200" dirty="0"/>
          </a:p>
        </p:txBody>
      </p:sp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914400" y="2438400"/>
            <a:ext cx="7620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latin typeface="Calibri" pitchFamily="34" charset="0"/>
                <a:ea typeface="Times New Roman" pitchFamily="18" charset="0"/>
                <a:cs typeface="Calibri" pitchFamily="34" charset="0"/>
                <a:hlinkClick r:id="rId4" action="ppaction://hlinksldjump"/>
              </a:rPr>
              <a:t>2.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  <a:hlinkClick r:id="rId4" action="ppaction://hlinksldjump"/>
              </a:rPr>
              <a:t>Опера-это музыкальный спектакль . В нём действующие лица поют в сопровождении оркестра.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" y="3962400"/>
            <a:ext cx="7086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3" action="ppaction://hlinksldjump"/>
              </a:rPr>
              <a:t>3.Опера-это музыкальный спектакль . В нём все герои танцуют в сопровождении оркестра.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6562" name="Picture 2" descr="C:\Documents and Settings\Галя\Рабочий стол\см\125099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657600" y="838200"/>
            <a:ext cx="281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33CC"/>
                </a:solidFill>
              </a:rPr>
              <a:t>Правильно</a:t>
            </a:r>
            <a:endParaRPr lang="ru-RU" sz="4400" dirty="0">
              <a:solidFill>
                <a:srgbClr val="FF33CC"/>
              </a:solidFill>
            </a:endParaRPr>
          </a:p>
        </p:txBody>
      </p:sp>
      <p:pic>
        <p:nvPicPr>
          <p:cNvPr id="66563" name="Picture 3" descr="C:\Documents and Settings\Галя\Рабочий стол\см\1319583pc04mc1df5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362200"/>
            <a:ext cx="2667000" cy="2133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781800" y="5181600"/>
            <a:ext cx="2057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4" action="ppaction://hlinksldjump"/>
              </a:rPr>
              <a:t>Назад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7586" name="Picture 2" descr="C:\Documents and Settings\Галя\Рабочий стол\см\i (19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95600" y="685800"/>
            <a:ext cx="381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Неправильно</a:t>
            </a:r>
            <a:endParaRPr lang="ru-RU" sz="4400" dirty="0"/>
          </a:p>
        </p:txBody>
      </p:sp>
      <p:pic>
        <p:nvPicPr>
          <p:cNvPr id="67587" name="Picture 3" descr="C:\Documents and Settings\Галя\Рабочий стол\см\42090730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600200"/>
            <a:ext cx="3429000" cy="2438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629400" y="5181600"/>
            <a:ext cx="190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4" action="ppaction://hlinksldjump"/>
              </a:rPr>
              <a:t>Назад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8610" name="Picture 2" descr="C:\Documents and Settings\Галя\Рабочий стол\см\fokina_l__p_shabl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8611" name="Rectangle 3"/>
          <p:cNvSpPr>
            <a:spLocks noChangeArrowheads="1"/>
          </p:cNvSpPr>
          <p:nvPr/>
        </p:nvSpPr>
        <p:spPr bwMode="auto">
          <a:xfrm>
            <a:off x="1371600" y="270687"/>
            <a:ext cx="51054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18.Что такое балет?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152400" y="1134669"/>
            <a:ext cx="8077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  <a:hlinkClick r:id="rId3" action="ppaction://hlinksldjump"/>
              </a:rPr>
              <a:t>1.Балет — инструментальное вступление к театральному спектаклю.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2209800"/>
            <a:ext cx="8991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3" action="ppaction://hlinksldjump"/>
              </a:rPr>
              <a:t>2.Балет-это музыкальный спектакль . В нём действующие лица поют в сопровождении оркестра.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3657600"/>
            <a:ext cx="861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4" action="ppaction://hlinksldjump"/>
              </a:rPr>
              <a:t>3.Балет-это музыкальный спектакль . В нём все герои танцуют в сопровождении оркестра.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9634" name="Picture 2" descr="C:\Documents and Settings\Галя\Рабочий стол\см\hello_html_m4583d93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0" y="1066800"/>
            <a:ext cx="3124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7C80"/>
                </a:solidFill>
              </a:rPr>
              <a:t>Правильно</a:t>
            </a:r>
            <a:endParaRPr lang="ru-RU" sz="4400" dirty="0">
              <a:solidFill>
                <a:srgbClr val="FF7C80"/>
              </a:solidFill>
            </a:endParaRPr>
          </a:p>
        </p:txBody>
      </p:sp>
      <p:pic>
        <p:nvPicPr>
          <p:cNvPr id="69635" name="Picture 3" descr="C:\Documents and Settings\Галя\Рабочий стол\см\super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828800"/>
            <a:ext cx="2362200" cy="2057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876800" y="5181600"/>
            <a:ext cx="175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4" action="ppaction://hlinksldjump"/>
              </a:rPr>
              <a:t>Назад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0658" name="Picture 2" descr="C:\Documents and Settings\Галя\Рабочий стол\см\i (19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76600" y="609600"/>
            <a:ext cx="411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Неправильно</a:t>
            </a:r>
            <a:endParaRPr lang="ru-RU" sz="4400" dirty="0"/>
          </a:p>
        </p:txBody>
      </p:sp>
      <p:pic>
        <p:nvPicPr>
          <p:cNvPr id="70659" name="Picture 3" descr="C:\Documents and Settings\Галя\Рабочий стол\см\981540991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447800"/>
            <a:ext cx="3124200" cy="2819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934200" y="5486400"/>
            <a:ext cx="1828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4" action="ppaction://hlinksldjump"/>
              </a:rPr>
              <a:t>Назад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682" name="Picture 2" descr="C:\Documents and Settings\Галя\Рабочий стол\см\997725_фон-музыку-книга-кадр-искусства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362200" y="15240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1143000" y="904124"/>
            <a:ext cx="6934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19.Какой оркестр сопровождает оперные и балетные спектакли?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47800" y="2819400"/>
            <a:ext cx="617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3" action="ppaction://hlinksldjump"/>
              </a:rPr>
              <a:t>1. Симфонический оркестр. 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1447800" y="3352800"/>
            <a:ext cx="434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4" action="ppaction://hlinksldjump"/>
              </a:rPr>
              <a:t>2. Джазовый оркестр.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447800" y="3886200"/>
            <a:ext cx="6096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</a:t>
            </a:r>
            <a:r>
              <a:rPr lang="ru-RU" sz="3200" dirty="0" smtClean="0">
                <a:hlinkClick r:id="rId4" action="ppaction://hlinksldjump"/>
              </a:rPr>
              <a:t>. Оркестр русских народных инструментов.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Галя\Рабочий стол\см\18239860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76600" y="609600"/>
            <a:ext cx="3124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FFFF"/>
                </a:solidFill>
              </a:rPr>
              <a:t>Правильно</a:t>
            </a:r>
            <a:endParaRPr lang="ru-RU" sz="4400" dirty="0">
              <a:solidFill>
                <a:srgbClr val="00FFFF"/>
              </a:solidFill>
            </a:endParaRPr>
          </a:p>
        </p:txBody>
      </p:sp>
      <p:pic>
        <p:nvPicPr>
          <p:cNvPr id="1028" name="Picture 4" descr="C:\Documents and Settings\Галя\Рабочий стол\см\31464177_982195671b26a3e50f59f4e967cfe5ad_800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514600"/>
            <a:ext cx="3962400" cy="1905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858000" y="5486400"/>
            <a:ext cx="175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4" action="ppaction://hlinksldjump"/>
              </a:rPr>
              <a:t>Назад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Галя\Рабочий стол\см\i (19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71800" y="609600"/>
            <a:ext cx="3733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Неправильно</a:t>
            </a:r>
            <a:endParaRPr lang="ru-RU" sz="4400" dirty="0"/>
          </a:p>
        </p:txBody>
      </p:sp>
      <p:pic>
        <p:nvPicPr>
          <p:cNvPr id="2051" name="Picture 3" descr="C:\Documents and Settings\Галя\Рабочий стол\см\cry (275)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286000"/>
            <a:ext cx="2133600" cy="23622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781800" y="5486400"/>
            <a:ext cx="1676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4" action="ppaction://hlinksldjump"/>
              </a:rPr>
              <a:t>Назад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Documents and Settings\Галя\Рабочий стол\см\depositphotos_9101276-stock-photo-beautiful-spring-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00200" y="152400"/>
            <a:ext cx="548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2.Какие танцы вы знаете?</a:t>
            </a:r>
            <a:endParaRPr lang="ru-RU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4572000"/>
            <a:ext cx="2895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3" action="ppaction://hlinksldjump"/>
              </a:rPr>
              <a:t>Правильно</a:t>
            </a:r>
            <a:endParaRPr lang="ru-RU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4800600" y="4648200"/>
            <a:ext cx="3733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4" action="ppaction://hlinksldjump"/>
              </a:rPr>
              <a:t>Неправильно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Documents and Settings\Галя\Рабочий стол\см\depositphotos_30754565-Festive-background-with-balloon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19400" y="533400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B050"/>
                </a:solidFill>
              </a:rPr>
              <a:t>Правильно</a:t>
            </a:r>
            <a:endParaRPr lang="ru-RU" sz="5400" dirty="0">
              <a:solidFill>
                <a:srgbClr val="00B050"/>
              </a:solidFill>
            </a:endParaRPr>
          </a:p>
        </p:txBody>
      </p:sp>
      <p:pic>
        <p:nvPicPr>
          <p:cNvPr id="7171" name="Picture 3" descr="C:\Documents and Settings\Галя\Рабочий стол\см\emotions (1160)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981200"/>
            <a:ext cx="3581400" cy="304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781800" y="5257800"/>
            <a:ext cx="175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4" action="ppaction://hlinksldjump"/>
              </a:rPr>
              <a:t>Назад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Documents and Settings\Галя\Рабочий стол\см\i (19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67000" y="381000"/>
            <a:ext cx="449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Неправильно</a:t>
            </a:r>
            <a:endParaRPr lang="ru-RU" sz="4800" dirty="0"/>
          </a:p>
        </p:txBody>
      </p:sp>
      <p:pic>
        <p:nvPicPr>
          <p:cNvPr id="8195" name="Picture 3" descr="C:\Documents and Settings\Галя\Рабочий стол\см\586489114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209800"/>
            <a:ext cx="3124200" cy="29718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553200" y="5181600"/>
            <a:ext cx="190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hlinkClick r:id="rId4" action="ppaction://hlinksldjump"/>
              </a:rPr>
              <a:t>Назад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Documents and Settings\Галя\Рабочий стол\см\40108157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24000" y="304800"/>
            <a:ext cx="701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3.Какие бывают марши?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5105400"/>
            <a:ext cx="281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rId3" action="ppaction://hlinksldjump"/>
              </a:rPr>
              <a:t>Правильно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0" y="5105400"/>
            <a:ext cx="350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hlinkClick r:id="rId4" action="ppaction://hlinksldjump"/>
              </a:rPr>
              <a:t>Неправильно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</TotalTime>
  <Words>498</Words>
  <Application>Microsoft Office PowerPoint</Application>
  <PresentationFormat>Экран (4:3)</PresentationFormat>
  <Paragraphs>146</Paragraphs>
  <Slides>59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59</vt:i4>
      </vt:variant>
    </vt:vector>
  </HeadingPairs>
  <TitlesOfParts>
    <vt:vector size="60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90</cp:revision>
  <dcterms:modified xsi:type="dcterms:W3CDTF">2018-02-08T18:24:25Z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3106972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D6.2.8</vt:lpwstr>
  </property>
</Properties>
</file>