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2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07.01.2003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4286256"/>
            <a:ext cx="3043230" cy="183990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Подготовила </a:t>
            </a:r>
          </a:p>
          <a:p>
            <a:r>
              <a:rPr lang="ru-RU" sz="2400" dirty="0" smtClean="0"/>
              <a:t>Хамидулина</a:t>
            </a:r>
            <a:r>
              <a:rPr lang="ru-RU" sz="2400" dirty="0" smtClean="0"/>
              <a:t> Саша  7а класс</a:t>
            </a:r>
            <a:endParaRPr lang="ru-RU" sz="2400" dirty="0"/>
          </a:p>
        </p:txBody>
      </p:sp>
      <p:pic>
        <p:nvPicPr>
          <p:cNvPr id="6" name="Содержимое 5" descr="0001-001-Posvjaschaetsj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786011">
            <a:off x="3332908" y="1719264"/>
            <a:ext cx="5486400" cy="349504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58578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Чарльз</a:t>
            </a:r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Роберт Дарвин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079940" cy="550632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Чарл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ь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Ро́берт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Да́рвин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(12 февраля 1809 г.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—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19 апреля 1882 г.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—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английский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натура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лист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путешественник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одним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из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первых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осознал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наглядно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продемонстрировал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все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виды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живых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организмов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эволюци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онируют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времени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общих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предков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Чарльз Роберт Дарвин - …</a:t>
            </a:r>
            <a:endParaRPr lang="ru-RU" dirty="0"/>
          </a:p>
        </p:txBody>
      </p:sp>
      <p:pic>
        <p:nvPicPr>
          <p:cNvPr id="4097" name="Picture 1" descr="F:\102812_172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658551"/>
            <a:ext cx="2500330" cy="319944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914400"/>
          </a:xfrm>
        </p:spPr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Детство, семья и образование Дарвина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214422"/>
            <a:ext cx="81439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Чарльз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Дарвин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родился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12 февраля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1809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года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Шрусбери, 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Англии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Он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сыном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Роберта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Дарвина,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который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успешно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практиковал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врач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Шрусбери.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Мать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Сюзанна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Веджвуд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происходила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из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богатой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владельцев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знаменитого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фарфорового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завода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Семья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Дарвина была 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течение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нескольких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поколений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связана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семьей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Веджвудов.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Дарвин </a:t>
            </a:r>
            <a:r>
              <a:rPr lang="ru-RU" sz="1400" dirty="0" smtClean="0">
                <a:solidFill>
                  <a:srgbClr val="0000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женился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своей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кузине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Эмме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Веджвуд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Дед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Дарвина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Эразм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Дарвин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известным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врачом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натуралистом,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поэтом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целом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представители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семейства Дарвина характеризуются высокими интеллектуальными качествами, и широкими культурными интересами.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 внезапной кончины матери в 1817 воспитанием Чарлза Дарвина занялась его старшая сестра Каролина. В том же году Чарлз стал посещать школу для приходящих учеников в Шрусбери. Он не блистал успехами, но уже тогда у него развился вкус к естественной истории и к собиранию коллекций.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1818 Ч. Дарвин поступил в Шрусбери 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большую школу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пансионом, которая была для него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просто пустым местом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1825-1827 годах Дарвин изучал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медицину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Эдинбургском университете, а в 1827-31 годах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теологию в Кембридже. В 1831-36 годах по рекомендации ботаника Дж. Генслоу и семейства Веджвудов Дарвин устроился на корабль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Бигл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натуралистом и совершил кругосветное путешествие Из путешествия он вернулся человеком науки.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95678711190745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6715172" cy="52149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5715016"/>
            <a:ext cx="67866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Дарвин с сестрой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Палеонтологические и зоологические исследования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8501122" cy="3143271"/>
          </a:xfrm>
        </p:spPr>
        <p:txBody>
          <a:bodyPr>
            <a:normAutofit fontScale="32500" lnSpcReduction="20000"/>
          </a:bodyPr>
          <a:lstStyle/>
          <a:p>
            <a:r>
              <a:rPr lang="en-US" sz="5500" dirty="0" smtClean="0"/>
              <a:t>Исследования </a:t>
            </a:r>
            <a:r>
              <a:rPr lang="ru-RU" sz="5500" dirty="0" smtClean="0"/>
              <a:t> </a:t>
            </a:r>
            <a:r>
              <a:rPr lang="en-US" sz="5500" dirty="0" smtClean="0"/>
              <a:t>Ч.Дарвина </a:t>
            </a:r>
            <a:r>
              <a:rPr lang="en-US" sz="5500" dirty="0" smtClean="0"/>
              <a:t>в этих </a:t>
            </a:r>
            <a:r>
              <a:rPr lang="ru-RU" sz="5500" dirty="0" smtClean="0"/>
              <a:t> </a:t>
            </a:r>
            <a:r>
              <a:rPr lang="en-US" sz="5500" dirty="0" smtClean="0"/>
              <a:t>областях </a:t>
            </a:r>
            <a:r>
              <a:rPr lang="ru-RU" sz="5500" dirty="0" smtClean="0"/>
              <a:t> </a:t>
            </a:r>
            <a:r>
              <a:rPr lang="en-US" sz="5500" dirty="0" smtClean="0"/>
              <a:t>получили </a:t>
            </a:r>
            <a:r>
              <a:rPr lang="en-US" sz="5500" dirty="0" smtClean="0"/>
              <a:t>широкое </a:t>
            </a:r>
            <a:r>
              <a:rPr lang="ru-RU" sz="5500" dirty="0" smtClean="0"/>
              <a:t> </a:t>
            </a:r>
            <a:r>
              <a:rPr lang="en-US" sz="5500" dirty="0" smtClean="0"/>
              <a:t>признание</a:t>
            </a:r>
            <a:r>
              <a:rPr lang="en-US" sz="5500" dirty="0" smtClean="0"/>
              <a:t>, независимо от созданной им теории эволюции. В четвертичных отложениях пампасов Южной Америки Дарвин открыл большую группу вымерших гигантских неполнозубых. Эти чудовищных размеров звери, близкородственные карликовым броненосцам и ленивцам, были подробно описаны анатомом и палеонтологом Р. Оуэном. Он нашел также ископаемые остатки громадного копытного животного — токсодона, зубы которого напоминали зубы грызунов, гигантского верблюдообразного животного, — макраухения, близкого по строению тела к ламе и гуанако, зуб вымершей лошади и много других форм. Дарвин открыл мелкорослого страуса, так называемого «нанду Дарвина», обитающего в южной части Патагонии. Он наблюдал вселенцев из Северной и Центральной Америки (очковый медведь, гривистый волк, пампасный олень, хомякообразные грызуны и другие.). </a:t>
            </a:r>
            <a:endParaRPr lang="ru-RU" sz="5500" dirty="0" smtClean="0"/>
          </a:p>
          <a:p>
            <a:endParaRPr lang="ru-RU" dirty="0"/>
          </a:p>
        </p:txBody>
      </p:sp>
      <p:pic>
        <p:nvPicPr>
          <p:cNvPr id="5" name="Содержимое 4" descr="90872522_2447247_vzroslii_bronenosec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42" y="4462914"/>
            <a:ext cx="3589367" cy="2395086"/>
          </a:xfrm>
        </p:spPr>
      </p:pic>
      <p:pic>
        <p:nvPicPr>
          <p:cNvPr id="19458" name="Picture 2" descr="F:\134053324477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571984"/>
            <a:ext cx="3429024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Эволюционные исследования Дарвина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071546"/>
            <a:ext cx="6143668" cy="600079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После путешествия Чарлз Дарвин </a:t>
            </a:r>
            <a:r>
              <a:rPr lang="en-US" dirty="0" smtClean="0"/>
              <a:t>начал</a:t>
            </a:r>
            <a:r>
              <a:rPr lang="en-US" dirty="0" smtClean="0"/>
              <a:t> </a:t>
            </a:r>
            <a:r>
              <a:rPr lang="en-US" dirty="0" smtClean="0"/>
              <a:t>вести</a:t>
            </a:r>
            <a:r>
              <a:rPr lang="en-US" dirty="0" smtClean="0"/>
              <a:t> </a:t>
            </a:r>
            <a:r>
              <a:rPr lang="en-US" dirty="0" smtClean="0"/>
              <a:t>систематические</a:t>
            </a:r>
            <a:r>
              <a:rPr lang="en-US" dirty="0" smtClean="0"/>
              <a:t> </a:t>
            </a:r>
            <a:r>
              <a:rPr lang="en-US" dirty="0" smtClean="0"/>
              <a:t>записи</a:t>
            </a:r>
            <a:r>
              <a:rPr lang="en-US" dirty="0" smtClean="0"/>
              <a:t> по эволюции. С 1837 по 1839 </a:t>
            </a:r>
            <a:r>
              <a:rPr lang="en-US" dirty="0" smtClean="0"/>
              <a:t>годы</a:t>
            </a:r>
            <a:r>
              <a:rPr lang="en-US" dirty="0" smtClean="0"/>
              <a:t> он </a:t>
            </a:r>
            <a:r>
              <a:rPr lang="en-US" dirty="0" smtClean="0"/>
              <a:t>создал</a:t>
            </a:r>
            <a:r>
              <a:rPr lang="en-US" dirty="0" smtClean="0"/>
              <a:t> </a:t>
            </a:r>
            <a:r>
              <a:rPr lang="en-US" dirty="0" smtClean="0"/>
              <a:t>серию</a:t>
            </a:r>
            <a:r>
              <a:rPr lang="en-US" dirty="0" smtClean="0"/>
              <a:t> </a:t>
            </a:r>
            <a:r>
              <a:rPr lang="en-US" dirty="0" smtClean="0"/>
              <a:t>записных</a:t>
            </a:r>
            <a:r>
              <a:rPr lang="en-US" dirty="0" smtClean="0"/>
              <a:t> </a:t>
            </a:r>
            <a:r>
              <a:rPr lang="en-US" dirty="0" smtClean="0"/>
              <a:t>книжек</a:t>
            </a:r>
            <a:r>
              <a:rPr lang="en-US" dirty="0" smtClean="0"/>
              <a:t>, в </a:t>
            </a:r>
            <a:r>
              <a:rPr lang="en-US" dirty="0" smtClean="0"/>
              <a:t>которых</a:t>
            </a:r>
            <a:r>
              <a:rPr lang="en-US" dirty="0" smtClean="0"/>
              <a:t> </a:t>
            </a:r>
            <a:r>
              <a:rPr lang="en-US" dirty="0" smtClean="0"/>
              <a:t>набросал</a:t>
            </a:r>
            <a:r>
              <a:rPr lang="en-US" dirty="0" smtClean="0"/>
              <a:t> в </a:t>
            </a:r>
            <a:r>
              <a:rPr lang="en-US" dirty="0" smtClean="0"/>
              <a:t>кратком</a:t>
            </a:r>
            <a:r>
              <a:rPr lang="en-US" dirty="0" smtClean="0"/>
              <a:t> и </a:t>
            </a:r>
            <a:r>
              <a:rPr lang="en-US" dirty="0" smtClean="0"/>
              <a:t>отрывочном</a:t>
            </a:r>
            <a:r>
              <a:rPr lang="en-US" dirty="0" smtClean="0"/>
              <a:t> </a:t>
            </a:r>
            <a:r>
              <a:rPr lang="en-US" dirty="0" smtClean="0"/>
              <a:t>виде</a:t>
            </a:r>
            <a:r>
              <a:rPr lang="en-US" dirty="0" smtClean="0"/>
              <a:t> </a:t>
            </a:r>
            <a:r>
              <a:rPr lang="en-US" dirty="0" smtClean="0"/>
              <a:t>мысли</a:t>
            </a:r>
            <a:r>
              <a:rPr lang="en-US" dirty="0" smtClean="0"/>
              <a:t> </a:t>
            </a:r>
            <a:r>
              <a:rPr lang="en-US" dirty="0" smtClean="0"/>
              <a:t>об</a:t>
            </a:r>
            <a:r>
              <a:rPr lang="en-US" dirty="0" smtClean="0"/>
              <a:t> эволюции. В 1842 и 1844 </a:t>
            </a:r>
            <a:r>
              <a:rPr lang="en-US" dirty="0" smtClean="0"/>
              <a:t>гг</a:t>
            </a:r>
            <a:r>
              <a:rPr lang="en-US" dirty="0" smtClean="0"/>
              <a:t>. он в </a:t>
            </a:r>
            <a:r>
              <a:rPr lang="en-US" dirty="0" smtClean="0"/>
              <a:t>два</a:t>
            </a:r>
            <a:r>
              <a:rPr lang="en-US" dirty="0" smtClean="0"/>
              <a:t> </a:t>
            </a:r>
            <a:r>
              <a:rPr lang="en-US" dirty="0" smtClean="0"/>
              <a:t>приема</a:t>
            </a:r>
            <a:r>
              <a:rPr lang="en-US" dirty="0" smtClean="0"/>
              <a:t> </a:t>
            </a:r>
            <a:r>
              <a:rPr lang="en-US" dirty="0" smtClean="0"/>
              <a:t>изложил</a:t>
            </a:r>
            <a:r>
              <a:rPr lang="en-US" dirty="0" smtClean="0"/>
              <a:t> в </a:t>
            </a:r>
            <a:r>
              <a:rPr lang="en-US" dirty="0" smtClean="0"/>
              <a:t>кратком</a:t>
            </a:r>
            <a:r>
              <a:rPr lang="en-US" dirty="0" smtClean="0"/>
              <a:t> </a:t>
            </a:r>
            <a:r>
              <a:rPr lang="en-US" dirty="0" smtClean="0"/>
              <a:t>виде</a:t>
            </a:r>
            <a:r>
              <a:rPr lang="en-US" dirty="0" smtClean="0"/>
              <a:t> </a:t>
            </a:r>
            <a:r>
              <a:rPr lang="en-US" dirty="0" smtClean="0"/>
              <a:t>набросок</a:t>
            </a:r>
            <a:r>
              <a:rPr lang="en-US" dirty="0" smtClean="0"/>
              <a:t> и </a:t>
            </a:r>
            <a:r>
              <a:rPr lang="en-US" dirty="0" smtClean="0"/>
              <a:t>очерк</a:t>
            </a:r>
            <a:r>
              <a:rPr lang="en-US" dirty="0" smtClean="0"/>
              <a:t> по </a:t>
            </a:r>
            <a:r>
              <a:rPr lang="en-US" dirty="0" smtClean="0"/>
              <a:t>происхождению</a:t>
            </a:r>
            <a:r>
              <a:rPr lang="en-US" dirty="0" smtClean="0"/>
              <a:t> </a:t>
            </a:r>
            <a:r>
              <a:rPr lang="en-US" dirty="0" smtClean="0"/>
              <a:t>видов</a:t>
            </a:r>
            <a:r>
              <a:rPr lang="en-US" dirty="0" smtClean="0"/>
              <a:t>. В этих </a:t>
            </a:r>
            <a:r>
              <a:rPr lang="en-US" dirty="0" smtClean="0"/>
              <a:t>работах</a:t>
            </a:r>
            <a:r>
              <a:rPr lang="en-US" dirty="0" smtClean="0"/>
              <a:t> уже </a:t>
            </a:r>
            <a:r>
              <a:rPr lang="en-US" dirty="0" smtClean="0"/>
              <a:t>присутствуют</a:t>
            </a:r>
            <a:r>
              <a:rPr lang="en-US" dirty="0" smtClean="0"/>
              <a:t> </a:t>
            </a:r>
            <a:r>
              <a:rPr lang="en-US" dirty="0" smtClean="0"/>
              <a:t>многие</a:t>
            </a:r>
            <a:r>
              <a:rPr lang="en-US" dirty="0" smtClean="0"/>
              <a:t> </a:t>
            </a:r>
            <a:r>
              <a:rPr lang="en-US" dirty="0" smtClean="0"/>
              <a:t>идеи</a:t>
            </a:r>
            <a:r>
              <a:rPr lang="en-US" dirty="0" smtClean="0"/>
              <a:t>, </a:t>
            </a:r>
            <a:r>
              <a:rPr lang="en-US" dirty="0" smtClean="0"/>
              <a:t>которые</a:t>
            </a:r>
            <a:r>
              <a:rPr lang="en-US" dirty="0" smtClean="0"/>
              <a:t> </a:t>
            </a:r>
            <a:r>
              <a:rPr lang="en-US" dirty="0" smtClean="0"/>
              <a:t>позднее</a:t>
            </a:r>
            <a:r>
              <a:rPr lang="en-US" dirty="0" smtClean="0"/>
              <a:t> были им </a:t>
            </a:r>
            <a:r>
              <a:rPr lang="en-US" dirty="0" smtClean="0"/>
              <a:t>опубликованы</a:t>
            </a:r>
            <a:r>
              <a:rPr lang="en-US" dirty="0" smtClean="0"/>
              <a:t> в 1859 г. </a:t>
            </a:r>
            <a:endParaRPr lang="ru-RU" dirty="0" smtClean="0"/>
          </a:p>
          <a:p>
            <a:r>
              <a:rPr lang="en-US" dirty="0" smtClean="0"/>
              <a:t>В 1854-1855 </a:t>
            </a:r>
            <a:r>
              <a:rPr lang="en-US" dirty="0" smtClean="0"/>
              <a:t>гг</a:t>
            </a:r>
            <a:r>
              <a:rPr lang="en-US" dirty="0" smtClean="0"/>
              <a:t>. </a:t>
            </a:r>
            <a:r>
              <a:rPr lang="en-US" dirty="0" smtClean="0"/>
              <a:t>Чарльз</a:t>
            </a:r>
            <a:r>
              <a:rPr lang="en-US" dirty="0" smtClean="0"/>
              <a:t> Дарвин </a:t>
            </a:r>
            <a:r>
              <a:rPr lang="en-US" dirty="0" smtClean="0"/>
              <a:t>вплотную</a:t>
            </a:r>
            <a:r>
              <a:rPr lang="en-US" dirty="0" smtClean="0"/>
              <a:t> </a:t>
            </a:r>
            <a:r>
              <a:rPr lang="en-US" dirty="0" smtClean="0"/>
              <a:t>приступает</a:t>
            </a:r>
            <a:r>
              <a:rPr lang="en-US" dirty="0" smtClean="0"/>
              <a:t> к </a:t>
            </a:r>
            <a:r>
              <a:rPr lang="en-US" dirty="0" smtClean="0"/>
              <a:t>работе</a:t>
            </a:r>
            <a:r>
              <a:rPr lang="en-US" dirty="0" smtClean="0"/>
              <a:t> </a:t>
            </a:r>
            <a:r>
              <a:rPr lang="en-US" dirty="0" smtClean="0"/>
              <a:t>над</a:t>
            </a:r>
            <a:r>
              <a:rPr lang="en-US" dirty="0" smtClean="0"/>
              <a:t> </a:t>
            </a:r>
            <a:r>
              <a:rPr lang="en-US" dirty="0" smtClean="0"/>
              <a:t>эволюционным</a:t>
            </a:r>
            <a:r>
              <a:rPr lang="en-US" dirty="0" smtClean="0"/>
              <a:t> </a:t>
            </a:r>
            <a:r>
              <a:rPr lang="en-US" dirty="0" smtClean="0"/>
              <a:t>сочинением</a:t>
            </a:r>
            <a:r>
              <a:rPr lang="en-US" dirty="0" smtClean="0"/>
              <a:t>, </a:t>
            </a:r>
            <a:r>
              <a:rPr lang="en-US" dirty="0" smtClean="0"/>
              <a:t>собирает</a:t>
            </a:r>
            <a:r>
              <a:rPr lang="en-US" dirty="0" smtClean="0"/>
              <a:t> </a:t>
            </a:r>
            <a:r>
              <a:rPr lang="en-US" dirty="0" smtClean="0"/>
              <a:t>материалы</a:t>
            </a:r>
            <a:r>
              <a:rPr lang="en-US" dirty="0" smtClean="0"/>
              <a:t> по </a:t>
            </a:r>
            <a:r>
              <a:rPr lang="en-US" dirty="0" smtClean="0"/>
              <a:t>изменчивости</a:t>
            </a:r>
            <a:r>
              <a:rPr lang="en-US" dirty="0" smtClean="0"/>
              <a:t>, </a:t>
            </a:r>
            <a:r>
              <a:rPr lang="en-US" dirty="0" smtClean="0"/>
              <a:t>наследственности</a:t>
            </a:r>
            <a:r>
              <a:rPr lang="en-US" dirty="0" smtClean="0"/>
              <a:t> и эволюции </a:t>
            </a:r>
            <a:r>
              <a:rPr lang="en-US" dirty="0" smtClean="0"/>
              <a:t>диких</a:t>
            </a:r>
            <a:r>
              <a:rPr lang="en-US" dirty="0" smtClean="0"/>
              <a:t> </a:t>
            </a:r>
            <a:r>
              <a:rPr lang="en-US" dirty="0" smtClean="0"/>
              <a:t>видов</a:t>
            </a:r>
            <a:r>
              <a:rPr lang="en-US" dirty="0" smtClean="0"/>
              <a:t> </a:t>
            </a:r>
            <a:r>
              <a:rPr lang="en-US" dirty="0" smtClean="0"/>
              <a:t>животных</a:t>
            </a:r>
            <a:r>
              <a:rPr lang="en-US" dirty="0" smtClean="0"/>
              <a:t> и </a:t>
            </a:r>
            <a:r>
              <a:rPr lang="en-US" dirty="0" smtClean="0"/>
              <a:t>растений</a:t>
            </a:r>
            <a:r>
              <a:rPr lang="en-US" dirty="0" smtClean="0"/>
              <a:t>, а также </a:t>
            </a:r>
            <a:r>
              <a:rPr lang="en-US" dirty="0" smtClean="0"/>
              <a:t>данные</a:t>
            </a:r>
            <a:r>
              <a:rPr lang="en-US" dirty="0" smtClean="0"/>
              <a:t> по </a:t>
            </a:r>
            <a:r>
              <a:rPr lang="en-US" dirty="0" smtClean="0"/>
              <a:t>методам</a:t>
            </a:r>
            <a:r>
              <a:rPr lang="en-US" dirty="0" smtClean="0"/>
              <a:t> </a:t>
            </a:r>
            <a:r>
              <a:rPr lang="en-US" dirty="0" smtClean="0"/>
              <a:t>селекции</a:t>
            </a:r>
            <a:r>
              <a:rPr lang="en-US" dirty="0" smtClean="0"/>
              <a:t> </a:t>
            </a:r>
            <a:r>
              <a:rPr lang="en-US" dirty="0" smtClean="0"/>
              <a:t>домашних</a:t>
            </a:r>
            <a:r>
              <a:rPr lang="en-US" dirty="0" smtClean="0"/>
              <a:t> </a:t>
            </a:r>
            <a:r>
              <a:rPr lang="en-US" dirty="0" smtClean="0"/>
              <a:t>животных</a:t>
            </a:r>
            <a:r>
              <a:rPr lang="en-US" dirty="0" smtClean="0"/>
              <a:t> и </a:t>
            </a:r>
            <a:r>
              <a:rPr lang="en-US" dirty="0" smtClean="0"/>
              <a:t>культурных</a:t>
            </a:r>
            <a:r>
              <a:rPr lang="en-US" dirty="0" smtClean="0"/>
              <a:t> </a:t>
            </a:r>
            <a:r>
              <a:rPr lang="en-US" dirty="0" smtClean="0"/>
              <a:t>растений</a:t>
            </a:r>
            <a:r>
              <a:rPr lang="en-US" dirty="0" smtClean="0"/>
              <a:t>, </a:t>
            </a:r>
            <a:r>
              <a:rPr lang="en-US" dirty="0" smtClean="0"/>
              <a:t>сопоставляя</a:t>
            </a:r>
            <a:r>
              <a:rPr lang="en-US" dirty="0" smtClean="0"/>
              <a:t> </a:t>
            </a:r>
            <a:r>
              <a:rPr lang="en-US" dirty="0" smtClean="0"/>
              <a:t>результаты</a:t>
            </a:r>
            <a:r>
              <a:rPr lang="en-US" dirty="0" smtClean="0"/>
              <a:t> </a:t>
            </a:r>
            <a:r>
              <a:rPr lang="en-US" dirty="0" smtClean="0"/>
              <a:t>действия</a:t>
            </a:r>
            <a:r>
              <a:rPr lang="en-US" dirty="0" smtClean="0"/>
              <a:t> </a:t>
            </a:r>
            <a:r>
              <a:rPr lang="en-US" dirty="0" smtClean="0"/>
              <a:t>искусственного</a:t>
            </a:r>
            <a:r>
              <a:rPr lang="en-US" dirty="0" smtClean="0"/>
              <a:t> и </a:t>
            </a:r>
            <a:r>
              <a:rPr lang="en-US" dirty="0" smtClean="0"/>
              <a:t>естественного</a:t>
            </a:r>
            <a:r>
              <a:rPr lang="en-US" dirty="0" smtClean="0"/>
              <a:t> </a:t>
            </a:r>
            <a:r>
              <a:rPr lang="en-US" dirty="0" smtClean="0"/>
              <a:t>отбора</a:t>
            </a:r>
            <a:r>
              <a:rPr lang="en-US" dirty="0" smtClean="0"/>
              <a:t>. Он </a:t>
            </a:r>
            <a:r>
              <a:rPr lang="en-US" dirty="0" smtClean="0"/>
              <a:t>начал</a:t>
            </a:r>
            <a:r>
              <a:rPr lang="en-US" dirty="0" smtClean="0"/>
              <a:t> </a:t>
            </a:r>
            <a:r>
              <a:rPr lang="en-US" dirty="0" smtClean="0"/>
              <a:t>писать</a:t>
            </a:r>
            <a:r>
              <a:rPr lang="en-US" dirty="0" smtClean="0"/>
              <a:t> </a:t>
            </a:r>
            <a:r>
              <a:rPr lang="en-US" dirty="0" smtClean="0"/>
              <a:t>труд</a:t>
            </a:r>
            <a:r>
              <a:rPr lang="en-US" dirty="0" smtClean="0"/>
              <a:t>, </a:t>
            </a:r>
            <a:r>
              <a:rPr lang="en-US" dirty="0" smtClean="0"/>
              <a:t>объем</a:t>
            </a:r>
            <a:r>
              <a:rPr lang="en-US" dirty="0" smtClean="0"/>
              <a:t> которого он </a:t>
            </a:r>
            <a:r>
              <a:rPr lang="en-US" dirty="0" smtClean="0"/>
              <a:t>оценивал</a:t>
            </a:r>
            <a:r>
              <a:rPr lang="en-US" dirty="0" smtClean="0"/>
              <a:t> в 3-4 </a:t>
            </a:r>
            <a:r>
              <a:rPr lang="en-US" dirty="0" smtClean="0"/>
              <a:t>тома</a:t>
            </a:r>
            <a:r>
              <a:rPr lang="en-US" dirty="0" smtClean="0"/>
              <a:t>. К </a:t>
            </a:r>
            <a:r>
              <a:rPr lang="en-US" dirty="0" smtClean="0"/>
              <a:t>лету</a:t>
            </a:r>
            <a:r>
              <a:rPr lang="en-US" dirty="0" smtClean="0"/>
              <a:t> 1858 </a:t>
            </a:r>
            <a:r>
              <a:rPr lang="en-US" dirty="0" smtClean="0"/>
              <a:t>года</a:t>
            </a:r>
            <a:r>
              <a:rPr lang="en-US" dirty="0" smtClean="0"/>
              <a:t> он </a:t>
            </a:r>
            <a:r>
              <a:rPr lang="en-US" dirty="0" smtClean="0"/>
              <a:t>написал</a:t>
            </a:r>
            <a:r>
              <a:rPr lang="en-US" dirty="0" smtClean="0"/>
              <a:t> </a:t>
            </a:r>
            <a:r>
              <a:rPr lang="en-US" dirty="0" smtClean="0"/>
              <a:t>десять</a:t>
            </a:r>
            <a:r>
              <a:rPr lang="en-US" dirty="0" smtClean="0"/>
              <a:t> </a:t>
            </a:r>
            <a:r>
              <a:rPr lang="en-US" dirty="0" smtClean="0"/>
              <a:t>глав</a:t>
            </a:r>
            <a:r>
              <a:rPr lang="en-US" dirty="0" smtClean="0"/>
              <a:t> </a:t>
            </a:r>
            <a:r>
              <a:rPr lang="en-US" dirty="0" smtClean="0"/>
              <a:t>этого</a:t>
            </a:r>
            <a:r>
              <a:rPr lang="en-US" dirty="0" smtClean="0"/>
              <a:t> </a:t>
            </a:r>
            <a:r>
              <a:rPr lang="en-US" dirty="0" smtClean="0"/>
              <a:t>сочинения</a:t>
            </a:r>
            <a:r>
              <a:rPr lang="en-US" dirty="0" smtClean="0"/>
              <a:t>. </a:t>
            </a:r>
            <a:r>
              <a:rPr lang="en-US" dirty="0" smtClean="0"/>
              <a:t>Этот</a:t>
            </a:r>
            <a:r>
              <a:rPr lang="en-US" dirty="0" smtClean="0"/>
              <a:t> </a:t>
            </a:r>
            <a:r>
              <a:rPr lang="en-US" dirty="0" smtClean="0"/>
              <a:t>труд</a:t>
            </a:r>
            <a:r>
              <a:rPr lang="en-US" dirty="0" smtClean="0"/>
              <a:t> так и не </a:t>
            </a:r>
            <a:r>
              <a:rPr lang="en-US" dirty="0" smtClean="0"/>
              <a:t>был</a:t>
            </a:r>
            <a:r>
              <a:rPr lang="en-US" dirty="0" smtClean="0"/>
              <a:t> </a:t>
            </a:r>
            <a:r>
              <a:rPr lang="en-US" dirty="0" smtClean="0"/>
              <a:t>завершен</a:t>
            </a:r>
            <a:r>
              <a:rPr lang="en-US" dirty="0" smtClean="0"/>
              <a:t> и </a:t>
            </a:r>
            <a:r>
              <a:rPr lang="en-US" dirty="0" smtClean="0"/>
              <a:t>впервые</a:t>
            </a:r>
            <a:r>
              <a:rPr lang="en-US" dirty="0" smtClean="0"/>
              <a:t> </a:t>
            </a:r>
            <a:r>
              <a:rPr lang="en-US" dirty="0" smtClean="0"/>
              <a:t>был</a:t>
            </a:r>
            <a:r>
              <a:rPr lang="en-US" dirty="0" smtClean="0"/>
              <a:t> </a:t>
            </a:r>
            <a:r>
              <a:rPr lang="en-US" dirty="0" smtClean="0"/>
              <a:t>опубликован</a:t>
            </a:r>
            <a:r>
              <a:rPr lang="ru-RU" dirty="0" smtClean="0"/>
              <a:t>ны</a:t>
            </a:r>
            <a:r>
              <a:rPr lang="ru-RU" dirty="0" smtClean="0"/>
              <a:t> в Великобритании в</a:t>
            </a:r>
            <a:r>
              <a:rPr lang="en-US" dirty="0" smtClean="0"/>
              <a:t> 1975 году. </a:t>
            </a:r>
            <a:r>
              <a:rPr lang="en-US" dirty="0" smtClean="0"/>
              <a:t>Остановка</a:t>
            </a:r>
            <a:r>
              <a:rPr lang="en-US" dirty="0" smtClean="0"/>
              <a:t> в </a:t>
            </a:r>
            <a:r>
              <a:rPr lang="en-US" dirty="0" smtClean="0"/>
              <a:t>работе</a:t>
            </a:r>
            <a:r>
              <a:rPr lang="en-US" dirty="0" smtClean="0"/>
              <a:t> была </a:t>
            </a:r>
            <a:r>
              <a:rPr lang="en-US" dirty="0" smtClean="0"/>
              <a:t>вызвана</a:t>
            </a:r>
            <a:r>
              <a:rPr lang="en-US" dirty="0" smtClean="0"/>
              <a:t> </a:t>
            </a:r>
            <a:r>
              <a:rPr lang="en-US" dirty="0" smtClean="0"/>
              <a:t>получением</a:t>
            </a:r>
            <a:r>
              <a:rPr lang="en-US" dirty="0" smtClean="0"/>
              <a:t> </a:t>
            </a:r>
            <a:r>
              <a:rPr lang="en-US" dirty="0" smtClean="0"/>
              <a:t>рукописи</a:t>
            </a:r>
            <a:r>
              <a:rPr lang="en-US" dirty="0" smtClean="0"/>
              <a:t> А. </a:t>
            </a:r>
            <a:r>
              <a:rPr lang="en-US" dirty="0" smtClean="0"/>
              <a:t>Уоллеса</a:t>
            </a:r>
            <a:r>
              <a:rPr lang="en-US" dirty="0" smtClean="0"/>
              <a:t>, в </a:t>
            </a:r>
            <a:r>
              <a:rPr lang="en-US" dirty="0" smtClean="0"/>
              <a:t>которой</a:t>
            </a:r>
            <a:r>
              <a:rPr lang="en-US" dirty="0" smtClean="0"/>
              <a:t> независимо от Дарвина были </a:t>
            </a:r>
            <a:r>
              <a:rPr lang="en-US" dirty="0" smtClean="0"/>
              <a:t>изложены</a:t>
            </a:r>
            <a:r>
              <a:rPr lang="en-US" dirty="0" smtClean="0"/>
              <a:t> </a:t>
            </a:r>
            <a:r>
              <a:rPr lang="en-US" dirty="0" smtClean="0"/>
              <a:t>основы</a:t>
            </a:r>
            <a:r>
              <a:rPr lang="en-US" dirty="0" smtClean="0"/>
              <a:t> теории </a:t>
            </a:r>
            <a:r>
              <a:rPr lang="en-US" dirty="0" smtClean="0"/>
              <a:t>естественного</a:t>
            </a:r>
            <a:r>
              <a:rPr lang="en-US" dirty="0" smtClean="0"/>
              <a:t> </a:t>
            </a:r>
            <a:r>
              <a:rPr lang="en-US" dirty="0" smtClean="0"/>
              <a:t>отбора</a:t>
            </a:r>
            <a:r>
              <a:rPr lang="en-US" dirty="0" smtClean="0"/>
              <a:t>. Дарвин </a:t>
            </a:r>
            <a:r>
              <a:rPr lang="en-US" dirty="0" smtClean="0"/>
              <a:t>начал</a:t>
            </a:r>
            <a:r>
              <a:rPr lang="en-US" dirty="0" smtClean="0"/>
              <a:t> </a:t>
            </a:r>
            <a:r>
              <a:rPr lang="en-US" dirty="0" smtClean="0"/>
              <a:t>писать</a:t>
            </a:r>
            <a:r>
              <a:rPr lang="en-US" dirty="0" smtClean="0"/>
              <a:t> </a:t>
            </a:r>
            <a:r>
              <a:rPr lang="en-US" dirty="0" smtClean="0"/>
              <a:t>краткое</a:t>
            </a:r>
            <a:r>
              <a:rPr lang="en-US" dirty="0" smtClean="0"/>
              <a:t> </a:t>
            </a:r>
            <a:r>
              <a:rPr lang="en-US" dirty="0" smtClean="0"/>
              <a:t>извлечение</a:t>
            </a:r>
            <a:r>
              <a:rPr lang="en-US" dirty="0" smtClean="0"/>
              <a:t> и с не </a:t>
            </a:r>
            <a:r>
              <a:rPr lang="en-US" dirty="0" smtClean="0"/>
              <a:t>свойственной</a:t>
            </a:r>
            <a:r>
              <a:rPr lang="en-US" dirty="0" smtClean="0"/>
              <a:t> </a:t>
            </a:r>
            <a:r>
              <a:rPr lang="en-US" dirty="0" smtClean="0"/>
              <a:t>ему</a:t>
            </a:r>
            <a:r>
              <a:rPr lang="en-US" dirty="0" smtClean="0"/>
              <a:t> </a:t>
            </a:r>
            <a:r>
              <a:rPr lang="en-US" dirty="0" smtClean="0"/>
              <a:t>поспешностью</a:t>
            </a:r>
            <a:r>
              <a:rPr lang="en-US" dirty="0" smtClean="0"/>
              <a:t> </a:t>
            </a:r>
            <a:r>
              <a:rPr lang="en-US" dirty="0" smtClean="0"/>
              <a:t>завершил</a:t>
            </a:r>
            <a:r>
              <a:rPr lang="en-US" dirty="0" smtClean="0"/>
              <a:t> </a:t>
            </a:r>
            <a:r>
              <a:rPr lang="en-US" dirty="0" smtClean="0"/>
              <a:t>работу</a:t>
            </a:r>
            <a:r>
              <a:rPr lang="en-US" dirty="0" smtClean="0"/>
              <a:t> </a:t>
            </a:r>
            <a:r>
              <a:rPr lang="en-US" dirty="0" smtClean="0"/>
              <a:t>за</a:t>
            </a:r>
            <a:r>
              <a:rPr lang="en-US" dirty="0" smtClean="0"/>
              <a:t> 8 </a:t>
            </a:r>
            <a:r>
              <a:rPr lang="en-US" dirty="0" smtClean="0"/>
              <a:t>месяцев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1289855243_image03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715141" y="1071546"/>
            <a:ext cx="2428860" cy="4572032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008502" cy="4220468"/>
          </a:xfrm>
        </p:spPr>
        <p:txBody>
          <a:bodyPr>
            <a:normAutofit fontScale="92500" lnSpcReduction="20000"/>
          </a:bodyPr>
          <a:lstStyle/>
          <a:p>
            <a:pPr marL="512064" lvl="0" indent="-457200"/>
            <a:r>
              <a:rPr lang="ru-RU" dirty="0" smtClean="0"/>
              <a:t>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рассказе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Виктора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Пелевина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Происхождение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видов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Чарлз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Дарвин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изображён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качестве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главного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персонажа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12064" indent="-457200"/>
            <a:r>
              <a:rPr lang="en-US" dirty="0" smtClean="0">
                <a:latin typeface="Arial" pitchFamily="34" charset="0"/>
                <a:cs typeface="Arial" pitchFamily="34" charset="0"/>
              </a:rPr>
              <a:t>В 2009 году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вышел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биографический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фильм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о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Чарлзе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Дарвине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«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Происхождение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британского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режиссёра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Джона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Эмиела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2064" indent="-457200"/>
            <a:r>
              <a:rPr lang="en-US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данным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опроса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проведённого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в 2002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году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вещательной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компанией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Би-би-си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Дарвин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занял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четвёртое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место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списке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ста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величайших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британцев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истории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2064" indent="-457200"/>
            <a:r>
              <a:rPr lang="en-US" dirty="0" smtClean="0">
                <a:latin typeface="Arial" pitchFamily="34" charset="0"/>
                <a:cs typeface="Arial" pitchFamily="34" charset="0"/>
              </a:rPr>
              <a:t>Чарльз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Дарвин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набрал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4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тысячи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голосов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выборах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Конгресс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США 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ноябре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2012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года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штате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Джорджия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2064" lvl="0" indent="-4572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2064" lvl="0" indent="-457200"/>
            <a:r>
              <a:rPr lang="en-US" dirty="0" smtClean="0">
                <a:latin typeface="Arial" pitchFamily="34" charset="0"/>
                <a:cs typeface="Arial" pitchFamily="34" charset="0"/>
              </a:rPr>
              <a:t>В 1872 году 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России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начальник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управления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по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делам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печати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Михаил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Лонгинов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пытался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запретить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издание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трудов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Чарлза Дарвина. 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ответ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на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это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поэт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Алексей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Константинович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Толстой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написал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сатирическое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«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Послание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к М. Н.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Лонгинову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о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дарвинизме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2064" lvl="0" indent="-457200">
              <a:buAutoNum type="arabicPeriod"/>
            </a:pPr>
            <a:endParaRPr lang="ru-RU" dirty="0" smtClean="0"/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Интересные факты </a:t>
            </a:r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500174"/>
            <a:ext cx="742955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 !</a:t>
            </a:r>
            <a:endParaRPr lang="ru-RU" sz="8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70</TotalTime>
  <Words>747</Words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Слайд 1</vt:lpstr>
      <vt:lpstr>Чарльз Роберт Дарвин - …</vt:lpstr>
      <vt:lpstr>Детство, семья и образование Дарвина </vt:lpstr>
      <vt:lpstr>Слайд 4</vt:lpstr>
      <vt:lpstr>Палеонтологические и зоологические исследования  </vt:lpstr>
      <vt:lpstr>Эволюционные исследования Дарвина </vt:lpstr>
      <vt:lpstr>Интересные факты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</cp:revision>
  <dcterms:modified xsi:type="dcterms:W3CDTF">2003-01-07T03:30:02Z</dcterms:modified>
</cp:coreProperties>
</file>