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2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4A6F3-8BA8-4035-8F71-180DDF0BDF9F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5EA3D-4B5E-4DC4-8C43-221B2D8689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091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BDF68-A98B-46EB-9D7A-B5FEFE3D516F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64447" y="2623845"/>
            <a:ext cx="43517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Фитбол –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гимнастика</a:t>
            </a:r>
            <a:endParaRPr lang="ru-RU" sz="5400" b="1" cap="all" spc="0" dirty="0">
              <a:ln/>
              <a:solidFill>
                <a:schemeClr val="accent5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97150" y="4797152"/>
            <a:ext cx="30960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Инструктор</a:t>
            </a:r>
            <a:endParaRPr lang="ru-RU" sz="2400" b="1" cap="none" spc="300" dirty="0" smtClean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2400" b="1" cap="none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физ. воспитания</a:t>
            </a:r>
          </a:p>
          <a:p>
            <a:pPr algn="ctr"/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.Воронцова С.В.</a:t>
            </a:r>
            <a:endParaRPr lang="ru-RU" sz="2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78901"/>
            <a:ext cx="2663364" cy="206064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140968"/>
            <a:ext cx="2520280" cy="3090104"/>
          </a:xfrm>
          <a:prstGeom prst="rect">
            <a:avLst/>
          </a:prstGeom>
        </p:spPr>
      </p:pic>
    </p:spTree>
  </p:cSld>
  <p:clrMapOvr>
    <a:masterClrMapping/>
  </p:clrMapOvr>
  <p:transition advTm="26015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188640"/>
            <a:ext cx="693305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Методические рекомендации к проведению занятий</a:t>
            </a:r>
            <a:endParaRPr lang="ru-RU" sz="2000" b="1" cap="all" dirty="0">
              <a:ln/>
              <a:solidFill>
                <a:schemeClr val="accent5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588750"/>
            <a:ext cx="2357454" cy="13573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Дать детям представление о форме и физических свойствах мяча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711" y="1946072"/>
            <a:ext cx="2357454" cy="1428760"/>
          </a:xfrm>
          <a:prstGeom prst="roundRect">
            <a:avLst>
              <a:gd name="adj" fmla="val 1751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Научить правильной посадке на мяч и приемам </a:t>
            </a:r>
            <a:r>
              <a:rPr lang="ru-RU" b="1" dirty="0" err="1" smtClean="0"/>
              <a:t>самостраховки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90259" y="624469"/>
            <a:ext cx="2357454" cy="12858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Разучить основные движения, сидя на мяче.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90870" y="3374832"/>
            <a:ext cx="2357454" cy="10715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Учить упражнениям на удерживание равновесия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91882" y="4857760"/>
            <a:ext cx="2500330" cy="15001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Разучить основные исходные движения с мячом </a:t>
            </a:r>
          </a:p>
          <a:p>
            <a:pPr algn="ctr"/>
            <a:r>
              <a:rPr lang="ru-RU" b="1" dirty="0" smtClean="0"/>
              <a:t>(броски, ловля, удары, упр. в парах)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58735" y="660188"/>
            <a:ext cx="2357454" cy="1285884"/>
          </a:xfrm>
          <a:prstGeom prst="roundRect">
            <a:avLst>
              <a:gd name="adj" fmla="val 1751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Следить за внешними признаками утомления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8503" y="4490428"/>
            <a:ext cx="2357454" cy="221457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Дать представление об основных исходных положениях на </a:t>
            </a:r>
            <a:r>
              <a:rPr lang="ru-RU" b="1" dirty="0" err="1" smtClean="0"/>
              <a:t>фитболе</a:t>
            </a:r>
            <a:r>
              <a:rPr lang="ru-RU" b="1" dirty="0" smtClean="0"/>
              <a:t> (сидя, лежа на спине, животе, на боку)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388" y="2285992"/>
            <a:ext cx="2357454" cy="17145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Учить выполнять упражнения в сочетании с колебательными  покачиваниями на мяче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4738" y="4143380"/>
            <a:ext cx="2357454" cy="221457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Предлагать мяч детям для самостоятельной деятельности только после того, как они обучены упражнениям с </a:t>
            </a:r>
            <a:r>
              <a:rPr lang="ru-RU" b="1" dirty="0" err="1" smtClean="0"/>
              <a:t>фитболом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842" y="2423158"/>
            <a:ext cx="3013506" cy="2154560"/>
          </a:xfrm>
          <a:prstGeom prst="rect">
            <a:avLst/>
          </a:prstGeom>
        </p:spPr>
      </p:pic>
    </p:spTree>
  </p:cSld>
  <p:clrMapOvr>
    <a:masterClrMapping/>
  </p:clrMapOvr>
  <p:transition advTm="61093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14298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Фитбол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в переводе с английского означает "мяч для опоры", который используется в оздоровительных целях.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0"/>
            <a:ext cx="727974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физиологическое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Воздействие фитбола на организ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928802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Упражнения на мячах обладают оздоровительным эффектом, который подтвержден опытом работы специализированных, коррекционных и реабилитационных медицинских центров Европы. </a:t>
            </a: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	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500570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Упражнения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на мячах тренируют вестибулярный аппарат, развивают координацию движений и функцию равновесия, оказывают стимулирующее влияние на обмен веществ организма, активизируют моторно-висцеральные рефлексы.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000372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 счет вибрации при выполнении упражнений и амортизационной функции мяча улучшаются обмен веществ, кровообращение и микродинамика в межпозвонковых дисках и внутренних органах, что способствует разгрузке позвоночного столба, мобилизации различных его отделов, коррекции лордозов и кифозов.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44094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35824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Мяч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своим свойствам многофункционален и поэтому может использоваться в комплексах упражнений фитбол-гимнастики как предмет, снаряд или опора.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00174"/>
            <a:ext cx="814393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	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Комплексы упражнений на мячах в зависимости от поставленных частных задач и подбора средств могут иметь различную направленность: 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2285992"/>
            <a:ext cx="76438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для укрепления мышц рук и плечевого пояса;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2643182"/>
            <a:ext cx="48790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для укрепления мышц брюшного пресса;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28596" y="3071810"/>
            <a:ext cx="43992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для укрепления мышц спины и таза;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500438"/>
            <a:ext cx="55006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    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укрепления мышц ног и свода стопы;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286256"/>
            <a:ext cx="6000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для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увеличения гибкости и подвижности в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суставах;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643578"/>
            <a:ext cx="72866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для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развития функции равновесия и вестибулярного аппарата;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28596" y="3929066"/>
            <a:ext cx="34577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для формирования осанки;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28596" y="4714884"/>
            <a:ext cx="57390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81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для развития ловкости и координации движений;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5143512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развития танцевальности и музыкальности;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6072206"/>
            <a:ext cx="8429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для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расслабления и релаксации как средств профилактики различных </a:t>
            </a:r>
            <a:endParaRPr lang="ru-RU" sz="16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заболеваний  (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опорно-двигательного аппарата, внутренних органов).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0"/>
            <a:ext cx="88025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Направленность фитбол-гимнастики</a:t>
            </a:r>
            <a:endParaRPr lang="ru-RU" sz="3600" b="1" cap="all" spc="0" dirty="0">
              <a:ln/>
              <a:solidFill>
                <a:schemeClr val="accent5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2710741"/>
            <a:ext cx="2402467" cy="2402467"/>
          </a:xfrm>
          <a:prstGeom prst="rect">
            <a:avLst/>
          </a:prstGeom>
        </p:spPr>
      </p:pic>
    </p:spTree>
  </p:cSld>
  <p:clrMapOvr>
    <a:masterClrMapping/>
  </p:clrMapOvr>
  <p:transition advTm="56593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3480" y="214290"/>
            <a:ext cx="55795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Классификация упражнений на фитболах </a:t>
            </a:r>
          </a:p>
          <a:p>
            <a:pPr algn="ctr"/>
            <a:r>
              <a:rPr lang="ru-RU" sz="2000" b="1" cap="all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000" b="1" cap="all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по целевой направленности</a:t>
            </a:r>
          </a:p>
        </p:txBody>
      </p:sp>
      <p:sp>
        <p:nvSpPr>
          <p:cNvPr id="4" name="Овал 3"/>
          <p:cNvSpPr/>
          <p:nvPr/>
        </p:nvSpPr>
        <p:spPr>
          <a:xfrm>
            <a:off x="3230635" y="1357298"/>
            <a:ext cx="2786082" cy="128588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Упражнения фитбол-гимнастики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Капля 5"/>
          <p:cNvSpPr/>
          <p:nvPr/>
        </p:nvSpPr>
        <p:spPr>
          <a:xfrm rot="425499">
            <a:off x="237047" y="2083417"/>
            <a:ext cx="2947951" cy="4022841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Содействие профилактике и коррекции различных заболеваний (опорно-двигательного аппарата, болезней лёгких, внутренних органов и др.)</a:t>
            </a:r>
          </a:p>
          <a:p>
            <a:pPr algn="ctr"/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Капля 6"/>
          <p:cNvSpPr/>
          <p:nvPr/>
        </p:nvSpPr>
        <p:spPr>
          <a:xfrm rot="21343431" flipH="1">
            <a:off x="5930553" y="2164872"/>
            <a:ext cx="2928926" cy="3714776"/>
          </a:xfrm>
          <a:prstGeom prst="teardrop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Развитие музыкально-ритмических и творческих способностей в целях рекреации, досуга, отдыха и развлечения (массаж, игры, эстафеты, танцы, ритмические упражнения)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347864" y="2708920"/>
            <a:ext cx="2500330" cy="385765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Развитие двигательных способностей (силы, координации, гибкости, функции равновесия, вестибулярного аппарата и др.)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34125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8970" y="142852"/>
            <a:ext cx="6782819" cy="8925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лассификация упражнений фитбол - гимнастики 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педагогическому признаку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428736"/>
            <a:ext cx="1857388" cy="46434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Упражнения на фитболах, используемые на занятиях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1428736"/>
            <a:ext cx="5643602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Гимнастические упражнения (разновидности ходьбы, бега,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прыжков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,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ОРУ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43174" y="2214554"/>
            <a:ext cx="5643602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Основные (базовые) шаги аэробики, (соединенные в блоки и комбинации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43174" y="3000372"/>
            <a:ext cx="5643602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Танцевальные упражнения (элементы ритмики, хореографии и современных танцев)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43174" y="3786190"/>
            <a:ext cx="5643602" cy="78581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Коррекционно-профилактические упражнения (профилактика  и коррекция различных заболеваний)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43174" y="4786322"/>
            <a:ext cx="5643602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Подвижные и музыкальные игры и эстафеты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43174" y="5572140"/>
            <a:ext cx="5643602" cy="571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Упражнения с мячом (броски, перекаты, ведение мяча)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143108" y="171448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143108" y="250030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7" idx="1"/>
          </p:cNvCxnSpPr>
          <p:nvPr/>
        </p:nvCxnSpPr>
        <p:spPr>
          <a:xfrm>
            <a:off x="2143108" y="328612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1"/>
          </p:cNvCxnSpPr>
          <p:nvPr/>
        </p:nvCxnSpPr>
        <p:spPr>
          <a:xfrm>
            <a:off x="2143108" y="4161239"/>
            <a:ext cx="500066" cy="178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1"/>
          </p:cNvCxnSpPr>
          <p:nvPr/>
        </p:nvCxnSpPr>
        <p:spPr>
          <a:xfrm>
            <a:off x="2143108" y="5072074"/>
            <a:ext cx="50006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0" idx="1"/>
          </p:cNvCxnSpPr>
          <p:nvPr/>
        </p:nvCxnSpPr>
        <p:spPr>
          <a:xfrm>
            <a:off x="2143108" y="5857892"/>
            <a:ext cx="50006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47547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16632"/>
            <a:ext cx="69380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Гимнастические упражнения фитбол - гимнастики</a:t>
            </a:r>
            <a:endParaRPr lang="ru-RU" sz="2400" b="1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43174" y="642918"/>
            <a:ext cx="4071966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Упражнения фитбол - гимнастики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1643050"/>
            <a:ext cx="2357454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Ходьба, бег, прыжки</a:t>
            </a:r>
            <a:endParaRPr lang="ru-RU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2214554"/>
            <a:ext cx="2786082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На месте и в движении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1164" y="2839636"/>
            <a:ext cx="2643206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 мячом в руках, ногах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44" y="3429000"/>
            <a:ext cx="2357454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Сидя на мяче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1500174"/>
            <a:ext cx="2357454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ОРУ</a:t>
            </a:r>
            <a:endParaRPr lang="ru-RU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2000240"/>
            <a:ext cx="1785950" cy="2500330"/>
          </a:xfrm>
          <a:prstGeom prst="roundRect">
            <a:avLst>
              <a:gd name="adj" fmla="val 2034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accent5">
                    <a:lumMod val="75000"/>
                  </a:schemeClr>
                </a:solidFill>
              </a:rPr>
              <a:t>По признаку организации группы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одиночные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 вдвоем, втроем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 по кругу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 в сцеплении в  </a:t>
            </a:r>
          </a:p>
          <a:p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  колоннах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 в шеренгах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 в движении</a:t>
            </a:r>
          </a:p>
          <a:p>
            <a:pPr algn="ctr"/>
            <a:endParaRPr lang="ru-RU" sz="1600" b="1" dirty="0" smtClean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86380" y="2357430"/>
            <a:ext cx="1714512" cy="2500330"/>
          </a:xfrm>
          <a:prstGeom prst="roundRect">
            <a:avLst>
              <a:gd name="adj" fmla="val 2034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accent5">
                    <a:lumMod val="75000"/>
                  </a:schemeClr>
                </a:solidFill>
              </a:rPr>
              <a:t>По  анатомическому признаку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для рук и плечевого пояса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для ног и тазового пояса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для туловища и шеи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для всего тела</a:t>
            </a:r>
            <a:endParaRPr lang="ru-RU" sz="16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15206" y="1000108"/>
            <a:ext cx="1785918" cy="2286016"/>
          </a:xfrm>
          <a:prstGeom prst="roundRect">
            <a:avLst>
              <a:gd name="adj" fmla="val 2034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accent5">
                    <a:lumMod val="75000"/>
                  </a:schemeClr>
                </a:solidFill>
              </a:rPr>
              <a:t>По признаку </a:t>
            </a:r>
            <a:r>
              <a:rPr lang="ru-RU" sz="1200" b="1" u="sng" dirty="0" smtClean="0">
                <a:solidFill>
                  <a:schemeClr val="accent5">
                    <a:lumMod val="75000"/>
                  </a:schemeClr>
                </a:solidFill>
              </a:rPr>
              <a:t>преимущественного</a:t>
            </a:r>
            <a:r>
              <a:rPr lang="ru-RU" sz="1400" b="1" u="sng" dirty="0" smtClean="0">
                <a:solidFill>
                  <a:schemeClr val="accent5">
                    <a:lumMod val="75000"/>
                  </a:schemeClr>
                </a:solidFill>
              </a:rPr>
              <a:t> воздействия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На силу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На растягивание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На расслабление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На осанку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На координацию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На дыхание</a:t>
            </a:r>
          </a:p>
          <a:p>
            <a:endParaRPr lang="ru-RU" sz="1600" b="1" dirty="0" smtClean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00430" y="4714884"/>
            <a:ext cx="1928826" cy="2000264"/>
          </a:xfrm>
          <a:prstGeom prst="roundRect">
            <a:avLst>
              <a:gd name="adj" fmla="val 2034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accent5">
                    <a:lumMod val="75000"/>
                  </a:schemeClr>
                </a:solidFill>
              </a:rPr>
              <a:t>По исходным положениям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из стойки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из седа (приседа)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из упоров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из положения лёжа (на боку, на спине, животе)</a:t>
            </a:r>
          </a:p>
          <a:p>
            <a:endParaRPr lang="ru-RU" sz="1600" b="1" dirty="0" smtClean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768" y="3500438"/>
            <a:ext cx="1857388" cy="3143272"/>
          </a:xfrm>
          <a:prstGeom prst="roundRect">
            <a:avLst>
              <a:gd name="adj" fmla="val 2034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chemeClr val="accent5">
                    <a:lumMod val="75000"/>
                  </a:schemeClr>
                </a:solidFill>
              </a:rPr>
              <a:t>По признаку использования предметов и снарядов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Без предметов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С предметами (скакалки, гантели, набивные мячи, резиновые бинты, эспандеры)</a:t>
            </a:r>
          </a:p>
          <a:p>
            <a:pPr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На снарядах (сидя на мяче)</a:t>
            </a:r>
          </a:p>
          <a:p>
            <a:pPr>
              <a:buFont typeface="Arial" pitchFamily="34" charset="0"/>
              <a:buChar char="•"/>
            </a:pPr>
            <a:endParaRPr lang="ru-RU" sz="16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214546" y="1285860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2"/>
          </p:cNvCxnSpPr>
          <p:nvPr/>
        </p:nvCxnSpPr>
        <p:spPr>
          <a:xfrm rot="5400000">
            <a:off x="1267993" y="2089538"/>
            <a:ext cx="214314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>
            <a:stCxn id="6" idx="3"/>
            <a:endCxn id="8" idx="3"/>
          </p:cNvCxnSpPr>
          <p:nvPr/>
        </p:nvCxnSpPr>
        <p:spPr>
          <a:xfrm flipH="1">
            <a:off x="2500298" y="2393149"/>
            <a:ext cx="428628" cy="1250165"/>
          </a:xfrm>
          <a:prstGeom prst="bentConnector3">
            <a:avLst>
              <a:gd name="adj1" fmla="val -5333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7" idx="3"/>
          </p:cNvCxnSpPr>
          <p:nvPr/>
        </p:nvCxnSpPr>
        <p:spPr>
          <a:xfrm rot="10800000">
            <a:off x="2844370" y="3018232"/>
            <a:ext cx="357190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9" idx="0"/>
          </p:cNvCxnSpPr>
          <p:nvPr/>
        </p:nvCxnSpPr>
        <p:spPr>
          <a:xfrm>
            <a:off x="5286380" y="1285862"/>
            <a:ext cx="464347" cy="214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 flipV="1">
            <a:off x="4857752" y="1857364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3786182" y="3143248"/>
            <a:ext cx="285752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11" idx="0"/>
          </p:cNvCxnSpPr>
          <p:nvPr/>
        </p:nvCxnSpPr>
        <p:spPr>
          <a:xfrm rot="16200000" flipH="1">
            <a:off x="5786446" y="2000240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9" idx="3"/>
          </p:cNvCxnSpPr>
          <p:nvPr/>
        </p:nvCxnSpPr>
        <p:spPr>
          <a:xfrm>
            <a:off x="6929454" y="1678769"/>
            <a:ext cx="285752" cy="250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16200000" flipH="1">
            <a:off x="6215074" y="2500306"/>
            <a:ext cx="1714512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07" y="4077072"/>
            <a:ext cx="2261643" cy="2357430"/>
          </a:xfrm>
          <a:prstGeom prst="rect">
            <a:avLst/>
          </a:prstGeom>
        </p:spPr>
      </p:pic>
    </p:spTree>
  </p:cSld>
  <p:clrMapOvr>
    <a:masterClrMapping/>
  </p:clrMapOvr>
  <p:transition advTm="70422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8640"/>
            <a:ext cx="70304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300" dirty="0" smtClean="0">
                <a:ln w="11430" cmpd="sng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Классификация ОРУ без предметов сидя</a:t>
            </a:r>
          </a:p>
          <a:p>
            <a:pPr algn="ctr"/>
            <a:r>
              <a:rPr lang="ru-RU" sz="2400" b="1" cap="none" spc="300" dirty="0" smtClean="0">
                <a:ln w="11430" cmpd="sng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на мяче по анатомическому признаку</a:t>
            </a:r>
            <a:endParaRPr lang="ru-RU" sz="2400" b="1" cap="none" spc="300" dirty="0">
              <a:ln w="11430" cmpd="sng">
                <a:solidFill>
                  <a:schemeClr val="accent4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286380" y="1071546"/>
            <a:ext cx="3429024" cy="178595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ОРУ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без предметов (сидя на мяче)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1214422"/>
            <a:ext cx="4786346" cy="14287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Упражнения для рук и плечевого пояса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пальцев и кисти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увеличения подвижности в суставах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сгибателей и разгибателей мышц рук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На расслабление мышц рук и плечевого пояса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2857496"/>
            <a:ext cx="4786346" cy="15716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2. Упражнения для ног и тазовой области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стопы и голени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увеличения подвижности в суставах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Силовые упражнения для мышц бедра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мышц тазового дна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расслабления мышц ног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4643446"/>
            <a:ext cx="5429288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3. Упражнения для туловища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мышц передней поверхности туловища (силовые)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увеличения подвижности позвоночника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мышц задней поверхности туловища (силовые)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мышц боковой поверхности туловища (силовые)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Для мышц шеи</a:t>
            </a:r>
          </a:p>
          <a:p>
            <a:pPr marL="342900" indent="-342900"/>
            <a:endParaRPr lang="ru-RU" sz="1400" dirty="0" smtClean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64124" y="5301208"/>
            <a:ext cx="3000364" cy="7143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5.  Упражнения на дыхание</a:t>
            </a: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>
            <a:off x="5000628" y="1928802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5000628" y="2500306"/>
            <a:ext cx="571504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822033" y="3464719"/>
            <a:ext cx="2000264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4"/>
          </p:cNvCxnSpPr>
          <p:nvPr/>
        </p:nvCxnSpPr>
        <p:spPr>
          <a:xfrm rot="5400000">
            <a:off x="6858016" y="300037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6679421" y="3679033"/>
            <a:ext cx="2428892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5357786" y="3212976"/>
            <a:ext cx="3606702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eriod" startAt="4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Комплексные упражнения</a:t>
            </a:r>
          </a:p>
          <a:p>
            <a:pPr marL="342900" indent="-342900"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(упражнения, включающие в работу наибольшее количество мышечных групп)</a:t>
            </a:r>
          </a:p>
        </p:txBody>
      </p:sp>
    </p:spTree>
  </p:cSld>
  <p:clrMapOvr>
    <a:masterClrMapping/>
  </p:clrMapOvr>
  <p:transition advTm="49922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260648"/>
            <a:ext cx="45711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Классификация упражнений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 использованию фитбола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77798" y="2143116"/>
            <a:ext cx="2714644" cy="271464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Упражнения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с мячом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588224" y="3140968"/>
            <a:ext cx="2428892" cy="8572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Мяч как опора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7158" y="2928934"/>
            <a:ext cx="2428892" cy="8572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Мяч как </a:t>
            </a:r>
            <a:r>
              <a:rPr lang="ru-RU" sz="2000" b="1" dirty="0" err="1" smtClean="0">
                <a:solidFill>
                  <a:schemeClr val="accent5">
                    <a:lumMod val="75000"/>
                  </a:schemeClr>
                </a:solidFill>
              </a:rPr>
              <a:t>массажер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034" y="4429132"/>
            <a:ext cx="2428892" cy="100013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Мяч как амортизатор, тренажер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500430" y="5500702"/>
            <a:ext cx="2428892" cy="8572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Мяч как ориентир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286512" y="4857760"/>
            <a:ext cx="2428892" cy="8572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Мяч как отягощение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14348" y="1500174"/>
            <a:ext cx="2428892" cy="8572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Мяч как препятствие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940152" y="1556792"/>
            <a:ext cx="2428892" cy="8572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Мяч как предмет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3" name="Прямая со стрелкой 12"/>
          <p:cNvCxnSpPr>
            <a:endCxn id="5" idx="2"/>
          </p:cNvCxnSpPr>
          <p:nvPr/>
        </p:nvCxnSpPr>
        <p:spPr>
          <a:xfrm flipV="1">
            <a:off x="6016720" y="3569596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6" idx="6"/>
          </p:cNvCxnSpPr>
          <p:nvPr/>
        </p:nvCxnSpPr>
        <p:spPr>
          <a:xfrm rot="10800000">
            <a:off x="2786050" y="3357562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3"/>
            <a:endCxn id="7" idx="6"/>
          </p:cNvCxnSpPr>
          <p:nvPr/>
        </p:nvCxnSpPr>
        <p:spPr>
          <a:xfrm flipH="1">
            <a:off x="2928926" y="4460210"/>
            <a:ext cx="746422" cy="468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4"/>
            <a:endCxn id="8" idx="0"/>
          </p:cNvCxnSpPr>
          <p:nvPr/>
        </p:nvCxnSpPr>
        <p:spPr>
          <a:xfrm>
            <a:off x="4635120" y="4857760"/>
            <a:ext cx="79756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5"/>
            <a:endCxn id="9" idx="1"/>
          </p:cNvCxnSpPr>
          <p:nvPr/>
        </p:nvCxnSpPr>
        <p:spPr>
          <a:xfrm>
            <a:off x="5594892" y="4460210"/>
            <a:ext cx="1047323" cy="523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4" idx="1"/>
          </p:cNvCxnSpPr>
          <p:nvPr/>
        </p:nvCxnSpPr>
        <p:spPr>
          <a:xfrm rot="16200000" flipV="1">
            <a:off x="3134923" y="2000239"/>
            <a:ext cx="468988" cy="6118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7"/>
          </p:cNvCxnSpPr>
          <p:nvPr/>
        </p:nvCxnSpPr>
        <p:spPr>
          <a:xfrm rot="5400000" flipH="1" flipV="1">
            <a:off x="5666329" y="2143116"/>
            <a:ext cx="326112" cy="4689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 advTm="42610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668" y="116632"/>
            <a:ext cx="888833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chemeClr val="accent5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Требования к проведению упражнений на мячах</a:t>
            </a:r>
            <a:endParaRPr lang="ru-RU" sz="2400" b="1" cap="all" dirty="0">
              <a:ln/>
              <a:solidFill>
                <a:schemeClr val="accent5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7879" y="727264"/>
            <a:ext cx="2405294" cy="9286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Мяч должен быть подобран согласно росту занимающегося.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7878" y="1932194"/>
            <a:ext cx="2405295" cy="7143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Одежда должна быть удобной, обувь на резиновой основе.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2879092"/>
            <a:ext cx="2428892" cy="10715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В целях профилактики травматизма следует заниматься на ковровом покрытии.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7879" y="4214818"/>
            <a:ext cx="2405295" cy="7143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Следить за правильной посадкой на мяче.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7879" y="5459214"/>
            <a:ext cx="2408785" cy="78581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Необходимо научить ребенка приемам </a:t>
            </a:r>
            <a:r>
              <a:rPr lang="ru-RU" sz="1600" b="1" dirty="0" err="1" smtClean="0">
                <a:solidFill>
                  <a:schemeClr val="accent5">
                    <a:lumMod val="75000"/>
                  </a:schemeClr>
                </a:solidFill>
              </a:rPr>
              <a:t>самостраховки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0694" y="3929066"/>
            <a:ext cx="3500462" cy="121444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Начинать с простых упражнений и облегченных исходных положений, постепенно переходя к более сложным.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00694" y="785794"/>
            <a:ext cx="3500462" cy="135732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При выполнении упражнений лежа на мяче контролировать, чтобы голова и позвоночник составляли прямую линию и не задерживалось дыхание.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00694" y="2357430"/>
            <a:ext cx="3500462" cy="142876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Избегать резких и быстрых движений, скручиваний в шейном и поясничном отделах позвоночника, интенсивного напряжения мышц шеи и спины.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21024" y="4176053"/>
            <a:ext cx="2357454" cy="10715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На первых занятиях следует использовать менее упруго накаченные мячи.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00694" y="5357826"/>
            <a:ext cx="3500462" cy="13572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Следует избегать соприкосновения мяча с острыми и режущими поверхностями и предметами для предотвращения повреждения мяча.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021024" y="5429264"/>
            <a:ext cx="2357453" cy="128588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Расстояние между занимающимися должно быть не менее 1,5 м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21024" y="714356"/>
            <a:ext cx="2122480" cy="9286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Подгруппа занимающихся не более  6-12 человек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257" y="1994442"/>
            <a:ext cx="2742416" cy="1769300"/>
          </a:xfrm>
          <a:prstGeom prst="rect">
            <a:avLst/>
          </a:prstGeom>
        </p:spPr>
      </p:pic>
    </p:spTree>
  </p:cSld>
  <p:clrMapOvr>
    <a:masterClrMapping/>
  </p:clrMapOvr>
  <p:transition advTm="74296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2450</TotalTime>
  <Words>817</Words>
  <Application>Microsoft Office PowerPoint</Application>
  <PresentationFormat>Экран (4:3)</PresentationFormat>
  <Paragraphs>138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Садик</dc:creator>
  <cp:lastModifiedBy>музфизрук.2015</cp:lastModifiedBy>
  <cp:revision>175</cp:revision>
  <dcterms:created xsi:type="dcterms:W3CDTF">2009-01-20T08:27:10Z</dcterms:created>
  <dcterms:modified xsi:type="dcterms:W3CDTF">2018-02-08T08:01:55Z</dcterms:modified>
</cp:coreProperties>
</file>