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73" r:id="rId8"/>
    <p:sldId id="262" r:id="rId9"/>
    <p:sldId id="280" r:id="rId10"/>
    <p:sldId id="263" r:id="rId11"/>
    <p:sldId id="278" r:id="rId12"/>
    <p:sldId id="266" r:id="rId13"/>
    <p:sldId id="267" r:id="rId14"/>
    <p:sldId id="268" r:id="rId15"/>
    <p:sldId id="272" r:id="rId16"/>
    <p:sldId id="269" r:id="rId17"/>
    <p:sldId id="265" r:id="rId18"/>
    <p:sldId id="264" r:id="rId19"/>
    <p:sldId id="277" r:id="rId20"/>
    <p:sldId id="275" r:id="rId21"/>
    <p:sldId id="274" r:id="rId22"/>
    <p:sldId id="276" r:id="rId23"/>
    <p:sldId id="281" r:id="rId24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BE1A0-56AE-4347-AE6E-F113E071202E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8229B-C1BA-4AE0-8661-7831239D75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3707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F893-DE71-4371-B316-D53A8E70F0DD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AA92B-A22F-471A-8B8C-94A57C04CD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486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7805F-7D58-484B-9E27-A31202D2AB16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DC3C3-A7EA-4158-ACFB-CC8167F454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3065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C0C41-D166-4194-A2FC-7239E5EA6F3A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562F9-52B8-4A76-A42B-FD3B70CF79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3665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82E27-8121-492A-A379-1105BCADB156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A63AD-8740-4425-9275-E03FC501EF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607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FCAA6-590B-49B1-8F50-7F687371172D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3C421-FACB-4C2B-B61A-9DB494202F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759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BCCD3-F7FC-4428-B180-9B2D9FB37CE4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30CDA-353C-4F1D-B314-598B6C3488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613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4494E-F33B-4486-9108-DC6DC883C45E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1EA1F-1F23-49DC-94AE-9616E7D90C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2227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F93D1-7D76-42C8-8C57-15E833484DE4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A843E-F43D-4E1D-978C-95D871A9D1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013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8A1EF-0E9A-48EC-AF8E-CF004AC527A3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06AB3-2BE9-40F9-A9BE-03CC507BF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0622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A6374-1608-4B17-B0F5-5DC1C64579A5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75C67-1359-471E-8AEF-4D7533F84B3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269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lves\AppData\Local\Microsoft\Windows\Temporary Internet Files\Content.IE5\54I5HWCN\MCj04415980000[1].pn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34"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21578A-3E18-4901-BE94-48250CC2A66D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D64B386-5215-4403-98F5-9D8C8D0844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ítulo 1"/>
          <p:cNvSpPr>
            <a:spLocks noGrp="1"/>
          </p:cNvSpPr>
          <p:nvPr>
            <p:ph type="ctrTitle"/>
          </p:nvPr>
        </p:nvSpPr>
        <p:spPr>
          <a:xfrm>
            <a:off x="684213" y="836613"/>
            <a:ext cx="7772400" cy="1584325"/>
          </a:xfrm>
        </p:spPr>
        <p:txBody>
          <a:bodyPr/>
          <a:lstStyle/>
          <a:p>
            <a:pPr eaLnBrk="1" hangingPunct="1"/>
            <a:r>
              <a:rPr lang="ru-RU" altLang="ru-RU" sz="66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pt-BR" altLang="ru-RU" sz="660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Subtítulo 2"/>
          <p:cNvSpPr>
            <a:spLocks noGrp="1"/>
          </p:cNvSpPr>
          <p:nvPr>
            <p:ph type="subTitle" idx="1"/>
          </p:nvPr>
        </p:nvSpPr>
        <p:spPr>
          <a:xfrm>
            <a:off x="1371600" y="2636838"/>
            <a:ext cx="6400800" cy="1223962"/>
          </a:xfrm>
        </p:spPr>
        <p:txBody>
          <a:bodyPr/>
          <a:lstStyle/>
          <a:p>
            <a:pPr eaLnBrk="1" hangingPunct="1"/>
            <a:r>
              <a:rPr lang="ru-RU" altLang="ru-RU" sz="48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Широкая Масленица</a:t>
            </a:r>
            <a:endParaRPr lang="pt-BR" altLang="ru-RU" sz="480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9750" y="3000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2060"/>
                </a:solidFill>
              </a:rPr>
              <a:t>Ай, да Масленица!</a:t>
            </a:r>
          </a:p>
        </p:txBody>
      </p:sp>
      <p:sp>
        <p:nvSpPr>
          <p:cNvPr id="11267" name="Объект 3"/>
          <p:cNvSpPr>
            <a:spLocks noGrp="1"/>
          </p:cNvSpPr>
          <p:nvPr>
            <p:ph sz="half" idx="2"/>
          </p:nvPr>
        </p:nvSpPr>
        <p:spPr>
          <a:xfrm>
            <a:off x="179388" y="1441450"/>
            <a:ext cx="4183062" cy="4321175"/>
          </a:xfrm>
        </p:spPr>
        <p:txBody>
          <a:bodyPr/>
          <a:lstStyle/>
          <a:p>
            <a:pPr eaLnBrk="1" hangingPunct="1"/>
            <a:r>
              <a:rPr lang="ru-RU" altLang="ru-RU" sz="12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</a:t>
            </a:r>
            <a:r>
              <a:rPr lang="ru-RU" altLang="ru-RU" sz="12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один из самых любимых в народе праздников, самый шумный и веселый в народном календаре праздник. Причем, каждый год время Масленицы меняется, ведь это - «переходящий» праздник, время которого зависит от того, когда в данный год будет праздноваться Пасха (отмечаться в первое воскресенье после весен­него равноденствия и полнолуния). На переломе от зимы к весне на Руси исстари на Масленицу как бы повторяли зимние Святки. Однако Масленица берет начало еще в языческих традициях наших далеких предков - древних славян, которые в конце февраля - начале марта устраивали проводы Зимы - праздник, посвященный рождающемуся Солнцу. Потому и эмблемой этого старинного праздника стал блин, как знак Солнца.</a:t>
            </a:r>
          </a:p>
          <a:p>
            <a:pPr eaLnBrk="1" hangingPunct="1"/>
            <a:r>
              <a:rPr lang="ru-RU" altLang="ru-RU" sz="12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Вообще настоящий народный праздник в разных странах - это праздник зимний, или ранневесенний, или позднеосенний, потому что в середине года не до плясок: надо растить и собирать урожай. По Далю, Масленица - Масляница,  Масленика, Масляная, Масленая неделя, сырная неделя до Великого поста. «Праздновать масляну, пировать, гулять».</a:t>
            </a:r>
          </a:p>
        </p:txBody>
      </p:sp>
      <p:pic>
        <p:nvPicPr>
          <p:cNvPr id="5" name="Объект 4" descr="http://supercook.ru/images-maslenica/komoedica-masl-01.jpg"/>
          <p:cNvPicPr>
            <a:picLocks noGrp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0" y="1628800"/>
            <a:ext cx="3934691" cy="3703782"/>
          </a:xfr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548680"/>
            <a:ext cx="7920880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331913" y="333375"/>
            <a:ext cx="6048375" cy="563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предки Масленицу отмечали повсеместно с маскарадными шествиями, катаниями с ледяных горок, на санях и каруселях, походами в гости, балаганами, ритуальными кострами, величанием молодоженов, играми и боями. По красоте, поэтичности, традициям и озорству это один из самых продолжительных и веселых предвесенних праздников в канун Великого поста.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Наконец, Масленицу называют тризной по умершей зиме-стуже. Россия - страна зимняя, холодная. Вот почему проводы зимы - всегда праздник. Люди, забывая про холода, бесконечные зимние ночи, про тоску и печаль, пили чарками вино, пекли румяные и горячие, как само солнце, блины и веселились от души.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1722 году по случаю заключения мира со Швецией Петр I в присутствии иностранных послов открыл праздник красивым зрелищем. Сам в парадном мундире ехал по сугробам на «корабле», запряженном шестнадцатью лошадьми. Далее на санях двигались другие корабли. Палили пушки. Вот так отмечали Масленицу при Петре 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isitvologda.ru/wp-content/uploads/2012/02/%D0%9C%D0%B0%D1%81%D0%BB%D0%B5%D0%BD%D0%B8%D1%86%D0%B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5940425" cy="3959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Ай, да Масленица!</a:t>
            </a: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>
          <a:xfrm>
            <a:off x="179388" y="1484313"/>
            <a:ext cx="4040187" cy="639762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altLang="ru-RU" sz="28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Сжигание чучела</a:t>
            </a:r>
          </a:p>
        </p:txBody>
      </p:sp>
      <p:sp>
        <p:nvSpPr>
          <p:cNvPr id="15364" name="Текст 4"/>
          <p:cNvSpPr>
            <a:spLocks noGrp="1"/>
          </p:cNvSpPr>
          <p:nvPr>
            <p:ph type="body" sz="quarter" idx="3"/>
          </p:nvPr>
        </p:nvSpPr>
        <p:spPr>
          <a:xfrm>
            <a:off x="4211638" y="1484313"/>
            <a:ext cx="4041775" cy="639762"/>
          </a:xfrm>
        </p:spPr>
        <p:txBody>
          <a:bodyPr/>
          <a:lstStyle/>
          <a:p>
            <a:pPr eaLnBrk="1" hangingPunct="1"/>
            <a:r>
              <a:rPr lang="ru-RU" altLang="ru-RU" sz="28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Масленица-комоедница</a:t>
            </a:r>
          </a:p>
        </p:txBody>
      </p:sp>
      <p:pic>
        <p:nvPicPr>
          <p:cNvPr id="7" name="Объект 6" descr="http://prodmagazin.ru/wp-content/uploads/2013/03/maslenica_gulyania_3.jpg"/>
          <p:cNvPicPr>
            <a:picLocks noGrp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2420887"/>
            <a:ext cx="2592288" cy="2808313"/>
          </a:xfr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 descr="http://supercook.ru/images-maslenica/dvr-komoeditsa-01.jpg"/>
          <p:cNvPicPr>
            <a:picLocks noGrp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2420887"/>
            <a:ext cx="2448271" cy="2808312"/>
          </a:xfr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уппа10\Desktop\CIMG139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1772816"/>
            <a:ext cx="5409023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002060"/>
                </a:solidFill>
              </a:rPr>
              <a:t>Празднование «Масленицы»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гуляния, на Масленицу!</a:t>
            </a:r>
          </a:p>
        </p:txBody>
      </p:sp>
      <p:pic>
        <p:nvPicPr>
          <p:cNvPr id="5" name="Объект 4" descr="Борис Михайлович Кустодиев. Масленица. 1916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2348880"/>
            <a:ext cx="3096344" cy="2666826"/>
          </a:xfr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 descr="С. Кожин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6016" y="2348880"/>
            <a:ext cx="2881114" cy="2664296"/>
          </a:xfr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8788" y="620713"/>
            <a:ext cx="45720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Пятый день «ПРОВОДЫ МАСЛЕНИЦЫ»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рассматривание игрушек народных мастеров, раскрашивание русской матрешки (вечерний отрезок времени)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в «Снежки», хороводы вокруг Масленицы.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Сжигание чучела- «Масленицы»</a:t>
            </a:r>
          </a:p>
        </p:txBody>
      </p:sp>
      <p:pic>
        <p:nvPicPr>
          <p:cNvPr id="3" name="Рисунок 2" descr="http://supercook.ru/images-maslenica/rus-masl-0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212976"/>
            <a:ext cx="511256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476375" y="890588"/>
            <a:ext cx="597535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проекта:</a:t>
            </a:r>
            <a:endParaRPr lang="ru-RU" altLang="ru-RU" sz="18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Приобщение детей к традиции проведения народного праздника – Масленицы через сопереживание и непосредственное участие в общем действии.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атмосферы радости приобщения к традиционному народному празднику.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познавательного интереса среди детей и родителей к празднику Масленница.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проектной деятельности: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альбома «Русский народный праздник», состоящего из детских работ.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Праздник Масленица.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Картотеки: стихов о празднике и весне, народных подвижных игр-забав.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002060"/>
                </a:solidFill>
              </a:rPr>
              <a:t>Празднование «Масленицы»</a:t>
            </a:r>
          </a:p>
        </p:txBody>
      </p:sp>
      <p:pic>
        <p:nvPicPr>
          <p:cNvPr id="5" name="Объект 4" descr="C:\Users\группа10\Desktop\CIMG1399.JPG"/>
          <p:cNvPicPr>
            <a:picLocks noGrp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916832"/>
            <a:ext cx="3195782" cy="2736304"/>
          </a:xfr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 descr="C:\Users\группа10\Desktop\CIMG1396.JPG"/>
          <p:cNvPicPr>
            <a:picLocks noGrp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1896605"/>
            <a:ext cx="3168352" cy="2736304"/>
          </a:xfr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/>
        </p:nvSpPr>
        <p:spPr bwMode="auto">
          <a:xfrm>
            <a:off x="1331913" y="404813"/>
            <a:ext cx="6119812" cy="547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проекта:</a:t>
            </a:r>
            <a:r>
              <a:rPr lang="ru-RU" altLang="ru-RU" sz="1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Имея богатейшие народные традиции в проведении календарных праздников, в том числе праздника Масленицы, в котором переплелись народные и православные корни, мы отходим от этих традиций, тем самым лишаем возможности детей прикоснуться к духовно-нравственным основам, к лучшим образцам устного и музыкального народного творчества. При проведении общегородского праздника было замечено отсутствие эмоционального отклика среди взрослого населения, а так же, активного участия в мероприятиях праздника. Поэтому и возникла идея в проведении праздничного гулянья «Масленица» силами педагогов, родителей и детей.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анализ деятельности: Россия богата своими традициями, обычаями, народными праздниками. Одним из таких праздников является большое народное гулянье в конце зимы «Масленица». Здесь всегда находятся желающие силой потягаться, удаль свою показать, вкусными блинами угоститься да песни попеть. Глубокие нравственное начало содержит чин покаяния в день Прощеного воскресения. Масленица один из самых радостных и светлых праздников на Руси. Познакомив детей с традициями проведения этого праздника мы постарались, чтобы они были не сторонними наблюдателями, а принимали непосредственное участие в празднике, которое, как мы считаем, оставляет более полное и глубокое представления о нем. Дает детям возможность понять всю глубину, широту и глубокий смысл этого веселого и немножко грустного праздника. Тема праздника очень объемна и чтобы постараться охватить как можно больше познавательной информации, нами было принято решение разработать проект.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уппа10\Desktop\CIMG139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5943600" cy="4457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50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smtClean="0">
                <a:solidFill>
                  <a:srgbClr val="002060"/>
                </a:solidFill>
              </a:rPr>
              <a:t>Конкурсы , развлечения на </a:t>
            </a:r>
            <a:br>
              <a:rPr lang="ru-RU" altLang="ru-RU" sz="4000" smtClean="0">
                <a:solidFill>
                  <a:srgbClr val="002060"/>
                </a:solidFill>
              </a:rPr>
            </a:br>
            <a:r>
              <a:rPr lang="ru-RU" altLang="ru-RU" sz="4000" smtClean="0">
                <a:solidFill>
                  <a:srgbClr val="002060"/>
                </a:solidFill>
              </a:rPr>
              <a:t>« Масленице»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уппа10\Desktop\CIMG141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772816"/>
            <a:ext cx="5357091" cy="4125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3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002060"/>
                </a:solidFill>
              </a:rPr>
              <a:t>Праздник «Масленицы»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уппа10\Desktop\CIMG1402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2132856"/>
            <a:ext cx="5678055" cy="3491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55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002060"/>
                </a:solidFill>
              </a:rPr>
              <a:t>Конкурсы, развлечения на            « Масленице»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002060"/>
                </a:solidFill>
              </a:rPr>
              <a:t>Спасибо за внимание</a:t>
            </a:r>
          </a:p>
        </p:txBody>
      </p:sp>
      <p:pic>
        <p:nvPicPr>
          <p:cNvPr id="3" name="Рисунок 2" descr="http://supercook.ru/images-maslenica/rus-masl-0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417638"/>
            <a:ext cx="5184576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2"/>
          <p:cNvSpPr>
            <a:spLocks noChangeArrowheads="1"/>
          </p:cNvSpPr>
          <p:nvPr/>
        </p:nvSpPr>
        <p:spPr bwMode="auto">
          <a:xfrm>
            <a:off x="1258888" y="1412875"/>
            <a:ext cx="61214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знакомство с традицией проведения народного праздника «Масленица».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altLang="ru-RU" sz="18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детей с традицией проведения старинного праздника.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Вызвать эмоциональное сопереживание и участие в игре-действии, приобщить всех участников к традиции проведения народного праздника Масленицы.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Воспитывать чувство патриотизма, основанного на русских традициях.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 –одна неделя.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дети старшей группы, воспитатели.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1258888" y="692150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по реализации проекта.</a:t>
            </a:r>
            <a:endParaRPr lang="ru-RU" altLang="ru-RU" sz="18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Совместная деятельность с детьми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народным праздником масленица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беседа «Что за праздник Масленица?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стихотворения «Масленица»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рассматривание иллюстраций как изготавливается чучело - масленицы.</a:t>
            </a:r>
          </a:p>
        </p:txBody>
      </p:sp>
      <p:pic>
        <p:nvPicPr>
          <p:cNvPr id="3" name="Рисунок 2" descr="http://www.myizh.ru/img/img1695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3024336" cy="2012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258888" y="836613"/>
            <a:ext cx="62658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день Масленицы «ВСТРЕЧА»</a:t>
            </a:r>
            <a:endParaRPr lang="ru-RU" altLang="ru-RU" sz="20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 о праздновании первого дня Масленицы.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знакомство с поговорками про масленицу.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заучивание стихов о Масленице.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знакомство с народным фольклором закличка;</a:t>
            </a:r>
          </a:p>
        </p:txBody>
      </p:sp>
      <p:pic>
        <p:nvPicPr>
          <p:cNvPr id="3" name="Рисунок 2" descr="С. Кожин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924944"/>
            <a:ext cx="309634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042988" y="765175"/>
            <a:ext cx="5761037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день Масленицы «ЗАИГРЫШ»</a:t>
            </a:r>
            <a:endParaRPr lang="ru-RU" altLang="ru-RU" sz="20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 о праздновании второго дня;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-Подвижные игры на прогулке «Блины», «Гори-гори ясно», «Масленичные ворота»;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-катание куклы Масленицы на санках на прогулке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-слушание русских наигрышей и песен.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Воспитатели, дети.</a:t>
            </a:r>
          </a:p>
        </p:txBody>
      </p:sp>
      <p:pic>
        <p:nvPicPr>
          <p:cNvPr id="3" name="Рисунок 2" descr="http://www.opoccuu.com/215974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852936"/>
            <a:ext cx="372159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1124744"/>
            <a:ext cx="7488832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900113" y="765175"/>
            <a:ext cx="575945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день масленицы «ЛАКОМКА»</a:t>
            </a:r>
            <a:endParaRPr lang="ru-RU" altLang="ru-RU" sz="200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 о праздновании дня «Лакомка»;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информация о праздновании дня «Разгуляй»;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-рассматривание картины В. И. Сурикова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«Взятие снежного городка»;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разучивание и проведение хороводных игр: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«Карусели»; «Петушиный бой»;</a:t>
            </a:r>
          </a:p>
        </p:txBody>
      </p:sp>
      <p:pic>
        <p:nvPicPr>
          <p:cNvPr id="3" name="Рисунок 2" descr="http://supercook.ru/images-maslenica/maslenica-moscow-0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937"/>
          <a:stretch/>
        </p:blipFill>
        <p:spPr bwMode="auto">
          <a:xfrm>
            <a:off x="1115616" y="3573016"/>
            <a:ext cx="3173721" cy="2304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002060"/>
                </a:solidFill>
              </a:rPr>
              <a:t>« Солнышко – Колоколнышко»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1556792"/>
            <a:ext cx="460851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оформления 'Голубые завитки'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516</Words>
  <Application>Microsoft Office PowerPoint</Application>
  <PresentationFormat>Экран (4:3)</PresentationFormat>
  <Paragraphs>64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Шаблон оформления 'Голубые завитки'</vt:lpstr>
      <vt:lpstr>Проект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 Солнышко – Колоколнышко»</vt:lpstr>
      <vt:lpstr>Ай, да Масленица!</vt:lpstr>
      <vt:lpstr>Презентация PowerPoint</vt:lpstr>
      <vt:lpstr>Презентация PowerPoint</vt:lpstr>
      <vt:lpstr>Презентация PowerPoint</vt:lpstr>
      <vt:lpstr>Ай, да Масленица!</vt:lpstr>
      <vt:lpstr>Празднование «Масленицы»</vt:lpstr>
      <vt:lpstr>Народные гуляния, на Масленицу!</vt:lpstr>
      <vt:lpstr>Презентация PowerPoint</vt:lpstr>
      <vt:lpstr>Презентация PowerPoint</vt:lpstr>
      <vt:lpstr>Празднование «Масленицы»</vt:lpstr>
      <vt:lpstr>Конкурсы , развлечения на  « Масленице»</vt:lpstr>
      <vt:lpstr>Праздник «Масленицы»</vt:lpstr>
      <vt:lpstr>Конкурсы, развлечения на            « Масленице»</vt:lpstr>
      <vt:lpstr>Спасибо за внимание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Орлёнок</dc:creator>
  <cp:lastModifiedBy>Стелла</cp:lastModifiedBy>
  <cp:revision>27</cp:revision>
  <dcterms:created xsi:type="dcterms:W3CDTF">2010-01-14T18:54:54Z</dcterms:created>
  <dcterms:modified xsi:type="dcterms:W3CDTF">2018-02-08T06:48:54Z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TC300082491049</vt:lpwstr>
  </property>
</Properties>
</file>