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3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90" y="-3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08.02.2018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08.02.2018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08.02.2018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08.02.2018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08.02.2018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08.02.2018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08.02.2018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08.02.2018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08.02.2018</a:t>
            </a:fld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08.02.2018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dirty="0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08.02.2018</a:t>
            </a:fld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08.02.2018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1472" y="3786190"/>
            <a:ext cx="7543800" cy="2593975"/>
          </a:xfrm>
        </p:spPr>
        <p:txBody>
          <a:bodyPr/>
          <a:lstStyle/>
          <a:p>
            <a:r>
              <a:rPr lang="ru-RU" dirty="0" smtClean="0"/>
              <a:t>Гражданская </a:t>
            </a:r>
            <a:r>
              <a:rPr lang="ru-RU" dirty="0" smtClean="0"/>
              <a:t>оборона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</a:t>
            </a:r>
            <a:r>
              <a:rPr lang="ru-RU" sz="2400" dirty="0" smtClean="0"/>
              <a:t>Ломтев А.В.</a:t>
            </a:r>
            <a:br>
              <a:rPr lang="ru-RU" sz="2400" dirty="0" smtClean="0"/>
            </a:br>
            <a:r>
              <a:rPr lang="ru-RU" sz="2400" dirty="0" smtClean="0"/>
              <a:t>ГБПОУ «Нижегородское областное училище олимпийского резерва имени В.С.Тишина»</a:t>
            </a:r>
            <a:endParaRPr lang="ru-RU" sz="2400" dirty="0"/>
          </a:p>
        </p:txBody>
      </p:sp>
    </p:spTree>
    <p:extLst>
      <p:ext uri="{BB962C8B-B14F-4D97-AF65-F5344CB8AC3E}">
        <p14:creationId xmlns="" xmlns:p14="http://schemas.microsoft.com/office/powerpoint/2010/main" val="1908244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 descr="http://vtk34.narod.ru/dikanova_bj/book/book3.files/image002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8460432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3183864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346050"/>
          </a:xfrm>
        </p:spPr>
        <p:txBody>
          <a:bodyPr/>
          <a:lstStyle/>
          <a:p>
            <a:r>
              <a:rPr lang="ru-RU" sz="2800" b="1" dirty="0"/>
              <a:t>Средства индивидуальной </a:t>
            </a:r>
            <a:r>
              <a:rPr lang="ru-RU" sz="2800" b="1" dirty="0" smtClean="0"/>
              <a:t>защиты</a:t>
            </a:r>
            <a:endParaRPr lang="ru-RU" sz="2800" dirty="0"/>
          </a:p>
        </p:txBody>
      </p:sp>
      <p:pic>
        <p:nvPicPr>
          <p:cNvPr id="4" name="Объект 3" descr="http://vtk34.narod.ru/dikanova_bj/book/book3.files/image004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764704"/>
            <a:ext cx="8136904" cy="5976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2099001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418058"/>
          </a:xfrm>
        </p:spPr>
        <p:txBody>
          <a:bodyPr/>
          <a:lstStyle/>
          <a:p>
            <a:r>
              <a:rPr lang="ru-RU" sz="2800" dirty="0" smtClean="0"/>
              <a:t>Средства индивидуальной защиты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764704"/>
            <a:ext cx="8208912" cy="5904656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ru-RU" dirty="0"/>
              <a:t>В зависимости от принципа защиты все СИЗ делятся на </a:t>
            </a:r>
            <a:r>
              <a:rPr lang="ru-RU" u="sng" dirty="0"/>
              <a:t>изолирующие </a:t>
            </a:r>
            <a:r>
              <a:rPr lang="ru-RU" dirty="0"/>
              <a:t>- полностью изолирующие человека от факторов окружающей среды и </a:t>
            </a:r>
            <a:r>
              <a:rPr lang="ru-RU" u="sng" dirty="0"/>
              <a:t>фильтрующие </a:t>
            </a:r>
            <a:r>
              <a:rPr lang="ru-RU" dirty="0"/>
              <a:t>– очищающие воздух от вредных примесей. По способу  изготовления все СИЗ делятся на промышленные (изготовленные заранее) и подручные (изготовленные самим населением из подручных средств).</a:t>
            </a:r>
          </a:p>
          <a:p>
            <a:pPr marL="114300" indent="0">
              <a:buNone/>
            </a:pPr>
            <a:r>
              <a:rPr lang="ru-RU" dirty="0"/>
              <a:t>Средства защиты органов дыхания:</a:t>
            </a:r>
          </a:p>
          <a:p>
            <a:pPr marL="114300" indent="0">
              <a:buNone/>
            </a:pPr>
            <a:r>
              <a:rPr lang="ru-RU" dirty="0"/>
              <a:t>1.      Фильтрующие:</a:t>
            </a:r>
          </a:p>
          <a:p>
            <a:pPr marL="114300" indent="0">
              <a:buNone/>
            </a:pPr>
            <a:r>
              <a:rPr lang="ru-RU" dirty="0"/>
              <a:t>–  противогазы гражданские (ГП – 5,ГП - 7), общевойсковые (РШ – 4, ПМГ-2), детские (ДП – 6М, ДП-6;ПДФ-Ш);</a:t>
            </a:r>
          </a:p>
          <a:p>
            <a:pPr marL="114300" indent="0">
              <a:buNone/>
            </a:pPr>
            <a:r>
              <a:rPr lang="ru-RU" dirty="0"/>
              <a:t>– респираторы для взрослых Р – 2, для детей Р – 2Д, промышленные РПГ – 67, РУ – 60м, “Лепесток”;</a:t>
            </a:r>
          </a:p>
          <a:p>
            <a:pPr marL="114300" indent="0">
              <a:buNone/>
            </a:pPr>
            <a:r>
              <a:rPr lang="ru-RU" dirty="0"/>
              <a:t>–  простейшие средства защиты – ватно-марлевые повязки, противопылевые тканевые маски.</a:t>
            </a:r>
          </a:p>
          <a:p>
            <a:pPr marL="114300" indent="0">
              <a:buNone/>
            </a:pPr>
            <a:r>
              <a:rPr lang="ru-RU" dirty="0" smtClean="0"/>
              <a:t>2</a:t>
            </a:r>
            <a:r>
              <a:rPr lang="ru-RU" dirty="0"/>
              <a:t>.      Изолирующие: ИП – 4, ИП – 5, КИП – 5, КИП – 7 –противогазы.</a:t>
            </a:r>
          </a:p>
          <a:p>
            <a:pPr marL="114300" indent="0">
              <a:buNone/>
            </a:pPr>
            <a:r>
              <a:rPr lang="ru-RU" dirty="0"/>
              <a:t>Выбор противогазов (фильтрующие, изолирующие, промышленные, гражданские) определяется на месте соответствующими формированиями в зависимости от характера ЧС и условий окружающей среды.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393250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dirty="0" smtClean="0"/>
              <a:t>Средства защиты кожи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i="1" dirty="0"/>
              <a:t>Средства защиты </a:t>
            </a:r>
            <a:r>
              <a:rPr lang="ru-RU" i="1" dirty="0" smtClean="0"/>
              <a:t>кожи </a:t>
            </a:r>
            <a:r>
              <a:rPr lang="ru-RU" dirty="0" smtClean="0"/>
              <a:t>предназначены </a:t>
            </a:r>
            <a:r>
              <a:rPr lang="ru-RU" dirty="0"/>
              <a:t>для защиты открытых участков тела, одежды, обуви от попаданий АХОВ, РВ и БС:</a:t>
            </a:r>
          </a:p>
          <a:p>
            <a:pPr marL="114300" indent="0">
              <a:buNone/>
            </a:pPr>
            <a:r>
              <a:rPr lang="ru-RU" dirty="0"/>
              <a:t>–   фильтрующие (ЗФО – 58 защитная фильтрующая одежда, х/б комбинезон, пропитанный хемосорбционными химическими  веществами; обычная повседневная одежда, пропитанная мыльно – масляной эмульсией);</a:t>
            </a:r>
          </a:p>
          <a:p>
            <a:pPr marL="114300" indent="0">
              <a:buNone/>
            </a:pPr>
            <a:r>
              <a:rPr lang="ru-RU" dirty="0"/>
              <a:t>–  изолирующие (ОЗК – общевойсковой защитный комплект Л – 1 – лёгкий изолирующий костюм). Изготавливаются из прорезиненной ткани. Время пребывания в изолирующей одежде ограничено из-за нарушения процессов терморегуляции и зависит от метеоусловий.</a:t>
            </a:r>
          </a:p>
        </p:txBody>
      </p:sp>
    </p:spTree>
    <p:extLst>
      <p:ext uri="{BB962C8B-B14F-4D97-AF65-F5344CB8AC3E}">
        <p14:creationId xmlns="" xmlns:p14="http://schemas.microsoft.com/office/powerpoint/2010/main" val="1555240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dirty="0"/>
              <a:t>Средства медицинской защиты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14300" indent="0">
              <a:buNone/>
            </a:pPr>
            <a:r>
              <a:rPr lang="ru-RU" i="1" dirty="0" smtClean="0"/>
              <a:t>    Средства </a:t>
            </a:r>
            <a:r>
              <a:rPr lang="ru-RU" i="1" dirty="0"/>
              <a:t>медицинской защиты</a:t>
            </a:r>
            <a:r>
              <a:rPr lang="ru-RU" dirty="0"/>
              <a:t> предназначены для профилактики или уменьшения степени воздействия поражающих факторов  ЧС, а также для оказания первой медицинской помощи пострадавшим в ЧС.</a:t>
            </a:r>
          </a:p>
          <a:p>
            <a:pPr marL="114300" indent="0">
              <a:buNone/>
            </a:pPr>
            <a:r>
              <a:rPr lang="ru-RU" dirty="0" smtClean="0"/>
              <a:t>     К </a:t>
            </a:r>
            <a:r>
              <a:rPr lang="ru-RU" dirty="0"/>
              <a:t>средствам  медицинской защиты относятся радиозащитные средства, антидоты  (противоядие), антибактериальные препараты, средства частичной санитарной обработки.</a:t>
            </a:r>
          </a:p>
        </p:txBody>
      </p:sp>
    </p:spTree>
    <p:extLst>
      <p:ext uri="{BB962C8B-B14F-4D97-AF65-F5344CB8AC3E}">
        <p14:creationId xmlns="" xmlns:p14="http://schemas.microsoft.com/office/powerpoint/2010/main" val="1050872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346050"/>
          </a:xfrm>
        </p:spPr>
        <p:txBody>
          <a:bodyPr/>
          <a:lstStyle/>
          <a:p>
            <a:r>
              <a:rPr lang="ru-RU" sz="2800" dirty="0" smtClean="0"/>
              <a:t>Радиозащитные средства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1196752"/>
            <a:ext cx="8280920" cy="5256584"/>
          </a:xfrm>
        </p:spPr>
        <p:txBody>
          <a:bodyPr>
            <a:normAutofit fontScale="77500" lnSpcReduction="20000"/>
          </a:bodyPr>
          <a:lstStyle/>
          <a:p>
            <a:pPr marL="114300" indent="0">
              <a:buNone/>
            </a:pPr>
            <a:r>
              <a:rPr lang="ru-RU" sz="2900" i="1" dirty="0" smtClean="0"/>
              <a:t>       Радиозащитные </a:t>
            </a:r>
            <a:r>
              <a:rPr lang="ru-RU" sz="2900" i="1" dirty="0"/>
              <a:t>средства</a:t>
            </a:r>
            <a:r>
              <a:rPr lang="ru-RU" sz="2900" dirty="0"/>
              <a:t> - это препараты, способствующие повышению сопротивляемости организма действию РВ</a:t>
            </a:r>
            <a:r>
              <a:rPr lang="ru-RU" sz="2900" dirty="0" smtClean="0"/>
              <a:t>.</a:t>
            </a:r>
          </a:p>
          <a:p>
            <a:pPr marL="114300" indent="0">
              <a:buNone/>
            </a:pPr>
            <a:endParaRPr lang="ru-RU" sz="2900" dirty="0"/>
          </a:p>
          <a:p>
            <a:pPr marL="114300" indent="0">
              <a:buNone/>
            </a:pPr>
            <a:r>
              <a:rPr lang="ru-RU" sz="2900" dirty="0"/>
              <a:t>Они делятся на следующие группы:</a:t>
            </a:r>
          </a:p>
          <a:p>
            <a:r>
              <a:rPr lang="ru-RU" sz="2900" dirty="0"/>
              <a:t>- средства профилактики поражений при внешнем облучении (</a:t>
            </a:r>
            <a:r>
              <a:rPr lang="ru-RU" sz="2900" dirty="0" smtClean="0"/>
              <a:t>радиопротекторы</a:t>
            </a:r>
            <a:r>
              <a:rPr lang="ru-RU" sz="2900" dirty="0"/>
              <a:t>);</a:t>
            </a:r>
          </a:p>
          <a:p>
            <a:r>
              <a:rPr lang="ru-RU" sz="2900" dirty="0"/>
              <a:t>- средства ослабления первичной реакции организма на облучение (противорвотное средство);</a:t>
            </a:r>
          </a:p>
          <a:p>
            <a:r>
              <a:rPr lang="ru-RU" sz="2900" dirty="0"/>
              <a:t>- средства профилактики радиоактивных поражений при попадании РВ  внутрь организма (препараты, способствующие максимально быстрому выведению РВ из организма);</a:t>
            </a:r>
          </a:p>
          <a:p>
            <a:r>
              <a:rPr lang="ru-RU" sz="2900" dirty="0"/>
              <a:t>- средства профилактики поражений кожи при загрязнении  её РВ (средства частичной санитарной обработки).</a:t>
            </a:r>
          </a:p>
          <a:p>
            <a:endParaRPr lang="ru-RU" sz="2400" i="1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007320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067128" cy="706090"/>
          </a:xfrm>
        </p:spPr>
        <p:txBody>
          <a:bodyPr/>
          <a:lstStyle/>
          <a:p>
            <a:r>
              <a:rPr lang="ru-RU" sz="3600" dirty="0" smtClean="0"/>
              <a:t>Радиозащитные средства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980728"/>
            <a:ext cx="8136904" cy="5877272"/>
          </a:xfrm>
        </p:spPr>
        <p:txBody>
          <a:bodyPr>
            <a:normAutofit fontScale="62500" lnSpcReduction="20000"/>
          </a:bodyPr>
          <a:lstStyle/>
          <a:p>
            <a:r>
              <a:rPr lang="ru-RU" sz="2400" i="1" dirty="0" smtClean="0"/>
              <a:t>Антидотами </a:t>
            </a:r>
            <a:r>
              <a:rPr lang="ru-RU" sz="2400" dirty="0" smtClean="0"/>
              <a:t>(противоядиями) называют вещества или препараты , способствующие разрушению или нейтрализации ОВ. Антидоты  делят  на неспецифические (адсорбенты) и специфические, действующие избирательно в отношении определённых ядов.</a:t>
            </a:r>
          </a:p>
          <a:p>
            <a:endParaRPr lang="ru-RU" sz="2400" i="1" dirty="0" smtClean="0"/>
          </a:p>
          <a:p>
            <a:r>
              <a:rPr lang="ru-RU" sz="2400" i="1" dirty="0" smtClean="0"/>
              <a:t>Противобактериальные средства</a:t>
            </a:r>
            <a:r>
              <a:rPr lang="ru-RU" sz="2400" dirty="0" smtClean="0"/>
              <a:t> применяются при применении или при угрозе применения биологических средств (БС). </a:t>
            </a:r>
          </a:p>
          <a:p>
            <a:pPr indent="228600">
              <a:buNone/>
            </a:pPr>
            <a:r>
              <a:rPr lang="ru-RU" sz="2400" dirty="0" smtClean="0"/>
              <a:t>К табельным средствам медицинской защиты относятся:</a:t>
            </a:r>
          </a:p>
          <a:p>
            <a:pPr indent="228600">
              <a:buNone/>
            </a:pPr>
            <a:r>
              <a:rPr lang="ru-RU" sz="2400" dirty="0" smtClean="0"/>
              <a:t>АИ – 2 (аптека индивидуальная), в  комплект которой входят средства первичной профилактики шока, а также  антидоты, радиопротекторы и антибактериальные средства; </a:t>
            </a:r>
          </a:p>
          <a:p>
            <a:pPr indent="228600">
              <a:buNone/>
            </a:pPr>
            <a:r>
              <a:rPr lang="ru-RU" sz="2400" dirty="0" smtClean="0"/>
              <a:t>индивидуальный противохимический  пакет различных модификаций, предназначенный для частичной санитарной обработки; пакет перевязочный индивидуальный (ППИ).</a:t>
            </a:r>
          </a:p>
          <a:p>
            <a:endParaRPr lang="ru-RU" sz="2400" dirty="0" smtClean="0"/>
          </a:p>
          <a:p>
            <a:r>
              <a:rPr lang="ru-RU" sz="2400" i="1" dirty="0" smtClean="0"/>
              <a:t>Санитарная обработка</a:t>
            </a:r>
            <a:r>
              <a:rPr lang="ru-RU" sz="2400" dirty="0" smtClean="0"/>
              <a:t> - это комплекс мероприятий по частичному или полному удалению с поверхности кожи и слизистых оболочек РВ, ОВ и БС. </a:t>
            </a:r>
          </a:p>
          <a:p>
            <a:pPr indent="228600">
              <a:buNone/>
            </a:pPr>
            <a:r>
              <a:rPr lang="ru-RU" sz="2400" dirty="0" smtClean="0"/>
              <a:t>Различают частичную и полную санитарную обработку. Частичная санитарная обработка проводится в очаге поражения в порядке само- и взаимопомощи при помощи индивидуального противохимического пакета. Полная санитарная обработка проводится после выхода из очага поражения и заключается в мытье всего тела водой с применением моющих средств с последующей дезактивацией, дегазацией и дезинфекции одежды и обуви.</a:t>
            </a:r>
          </a:p>
          <a:p>
            <a:pPr>
              <a:buNone/>
            </a:pPr>
            <a:r>
              <a:rPr lang="ru-RU" sz="2400" dirty="0" smtClean="0"/>
              <a:t> </a:t>
            </a:r>
          </a:p>
          <a:p>
            <a:r>
              <a:rPr lang="ru-RU" sz="2400" i="1" dirty="0" smtClean="0"/>
              <a:t>Дезактивация</a:t>
            </a:r>
            <a:r>
              <a:rPr lang="ru-RU" sz="2400" dirty="0" smtClean="0"/>
              <a:t> - удаление РВ с заражённых объектов. </a:t>
            </a:r>
          </a:p>
          <a:p>
            <a:r>
              <a:rPr lang="ru-RU" sz="2400" u="sng" dirty="0" smtClean="0"/>
              <a:t>Дегазация</a:t>
            </a:r>
            <a:r>
              <a:rPr lang="ru-RU" sz="2400" dirty="0" smtClean="0"/>
              <a:t> – уничтожение (нейтрализация) СДЯВ. Способы дегазации – механический (стирание, соскабливание), физический (прожигание огнеобразующими приспособлениями), химический (использование окисляющих, хлорирующих веществ).</a:t>
            </a:r>
          </a:p>
          <a:p>
            <a:r>
              <a:rPr lang="ru-RU" sz="2400" dirty="0" smtClean="0"/>
              <a:t> </a:t>
            </a:r>
            <a:r>
              <a:rPr lang="ru-RU" sz="2400" i="1" dirty="0" smtClean="0"/>
              <a:t>Дезинфекция</a:t>
            </a:r>
            <a:r>
              <a:rPr lang="ru-RU" sz="2400" dirty="0" smtClean="0"/>
              <a:t> – уничтожение во внешней среде возбудителей заразных болезней (используют высокие температуры, дезинфицирующие растворы).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Предназначение и задачи ГО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14300" indent="457200" algn="just">
              <a:buNone/>
            </a:pPr>
            <a:r>
              <a:rPr lang="ru-RU" i="1" u="sng" dirty="0"/>
              <a:t>Гражданская оборона</a:t>
            </a:r>
            <a:r>
              <a:rPr lang="ru-RU" dirty="0"/>
              <a:t> представляет собой систему мероприятий по подготовке к защите и по защите населения, материальных и культурных </a:t>
            </a:r>
            <a:r>
              <a:rPr lang="ru-RU" dirty="0" smtClean="0"/>
              <a:t>ценностей </a:t>
            </a:r>
            <a:r>
              <a:rPr lang="ru-RU" dirty="0"/>
              <a:t>на территории Российской Федерации от опасностей, возникающих при ведении военных действий или вследствие их. </a:t>
            </a:r>
            <a:endParaRPr lang="ru-RU" dirty="0" smtClean="0"/>
          </a:p>
          <a:p>
            <a:pPr marL="114300" indent="457200" algn="just">
              <a:buNone/>
            </a:pPr>
            <a:r>
              <a:rPr lang="ru-RU" dirty="0" smtClean="0"/>
              <a:t>Организация </a:t>
            </a:r>
            <a:r>
              <a:rPr lang="ru-RU" dirty="0"/>
              <a:t>и ведение ГО являются одними из важнейших функций государства, составными частями оборонного строительства, обеспечения безопасности страны. Она </a:t>
            </a:r>
            <a:r>
              <a:rPr lang="ru-RU" dirty="0" smtClean="0"/>
              <a:t>осуществляется </a:t>
            </a:r>
            <a:r>
              <a:rPr lang="ru-RU" dirty="0"/>
              <a:t>по территориально-производственному принципу.</a:t>
            </a:r>
          </a:p>
        </p:txBody>
      </p:sp>
    </p:spTree>
    <p:extLst>
      <p:ext uri="{BB962C8B-B14F-4D97-AF65-F5344CB8AC3E}">
        <p14:creationId xmlns="" xmlns:p14="http://schemas.microsoft.com/office/powerpoint/2010/main" val="2833493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778098"/>
          </a:xfrm>
        </p:spPr>
        <p:txBody>
          <a:bodyPr/>
          <a:lstStyle/>
          <a:p>
            <a:r>
              <a:rPr lang="ru-RU" sz="2800" i="1" dirty="0"/>
              <a:t>Основные задачи ГО: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620688"/>
            <a:ext cx="8460432" cy="6237312"/>
          </a:xfrm>
        </p:spPr>
        <p:txBody>
          <a:bodyPr>
            <a:normAutofit fontScale="77500" lnSpcReduction="20000"/>
          </a:bodyPr>
          <a:lstStyle/>
          <a:p>
            <a:pPr marL="571500" lvl="0" indent="457200" algn="just">
              <a:buFont typeface="+mj-lt"/>
              <a:buAutoNum type="arabicPeriod"/>
            </a:pPr>
            <a:r>
              <a:rPr lang="ru-RU" sz="2300" dirty="0" smtClean="0"/>
              <a:t>обучение </a:t>
            </a:r>
            <a:r>
              <a:rPr lang="ru-RU" sz="2300" dirty="0"/>
              <a:t>населения способам защиты от опасностей, возникающих при ведении военных действий или вследствие их;</a:t>
            </a:r>
          </a:p>
          <a:p>
            <a:pPr marL="571500" lvl="0" indent="457200" algn="just">
              <a:buFont typeface="+mj-lt"/>
              <a:buAutoNum type="arabicPeriod"/>
            </a:pPr>
            <a:r>
              <a:rPr lang="ru-RU" sz="2300" dirty="0"/>
              <a:t>оповещение населения об опасностях, возникающих при ведении военных </a:t>
            </a:r>
            <a:r>
              <a:rPr lang="ru-RU" sz="2300" dirty="0" smtClean="0"/>
              <a:t>действий </a:t>
            </a:r>
            <a:r>
              <a:rPr lang="ru-RU" sz="2300" dirty="0"/>
              <a:t>или вследствие их;</a:t>
            </a:r>
          </a:p>
          <a:p>
            <a:pPr marL="571500" lvl="0" indent="457200" algn="just">
              <a:buFont typeface="+mj-lt"/>
              <a:buAutoNum type="arabicPeriod"/>
            </a:pPr>
            <a:r>
              <a:rPr lang="ru-RU" sz="2300" dirty="0"/>
              <a:t>эвакуация населения, материальных и культурных ценностей в безопасные районы;</a:t>
            </a:r>
          </a:p>
          <a:p>
            <a:pPr marL="571500" lvl="0" indent="457200" algn="just">
              <a:buFont typeface="+mj-lt"/>
              <a:buAutoNum type="arabicPeriod"/>
            </a:pPr>
            <a:r>
              <a:rPr lang="ru-RU" sz="2300" dirty="0"/>
              <a:t>предоставление населению убежищ и средств индивидуальной защиты;</a:t>
            </a:r>
          </a:p>
          <a:p>
            <a:pPr marL="571500" lvl="0" indent="457200" algn="just">
              <a:buFont typeface="+mj-lt"/>
              <a:buAutoNum type="arabicPeriod"/>
            </a:pPr>
            <a:r>
              <a:rPr lang="ru-RU" sz="2300" dirty="0" smtClean="0"/>
              <a:t>проведение </a:t>
            </a:r>
            <a:r>
              <a:rPr lang="ru-RU" sz="2300" dirty="0"/>
              <a:t>аварийно-спасательных работ в случае возникновения опасностей для населения при ведении военных действий или вследствие их;</a:t>
            </a:r>
          </a:p>
          <a:p>
            <a:pPr marL="571500" lvl="0" indent="457200" algn="just">
              <a:buFont typeface="+mj-lt"/>
              <a:buAutoNum type="arabicPeriod"/>
            </a:pPr>
            <a:r>
              <a:rPr lang="ru-RU" sz="2300" dirty="0"/>
              <a:t>первоочередное обеспечение населения, пострадавшего при ведении военных действий или вследствие их, медицинским обслуживанием, предоставление жилья и </a:t>
            </a:r>
            <a:r>
              <a:rPr lang="ru-RU" sz="2300" dirty="0" smtClean="0"/>
              <a:t>принятие </a:t>
            </a:r>
            <a:r>
              <a:rPr lang="ru-RU" sz="2300" dirty="0"/>
              <a:t>других необходимых мер;</a:t>
            </a:r>
          </a:p>
          <a:p>
            <a:pPr marL="571500" lvl="0" indent="457200" algn="just">
              <a:buFont typeface="+mj-lt"/>
              <a:buAutoNum type="arabicPeriod"/>
            </a:pPr>
            <a:r>
              <a:rPr lang="ru-RU" sz="2300" dirty="0"/>
              <a:t>борьба с пожарами, возникающими при ведении боевых действий или вследствие их;</a:t>
            </a:r>
          </a:p>
          <a:p>
            <a:pPr marL="571500" lvl="0" indent="457200" algn="just">
              <a:buFont typeface="+mj-lt"/>
              <a:buAutoNum type="arabicPeriod"/>
            </a:pPr>
            <a:r>
              <a:rPr lang="ru-RU" sz="2300" dirty="0"/>
              <a:t>обнаружение и обозначение районов, подвергшихся радиоактивному, </a:t>
            </a:r>
            <a:r>
              <a:rPr lang="ru-RU" sz="2300" dirty="0" smtClean="0"/>
              <a:t>химическому</a:t>
            </a:r>
            <a:r>
              <a:rPr lang="ru-RU" sz="2300" dirty="0"/>
              <a:t>, биологическому и иному заражению;</a:t>
            </a:r>
          </a:p>
          <a:p>
            <a:pPr marL="571500" lvl="0" indent="457200" algn="just">
              <a:buFont typeface="+mj-lt"/>
              <a:buAutoNum type="arabicPeriod"/>
            </a:pPr>
            <a:r>
              <a:rPr lang="ru-RU" sz="2300" dirty="0"/>
              <a:t>обеззараживание населения, техники, зданий, территорий и другие необходимые мероприятия;</a:t>
            </a:r>
          </a:p>
          <a:p>
            <a:pPr marL="571500" lvl="0" indent="457200" algn="just">
              <a:buFont typeface="+mj-lt"/>
              <a:buAutoNum type="arabicPeriod"/>
            </a:pPr>
            <a:r>
              <a:rPr lang="ru-RU" sz="2300" dirty="0"/>
              <a:t>восстановление и поддержание порядка в районах, пострадавших при ведении военных действий или вследствие их:</a:t>
            </a:r>
          </a:p>
          <a:p>
            <a:pPr marL="571500" lvl="0" indent="457200" algn="just">
              <a:buFont typeface="+mj-lt"/>
              <a:buAutoNum type="arabicPeriod"/>
            </a:pPr>
            <a:r>
              <a:rPr lang="ru-RU" sz="2300" dirty="0"/>
              <a:t>восстановление функционирования необходимых коммунальных служб в </a:t>
            </a:r>
            <a:r>
              <a:rPr lang="ru-RU" sz="2300" dirty="0" smtClean="0"/>
              <a:t>военное </a:t>
            </a:r>
            <a:r>
              <a:rPr lang="ru-RU" sz="2300" dirty="0"/>
              <a:t>время:</a:t>
            </a:r>
          </a:p>
          <a:p>
            <a:pPr marL="571500" lvl="0" indent="457200" algn="just">
              <a:buFont typeface="+mj-lt"/>
              <a:buAutoNum type="arabicPeriod"/>
            </a:pPr>
            <a:r>
              <a:rPr lang="ru-RU" sz="2300" dirty="0" smtClean="0"/>
              <a:t>обеспечение </a:t>
            </a:r>
            <a:r>
              <a:rPr lang="ru-RU" sz="2300" dirty="0"/>
              <a:t>постоянной готовности сил и средств ГО.</a:t>
            </a:r>
          </a:p>
          <a:p>
            <a:pPr marL="571500" indent="-457200">
              <a:buFont typeface="+mj-lt"/>
              <a:buAutoNum type="arabicPeriod"/>
            </a:pP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480900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562074"/>
          </a:xfrm>
        </p:spPr>
        <p:txBody>
          <a:bodyPr/>
          <a:lstStyle/>
          <a:p>
            <a:r>
              <a:rPr lang="ru-RU" sz="2800" dirty="0"/>
              <a:t>Структура и органы управления ГО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908720"/>
            <a:ext cx="8208912" cy="5832648"/>
          </a:xfrm>
        </p:spPr>
        <p:txBody>
          <a:bodyPr>
            <a:normAutofit fontScale="77500" lnSpcReduction="20000"/>
          </a:bodyPr>
          <a:lstStyle/>
          <a:p>
            <a:pPr indent="0" algn="just">
              <a:buNone/>
            </a:pPr>
            <a:r>
              <a:rPr lang="ru-RU" dirty="0" smtClean="0"/>
              <a:t>    Гражданская </a:t>
            </a:r>
            <a:r>
              <a:rPr lang="ru-RU" dirty="0"/>
              <a:t>оборона организуется по </a:t>
            </a:r>
            <a:r>
              <a:rPr lang="ru-RU" dirty="0" smtClean="0"/>
              <a:t>территориально-производственному </a:t>
            </a:r>
            <a:r>
              <a:rPr lang="ru-RU" dirty="0"/>
              <a:t>принципу на всей территории Российской Федерации с </a:t>
            </a:r>
            <a:r>
              <a:rPr lang="ru-RU" dirty="0" smtClean="0"/>
              <a:t>учетом </a:t>
            </a:r>
            <a:r>
              <a:rPr lang="ru-RU" dirty="0"/>
              <a:t>особенностей регионов, районов, населенных пунктов, </a:t>
            </a:r>
            <a:r>
              <a:rPr lang="ru-RU" dirty="0" smtClean="0"/>
              <a:t>предприятий</a:t>
            </a:r>
            <a:r>
              <a:rPr lang="ru-RU" dirty="0"/>
              <a:t>, учреждений и организаций.</a:t>
            </a:r>
          </a:p>
          <a:p>
            <a:pPr indent="228600" algn="just"/>
            <a:r>
              <a:rPr lang="ru-RU" i="1" dirty="0"/>
              <a:t>Территориальный принцип </a:t>
            </a:r>
            <a:r>
              <a:rPr lang="ru-RU" dirty="0"/>
              <a:t>заключается в организации ГО на </a:t>
            </a:r>
            <a:r>
              <a:rPr lang="ru-RU" dirty="0" smtClean="0"/>
              <a:t>территориях </a:t>
            </a:r>
            <a:r>
              <a:rPr lang="ru-RU" dirty="0"/>
              <a:t>республик, краев, областей, городов, районов, поселков </a:t>
            </a:r>
            <a:r>
              <a:rPr lang="ru-RU" dirty="0" smtClean="0"/>
              <a:t>согласно </a:t>
            </a:r>
            <a:r>
              <a:rPr lang="ru-RU" dirty="0"/>
              <a:t>административному делению Российской Федерации.</a:t>
            </a:r>
          </a:p>
          <a:p>
            <a:pPr indent="228600" algn="just"/>
            <a:r>
              <a:rPr lang="ru-RU" i="1" dirty="0"/>
              <a:t>Производственный принцип </a:t>
            </a:r>
            <a:r>
              <a:rPr lang="ru-RU" dirty="0"/>
              <a:t>состоит из организации ГО в каждом министерстве, ведомстве, учреждении, на объекте.</a:t>
            </a:r>
            <a:br>
              <a:rPr lang="ru-RU" dirty="0"/>
            </a:br>
            <a:endParaRPr lang="ru-RU" dirty="0" smtClean="0"/>
          </a:p>
          <a:p>
            <a:pPr indent="0" algn="just">
              <a:buNone/>
            </a:pPr>
            <a:r>
              <a:rPr lang="ru-RU" dirty="0" smtClean="0"/>
              <a:t>    Общее </a:t>
            </a:r>
            <a:r>
              <a:rPr lang="ru-RU" dirty="0"/>
              <a:t>руководство ГО Российской Федерации осуществляет </a:t>
            </a:r>
            <a:r>
              <a:rPr lang="ru-RU" dirty="0" smtClean="0"/>
              <a:t>Правительство </a:t>
            </a:r>
            <a:r>
              <a:rPr lang="ru-RU" dirty="0"/>
              <a:t>Российской Федерации, которое:</a:t>
            </a:r>
          </a:p>
          <a:p>
            <a:pPr lvl="0" indent="228600" algn="just"/>
            <a:r>
              <a:rPr lang="ru-RU" dirty="0"/>
              <a:t>обеспечивает проведение единой государственной политики в вопросах ГО;</a:t>
            </a:r>
          </a:p>
          <a:p>
            <a:pPr lvl="0" indent="228600" algn="just"/>
            <a:r>
              <a:rPr lang="ru-RU" dirty="0"/>
              <a:t>руководит организацией и ведением ГО;</a:t>
            </a:r>
          </a:p>
          <a:p>
            <a:pPr lvl="0" indent="228600" algn="just"/>
            <a:r>
              <a:rPr lang="ru-RU" dirty="0"/>
              <a:t>издает нормативные правовые акты и организует разработку проектов </a:t>
            </a:r>
            <a:r>
              <a:rPr lang="ru-RU" dirty="0" smtClean="0"/>
              <a:t>федеральных </a:t>
            </a:r>
            <a:r>
              <a:rPr lang="ru-RU" dirty="0"/>
              <a:t>законов в области ГО;</a:t>
            </a:r>
          </a:p>
          <a:p>
            <a:pPr lvl="0" indent="228600" algn="just"/>
            <a:r>
              <a:rPr lang="ru-RU" dirty="0"/>
              <a:t>определяет порядок отнесения территорий к группам по ГО в зависимости от численности проживающего на них населения и числа организаций, играющих </a:t>
            </a:r>
            <a:r>
              <a:rPr lang="ru-RU" dirty="0" smtClean="0"/>
              <a:t>существенную </a:t>
            </a:r>
            <a:r>
              <a:rPr lang="ru-RU" dirty="0"/>
              <a:t>роль в экономике государства или влияющих на безопасность населения:</a:t>
            </a:r>
          </a:p>
          <a:p>
            <a:pPr lvl="0" indent="228600" algn="just"/>
            <a:r>
              <a:rPr lang="ru-RU" dirty="0"/>
              <a:t>устанавливает порядок создания убежищ и иных объектов ГО, а также порядок накопления, хранения и использования в целях ГО запасов материально-технических, продовольственных, медицинских и иных средств:</a:t>
            </a:r>
          </a:p>
          <a:p>
            <a:pPr lvl="0" indent="228600" algn="just"/>
            <a:r>
              <a:rPr lang="ru-RU" dirty="0"/>
              <a:t>осуществляет иные полномочия в области ГО в соответствии с </a:t>
            </a:r>
            <a:r>
              <a:rPr lang="ru-RU" dirty="0" smtClean="0"/>
              <a:t>законодательством </a:t>
            </a:r>
            <a:r>
              <a:rPr lang="ru-RU" dirty="0"/>
              <a:t>Российской Федерации и указами Президента России.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138676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dirty="0"/>
              <a:t>Руководство ГО в Российской Федерации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4" name="Объект 3" descr="1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908720"/>
            <a:ext cx="8064896" cy="57606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2940228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dirty="0"/>
              <a:t>Классификация служб ГО в зависимости от выполнения задач</a:t>
            </a:r>
          </a:p>
        </p:txBody>
      </p:sp>
      <p:pic>
        <p:nvPicPr>
          <p:cNvPr id="4" name="Объект 3" descr="1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412776"/>
            <a:ext cx="8136904" cy="53285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3904239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0"/>
            <a:ext cx="8460432" cy="6858000"/>
          </a:xfrm>
        </p:spPr>
        <p:txBody>
          <a:bodyPr>
            <a:normAutofit fontScale="32500" lnSpcReduction="20000"/>
          </a:bodyPr>
          <a:lstStyle/>
          <a:p>
            <a:pPr indent="228600"/>
            <a:endParaRPr lang="ru-RU" sz="4300" b="1" u="sng" dirty="0" smtClean="0"/>
          </a:p>
          <a:p>
            <a:pPr indent="228600"/>
            <a:r>
              <a:rPr lang="ru-RU" sz="4300" b="1" u="sng" dirty="0" smtClean="0"/>
              <a:t>Служба</a:t>
            </a:r>
            <a:r>
              <a:rPr lang="ru-RU" sz="4300" b="1" u="sng" dirty="0"/>
              <a:t> оповещения и связи</a:t>
            </a:r>
            <a:r>
              <a:rPr lang="ru-RU" sz="4300" dirty="0"/>
              <a:t> создается на базе узла связи объекта. Она организует своевременное оповещение руководящего состава, </a:t>
            </a:r>
            <a:r>
              <a:rPr lang="ru-RU" sz="4300" dirty="0" smtClean="0"/>
              <a:t>рабочих</a:t>
            </a:r>
            <a:r>
              <a:rPr lang="ru-RU" sz="4300" dirty="0"/>
              <a:t>, служащих и населения рабочих поселков объекта об угрозе </a:t>
            </a:r>
            <a:r>
              <a:rPr lang="ru-RU" sz="4300" dirty="0" smtClean="0"/>
              <a:t>ЧС.</a:t>
            </a:r>
          </a:p>
          <a:p>
            <a:pPr indent="228600"/>
            <a:r>
              <a:rPr lang="ru-RU" sz="4300" b="1" u="sng" dirty="0"/>
              <a:t>Медицинская служба </a:t>
            </a:r>
            <a:r>
              <a:rPr lang="ru-RU" sz="4300" dirty="0"/>
              <a:t>организуется на базе медсанчасти (</a:t>
            </a:r>
            <a:r>
              <a:rPr lang="ru-RU" sz="4300" dirty="0" smtClean="0"/>
              <a:t>здравпункта</a:t>
            </a:r>
            <a:r>
              <a:rPr lang="ru-RU" sz="4300" dirty="0"/>
              <a:t>, поликлиники) и обеспечивает комплектование, обучение и поддержание в готовности медицинских формирований, накопление запасов медимущества и медицинских средств индивидуальной </a:t>
            </a:r>
            <a:r>
              <a:rPr lang="ru-RU" sz="4300" dirty="0" smtClean="0"/>
              <a:t>защиты. </a:t>
            </a:r>
            <a:endParaRPr lang="ru-RU" sz="4300" dirty="0"/>
          </a:p>
          <a:p>
            <a:pPr indent="228600"/>
            <a:r>
              <a:rPr lang="ru-RU" sz="4300" b="1" u="sng" dirty="0"/>
              <a:t>Служба радиационной, химической и биологической </a:t>
            </a:r>
            <a:r>
              <a:rPr lang="ru-RU" sz="4300" b="1" u="sng" dirty="0" smtClean="0"/>
              <a:t>защиты</a:t>
            </a:r>
            <a:r>
              <a:rPr lang="ru-RU" sz="4300" dirty="0"/>
              <a:t> разрабатывает и осуществляет мероприятия по защите людей, </a:t>
            </a:r>
            <a:r>
              <a:rPr lang="ru-RU" sz="4300" dirty="0" smtClean="0"/>
              <a:t>пунктов </a:t>
            </a:r>
            <a:r>
              <a:rPr lang="ru-RU" sz="4300" dirty="0"/>
              <a:t>питания, складов продовольствия от воздействия радиоактивных, химических и биологических веществ, </a:t>
            </a:r>
            <a:endParaRPr lang="ru-RU" sz="4300" dirty="0" smtClean="0"/>
          </a:p>
          <a:p>
            <a:pPr indent="228600"/>
            <a:r>
              <a:rPr lang="ru-RU" sz="4300" b="1" u="sng" dirty="0" smtClean="0"/>
              <a:t>Служба</a:t>
            </a:r>
            <a:r>
              <a:rPr lang="ru-RU" sz="4300" b="1" u="sng" dirty="0"/>
              <a:t> охраны общественного порядка</a:t>
            </a:r>
            <a:r>
              <a:rPr lang="ru-RU" sz="4300" dirty="0"/>
              <a:t> формируется из </a:t>
            </a:r>
            <a:r>
              <a:rPr lang="ru-RU" sz="4300" dirty="0" smtClean="0"/>
              <a:t>подразделений </a:t>
            </a:r>
            <a:r>
              <a:rPr lang="ru-RU" sz="4300" dirty="0"/>
              <a:t>ведомственной охраны и народных дружин. Она обеспечивает охрану объекта, поддержание общественного порядка во время </a:t>
            </a:r>
            <a:r>
              <a:rPr lang="ru-RU" sz="4300" dirty="0" smtClean="0"/>
              <a:t>проведения </a:t>
            </a:r>
            <a:r>
              <a:rPr lang="ru-RU" sz="4300" dirty="0"/>
              <a:t>аварийно-спасательных и других неотложных работ, содействует своевременному укрытию работающих по сигналам оповещения, </a:t>
            </a:r>
            <a:r>
              <a:rPr lang="ru-RU" sz="4300" dirty="0" smtClean="0"/>
              <a:t>наблюдает </a:t>
            </a:r>
            <a:r>
              <a:rPr lang="ru-RU" sz="4300" dirty="0"/>
              <a:t>за режимом светомаскировки.</a:t>
            </a:r>
          </a:p>
          <a:p>
            <a:pPr indent="228600"/>
            <a:r>
              <a:rPr lang="ru-RU" sz="4300" b="1" u="sng" dirty="0"/>
              <a:t>Служба энергоснабжения и светомаскировки</a:t>
            </a:r>
            <a:r>
              <a:rPr lang="ru-RU" sz="4300" dirty="0"/>
              <a:t> - отдел </a:t>
            </a:r>
            <a:r>
              <a:rPr lang="ru-RU" sz="4300" dirty="0" smtClean="0"/>
              <a:t>главного </a:t>
            </a:r>
            <a:r>
              <a:rPr lang="ru-RU" sz="4300" dirty="0"/>
              <a:t>энергетика - разрабатывает мероприятия, обеспечивающие </a:t>
            </a:r>
            <a:r>
              <a:rPr lang="ru-RU" sz="4300" dirty="0" smtClean="0"/>
              <a:t>бесперебойную </a:t>
            </a:r>
            <a:r>
              <a:rPr lang="ru-RU" sz="4300" dirty="0"/>
              <a:t>подачу газа, топлива или электроэнергии на объект, </a:t>
            </a:r>
            <a:r>
              <a:rPr lang="ru-RU" sz="4300" dirty="0" smtClean="0"/>
              <a:t>оснащение </a:t>
            </a:r>
            <a:r>
              <a:rPr lang="ru-RU" sz="4300" dirty="0"/>
              <a:t>уязвимых участков энергетических сетей средствами </a:t>
            </a:r>
            <a:r>
              <a:rPr lang="ru-RU" sz="4300" dirty="0" smtClean="0"/>
              <a:t>защиты.</a:t>
            </a:r>
            <a:endParaRPr lang="ru-RU" sz="4300" dirty="0"/>
          </a:p>
          <a:p>
            <a:pPr indent="228600"/>
            <a:r>
              <a:rPr lang="ru-RU" sz="4300" b="1" u="sng" dirty="0" smtClean="0"/>
              <a:t>Аварийно-техническая служба </a:t>
            </a:r>
            <a:r>
              <a:rPr lang="ru-RU" sz="4300" dirty="0" smtClean="0"/>
              <a:t>создается на базе производственного, технического или отдела главного механика. Разрабатывает и проводит мероприятия по защите уникального оборудования, повышению устойчивости основных сооружений, специальных инженерных сетей и коммуникаций, а также неотложные работы по локализации и ликвидации аварий на коммуникациях и сооружениях объекта.</a:t>
            </a:r>
            <a:endParaRPr lang="ru-RU" sz="4300" dirty="0"/>
          </a:p>
          <a:p>
            <a:pPr indent="228600"/>
            <a:r>
              <a:rPr lang="ru-RU" sz="4300" b="1" u="sng" dirty="0" smtClean="0"/>
              <a:t>Служба</a:t>
            </a:r>
            <a:r>
              <a:rPr lang="ru-RU" sz="4300" b="1" u="sng" dirty="0"/>
              <a:t> убежищ и укрытий</a:t>
            </a:r>
            <a:r>
              <a:rPr lang="ru-RU" sz="4300" dirty="0"/>
              <a:t> организуется на базе строительных </a:t>
            </a:r>
            <a:r>
              <a:rPr lang="ru-RU" sz="4300" dirty="0" smtClean="0"/>
              <a:t>цехов </a:t>
            </a:r>
            <a:r>
              <a:rPr lang="ru-RU" sz="4300" dirty="0"/>
              <a:t>отдела капитального строительства или жилищно-коммунального. Она осуществляет разработку расчетов для укрытия рабочих, служащих и членов их семей в рабочих поселках. Обеспечивает готовность убежищ и укрытий и контроль за правильностью их эксплуатации. </a:t>
            </a:r>
          </a:p>
          <a:p>
            <a:pPr indent="228600"/>
            <a:r>
              <a:rPr lang="ru-RU" sz="4300" b="1" u="sng" dirty="0" smtClean="0"/>
              <a:t>Транспортная</a:t>
            </a:r>
            <a:r>
              <a:rPr lang="ru-RU" sz="4300" b="1" u="sng" dirty="0"/>
              <a:t> служба</a:t>
            </a:r>
            <a:r>
              <a:rPr lang="ru-RU" sz="4300" dirty="0"/>
              <a:t> </a:t>
            </a:r>
            <a:r>
              <a:rPr lang="ru-RU" sz="4300" dirty="0" smtClean="0"/>
              <a:t>разрабатывает </a:t>
            </a:r>
            <a:r>
              <a:rPr lang="ru-RU" sz="4300" dirty="0"/>
              <a:t>и осуществляет перевозки, связанные с рассредоточением рабочих и </a:t>
            </a:r>
            <a:r>
              <a:rPr lang="ru-RU" sz="4300" dirty="0" smtClean="0"/>
              <a:t>служащих </a:t>
            </a:r>
            <a:r>
              <a:rPr lang="ru-RU" sz="4300" dirty="0"/>
              <a:t>и доставкой их к месту работы; организует подвоз сил и средств к очагу поражения; перевозит пораженных; проводит работы по </a:t>
            </a:r>
            <a:r>
              <a:rPr lang="ru-RU" sz="4300" dirty="0" smtClean="0"/>
              <a:t>обеззараживанию </a:t>
            </a:r>
            <a:r>
              <a:rPr lang="ru-RU" sz="4300" dirty="0"/>
              <a:t>транспорта.</a:t>
            </a:r>
          </a:p>
          <a:p>
            <a:pPr indent="228600"/>
            <a:r>
              <a:rPr lang="ru-RU" sz="4300" b="1" u="sng" dirty="0"/>
              <a:t>Служба материально-технического снабжения</a:t>
            </a:r>
            <a:r>
              <a:rPr lang="ru-RU" sz="4300" dirty="0"/>
              <a:t> развертывается на базе этого отдела. В ее функции входят: снабжение формирований ГО всеми видами специальной техники, имущества и продовольствия; организация ремонта и подвоза к участкам работ техники и имущества, их хранение и учет; обеспечение рабочих и служащих предметами первой необходимости как на самом предприятии, так и в местах </a:t>
            </a:r>
            <a:r>
              <a:rPr lang="ru-RU" sz="4300" dirty="0" smtClean="0"/>
              <a:t>рассредоточения</a:t>
            </a:r>
            <a:r>
              <a:rPr lang="ru-RU" sz="4300" dirty="0"/>
              <a:t>.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055728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260648"/>
            <a:ext cx="7753672" cy="6140152"/>
          </a:xfrm>
        </p:spPr>
        <p:txBody>
          <a:bodyPr/>
          <a:lstStyle/>
          <a:p>
            <a:pPr indent="228600" algn="just"/>
            <a:r>
              <a:rPr lang="ru-RU" dirty="0"/>
              <a:t>Для защиты населения и организаций от опасностей, возникающих при ведении военных действий и вследствие этих действий, на базе предприятий, организаций и учреждений создаются гражданские </a:t>
            </a:r>
            <a:r>
              <a:rPr lang="ru-RU" dirty="0" smtClean="0"/>
              <a:t>организации </a:t>
            </a:r>
            <a:r>
              <a:rPr lang="ru-RU" dirty="0"/>
              <a:t>гражданской обороны. </a:t>
            </a:r>
            <a:endParaRPr lang="ru-RU" dirty="0" smtClean="0"/>
          </a:p>
          <a:p>
            <a:pPr indent="228600" algn="just"/>
            <a:r>
              <a:rPr lang="ru-RU" dirty="0" smtClean="0"/>
              <a:t>В </a:t>
            </a:r>
            <a:r>
              <a:rPr lang="ru-RU" dirty="0"/>
              <a:t>них могут зачисляться граждане </a:t>
            </a:r>
            <a:r>
              <a:rPr lang="ru-RU" dirty="0" smtClean="0"/>
              <a:t>Российской </a:t>
            </a:r>
            <a:r>
              <a:rPr lang="ru-RU" dirty="0"/>
              <a:t>Федерации: мужчины в возрасте от 18 до 60 лет, женщины от 18 до 55 лет, за исключением военнообязанных, имеющих </a:t>
            </a:r>
            <a:r>
              <a:rPr lang="ru-RU" dirty="0" smtClean="0"/>
              <a:t>мобилизационные </a:t>
            </a:r>
            <a:r>
              <a:rPr lang="ru-RU" dirty="0"/>
              <a:t>предписания, инвалидов 1-й, 2-й и </a:t>
            </a:r>
            <a:r>
              <a:rPr lang="ru-RU" dirty="0" smtClean="0"/>
              <a:t>3-й </a:t>
            </a:r>
            <a:r>
              <a:rPr lang="ru-RU" dirty="0"/>
              <a:t>групп, беременных </a:t>
            </a:r>
            <a:r>
              <a:rPr lang="ru-RU" dirty="0" smtClean="0"/>
              <a:t>женщин </a:t>
            </a:r>
            <a:r>
              <a:rPr lang="ru-RU" dirty="0"/>
              <a:t>и женщин, имеющих детей до 8-летнего возраста, а также женщин со средним и высшим медицинским образованием, имеющих детей до 3-летнего возраста.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938698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548680"/>
            <a:ext cx="7681664" cy="5852120"/>
          </a:xfrm>
        </p:spPr>
        <p:txBody>
          <a:bodyPr/>
          <a:lstStyle/>
          <a:p>
            <a:pPr indent="228600" algn="just"/>
            <a:r>
              <a:rPr lang="ru-RU" dirty="0"/>
              <a:t>В 1998 г. принят ФЗ “О гражданской обороне”. </a:t>
            </a:r>
            <a:endParaRPr lang="ru-RU" dirty="0" smtClean="0"/>
          </a:p>
          <a:p>
            <a:pPr indent="228600" algn="just"/>
            <a:r>
              <a:rPr lang="ru-RU" dirty="0" smtClean="0"/>
              <a:t>Этот </a:t>
            </a:r>
            <a:r>
              <a:rPr lang="ru-RU" dirty="0"/>
              <a:t>закон определяет ГО как систему мероприятий по подготовке к защите и по защите населения, материальных и культурных ценностей от опасностей, возникающих при ведении военных действий или вследствие этих действий. </a:t>
            </a:r>
            <a:endParaRPr lang="ru-RU" dirty="0" smtClean="0"/>
          </a:p>
          <a:p>
            <a:pPr indent="228600" algn="just"/>
            <a:r>
              <a:rPr lang="ru-RU" dirty="0" smtClean="0"/>
              <a:t>Организация </a:t>
            </a:r>
            <a:r>
              <a:rPr lang="ru-RU" dirty="0"/>
              <a:t>и ведение ГО является одной из важнейших функций государства, составными частями оборонного строительства и обеспечения безопасности страны. </a:t>
            </a:r>
            <a:endParaRPr lang="ru-RU" dirty="0" smtClean="0"/>
          </a:p>
          <a:p>
            <a:pPr indent="228600" algn="just"/>
            <a:r>
              <a:rPr lang="ru-RU" dirty="0" smtClean="0"/>
              <a:t>Основным </a:t>
            </a:r>
            <a:r>
              <a:rPr lang="ru-RU" dirty="0"/>
              <a:t>документом, определяющим объекты и срок подготовки работников конкретных организаций к переходу с мирного на военное время, является план ГО организации. </a:t>
            </a:r>
            <a:endParaRPr lang="ru-RU" dirty="0" smtClean="0"/>
          </a:p>
          <a:p>
            <a:pPr indent="228600" algn="just"/>
            <a:r>
              <a:rPr lang="ru-RU" dirty="0" smtClean="0"/>
              <a:t>Главная </a:t>
            </a:r>
            <a:r>
              <a:rPr lang="ru-RU" dirty="0"/>
              <a:t>цель плана – обеспечение защиты и жизнедеятельности персонала и членов их семей.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4006029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седство">
  <a:themeElements>
    <a:clrScheme name="Соседство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Стандартная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оседство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Adjacency</Template>
  <TotalTime>91</TotalTime>
  <Words>506</Words>
  <Application>Microsoft Office PowerPoint</Application>
  <PresentationFormat>Экран (4:3)</PresentationFormat>
  <Paragraphs>86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Соседство</vt:lpstr>
      <vt:lpstr>Гражданская оборона   Ломтев А.В. ГБПОУ «Нижегородское областное училище олимпийского резерва имени В.С.Тишина»</vt:lpstr>
      <vt:lpstr>Предназначение и задачи ГО</vt:lpstr>
      <vt:lpstr>Основные задачи ГО: </vt:lpstr>
      <vt:lpstr>Структура и органы управления ГО</vt:lpstr>
      <vt:lpstr>Руководство ГО в Российской Федерации </vt:lpstr>
      <vt:lpstr>Классификация служб ГО в зависимости от выполнения задач</vt:lpstr>
      <vt:lpstr>Слайд 7</vt:lpstr>
      <vt:lpstr>Слайд 8</vt:lpstr>
      <vt:lpstr>Слайд 9</vt:lpstr>
      <vt:lpstr>Слайд 10</vt:lpstr>
      <vt:lpstr>Средства индивидуальной защиты</vt:lpstr>
      <vt:lpstr>Средства индивидуальной защиты</vt:lpstr>
      <vt:lpstr>Средства защиты кожи</vt:lpstr>
      <vt:lpstr>Средства медицинской защиты</vt:lpstr>
      <vt:lpstr>Радиозащитные средства</vt:lpstr>
      <vt:lpstr>Радиозащитные средства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Гражданская оборона</dc:title>
  <dc:creator>Администратор</dc:creator>
  <cp:lastModifiedBy>Lomtev</cp:lastModifiedBy>
  <cp:revision>14</cp:revision>
  <dcterms:created xsi:type="dcterms:W3CDTF">2016-10-08T19:28:37Z</dcterms:created>
  <dcterms:modified xsi:type="dcterms:W3CDTF">2018-02-07T21:30:13Z</dcterms:modified>
</cp:coreProperties>
</file>