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3"/>
  </p:notesMasterIdLst>
  <p:sldIdLst>
    <p:sldId id="291" r:id="rId2"/>
    <p:sldId id="290" r:id="rId3"/>
    <p:sldId id="277" r:id="rId4"/>
    <p:sldId id="271" r:id="rId5"/>
    <p:sldId id="262" r:id="rId6"/>
    <p:sldId id="260" r:id="rId7"/>
    <p:sldId id="261" r:id="rId8"/>
    <p:sldId id="274" r:id="rId9"/>
    <p:sldId id="273" r:id="rId10"/>
    <p:sldId id="293" r:id="rId11"/>
    <p:sldId id="29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99CCFF"/>
    <a:srgbClr val="FF0000"/>
    <a:srgbClr val="FFCC00"/>
    <a:srgbClr val="663300"/>
    <a:srgbClr val="CC0000"/>
    <a:srgbClr val="8000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49" autoAdjust="0"/>
  </p:normalViewPr>
  <p:slideViewPr>
    <p:cSldViewPr>
      <p:cViewPr>
        <p:scale>
          <a:sx n="98" d="100"/>
          <a:sy n="98" d="100"/>
        </p:scale>
        <p:origin x="-5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0F1E6-41AA-4763-A450-B11E87D8B85B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071A5-E1E8-4199-B8DD-3718B1CA66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071A5-E1E8-4199-B8DD-3718B1CA66E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6765A-1B59-47FB-BF27-0E45C5544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568B2-A06B-4B45-BC4C-36C16A120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E3C3A-EEAB-47C8-BF25-CEFECD9E0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01625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3EAE7-139B-4A41-8A22-D4AA7AE038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BD107-91C0-4B62-9A71-2A8394F3E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3691A-CD31-4E25-B566-EC87B4324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E884F-F68B-4C10-BBDD-152F3AFAA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515E4-16E6-4BB3-81A8-EB9C258BD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EA01-5840-4F5A-8C6D-D76E1C6CB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C84A9-56AD-4F68-8B13-04D65A546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998A7-CBDE-4EF0-BD0D-B6B243A6F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53BDB-7F85-4C98-B9A1-7C125BE37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E2DEA-33DC-408A-8CE6-3EDAAC62D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0DBC1807-AFC0-4300-9138-631DC6F35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5576" y="908720"/>
            <a:ext cx="6408390" cy="791865"/>
          </a:xfrm>
        </p:spPr>
        <p:txBody>
          <a:bodyPr/>
          <a:lstStyle/>
          <a:p>
            <a:pPr eaLnBrk="1" hangingPunct="1"/>
            <a:r>
              <a:rPr lang="ru-RU" sz="4000" dirty="0" err="1" smtClean="0">
                <a:solidFill>
                  <a:srgbClr val="003300"/>
                </a:solidFill>
                <a:effectLst/>
              </a:rPr>
              <a:t>Каргопольская</a:t>
            </a:r>
            <a:r>
              <a:rPr lang="ru-RU" sz="4000" dirty="0" smtClean="0">
                <a:solidFill>
                  <a:srgbClr val="003300"/>
                </a:solidFill>
                <a:effectLst/>
              </a:rPr>
              <a:t> игрушка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039024" y="1700808"/>
            <a:ext cx="3104976" cy="216024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dirty="0" smtClean="0">
                <a:solidFill>
                  <a:srgbClr val="003300"/>
                </a:solidFill>
                <a:effectLst/>
              </a:rPr>
              <a:t>Выполнила: Давыдова Н.В., воспитатель ГБ ДОУ д.с.№55</a:t>
            </a:r>
          </a:p>
        </p:txBody>
      </p:sp>
      <p:pic>
        <p:nvPicPr>
          <p:cNvPr id="2054" name="Picture 6" descr="http://umeha.3dn.ru/_pu/86/472557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08920"/>
            <a:ext cx="5879976" cy="29675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251520" y="188640"/>
            <a:ext cx="8352928" cy="250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rgbClr val="003300"/>
                </a:solidFill>
                <a:latin typeface="+mn-lt"/>
              </a:rPr>
              <a:t>Список используемых интернет ресурсов: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rgbClr val="003300"/>
                </a:solidFill>
                <a:latin typeface="+mn-lt"/>
              </a:rPr>
              <a:t>1 </a:t>
            </a:r>
            <a:r>
              <a:rPr lang="en-US" sz="2000" dirty="0" smtClean="0">
                <a:solidFill>
                  <a:srgbClr val="003300"/>
                </a:solidFill>
                <a:latin typeface="+mn-lt"/>
              </a:rPr>
              <a:t>http://subscribe.ru/group/slavyano-arijskaya-kultura/10332290/</a:t>
            </a:r>
            <a:endParaRPr lang="ru-RU" sz="2000" dirty="0" smtClean="0">
              <a:solidFill>
                <a:srgbClr val="003300"/>
              </a:solidFill>
              <a:latin typeface="+mn-lt"/>
            </a:endParaRP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rgbClr val="003300"/>
                </a:solidFill>
                <a:latin typeface="+mn-lt"/>
              </a:rPr>
              <a:t>2 </a:t>
            </a:r>
            <a:r>
              <a:rPr lang="en-US" sz="2000" dirty="0" smtClean="0">
                <a:solidFill>
                  <a:srgbClr val="003300"/>
                </a:solidFill>
                <a:latin typeface="+mn-lt"/>
              </a:rPr>
              <a:t>http://www.liveinternet.ru/users/merewka/post335138183/</a:t>
            </a:r>
            <a:endParaRPr lang="ru-RU" sz="2000" dirty="0" smtClean="0">
              <a:solidFill>
                <a:srgbClr val="003300"/>
              </a:solidFill>
              <a:latin typeface="+mn-lt"/>
            </a:endParaRP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rgbClr val="003300"/>
                </a:solidFill>
                <a:latin typeface="+mn-lt"/>
              </a:rPr>
              <a:t>3 </a:t>
            </a:r>
            <a:r>
              <a:rPr lang="en-US" sz="2000" dirty="0" smtClean="0">
                <a:solidFill>
                  <a:srgbClr val="003300"/>
                </a:solidFill>
                <a:latin typeface="+mn-lt"/>
              </a:rPr>
              <a:t>http://masterclassy.masterpodelok.com/dekupazh/2370-istorija-glinjanyh-igrushek.html</a:t>
            </a:r>
            <a:endParaRPr lang="ru-RU" sz="2000" dirty="0" smtClean="0">
              <a:solidFill>
                <a:srgbClr val="003300"/>
              </a:solidFill>
              <a:latin typeface="+mn-lt"/>
            </a:endParaRP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endParaRPr lang="ru-RU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539552" y="1052736"/>
            <a:ext cx="8352928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2000" dirty="0" smtClean="0">
              <a:solidFill>
                <a:srgbClr val="003300"/>
              </a:solidFill>
              <a:latin typeface="+mn-lt"/>
            </a:endParaRPr>
          </a:p>
          <a:p>
            <a:pPr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003300"/>
                </a:solidFill>
                <a:latin typeface="Comic Sans MS" pitchFamily="66" charset="0"/>
              </a:rPr>
              <a:t>БЛАГОДАРЮ ЗА ВНИМАНИЕ!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endParaRPr lang="ru-RU" dirty="0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sz="quarter" idx="3"/>
          </p:nvPr>
        </p:nvSpPr>
        <p:spPr>
          <a:xfrm>
            <a:off x="323528" y="4653136"/>
            <a:ext cx="8590855" cy="1481235"/>
          </a:xfrm>
        </p:spPr>
        <p:txBody>
          <a:bodyPr/>
          <a:lstStyle/>
          <a:p>
            <a:pPr indent="450000" algn="just">
              <a:buNone/>
            </a:pPr>
            <a:r>
              <a:rPr lang="ru-RU" sz="1400" dirty="0" smtClean="0">
                <a:solidFill>
                  <a:srgbClr val="003300"/>
                </a:solidFill>
                <a:effectLst/>
              </a:rPr>
              <a:t>С глубокой древности известны на Руси глиняные игрушки, и делают их в разных краях нашей страны. Древний город Каргополь — один из центров русской глиняной игрушки. Промысел этот зародился здесь не случайно: почва на севере скудная, каменистая, глинистая — не прокармливает, а потому приходилось крестьянам искать подспорье, и занимались они разными ремеслами. Освоили и гончарные премудрости, передавая их по наследству. Так появились в северном крае целые деревни, где почти в каждом доме жил гончар.</a:t>
            </a:r>
            <a:endParaRPr lang="ru-RU" sz="1400" dirty="0">
              <a:solidFill>
                <a:srgbClr val="003300"/>
              </a:solidFill>
              <a:effectLst/>
            </a:endParaRPr>
          </a:p>
        </p:txBody>
      </p:sp>
      <p:pic>
        <p:nvPicPr>
          <p:cNvPr id="16" name="Содержимое 8" descr="деревянным дворцом Алексея Михайловича, построенным в 60-70 годы XVII века.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3688" y="476672"/>
            <a:ext cx="5643563" cy="3871912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692696"/>
            <a:ext cx="8864278" cy="1800200"/>
          </a:xfrm>
        </p:spPr>
        <p:txBody>
          <a:bodyPr/>
          <a:lstStyle/>
          <a:p>
            <a:pPr indent="457200" algn="just">
              <a:buNone/>
            </a:pPr>
            <a:r>
              <a:rPr lang="ru-RU" sz="1600" dirty="0" smtClean="0">
                <a:solidFill>
                  <a:srgbClr val="003300"/>
                </a:solidFill>
                <a:effectLst/>
              </a:rPr>
              <a:t>Изготовляли всякую посуду: горшки, кринки, а из остатков темной глиняной массы лепили простенькие игрушки — лошадок, кур, утиц, коров, кукол. Были они поначалу блеклыми, однотонными — красок у мастеров тогда не было. Правда, некоторые гончары приспособились раскрашивать свои изделия печной сажей, мелом и цветной глиной.</a:t>
            </a:r>
          </a:p>
          <a:p>
            <a:pPr indent="457200" algn="just">
              <a:buNone/>
            </a:pPr>
            <a:r>
              <a:rPr lang="ru-RU" sz="1600" dirty="0" smtClean="0">
                <a:solidFill>
                  <a:srgbClr val="003300"/>
                </a:solidFill>
                <a:effectLst/>
              </a:rPr>
              <a:t>Со временем появились и яркие краски. </a:t>
            </a:r>
            <a:r>
              <a:rPr lang="ru-RU" sz="1600" dirty="0" err="1" smtClean="0">
                <a:solidFill>
                  <a:srgbClr val="003300"/>
                </a:solidFill>
                <a:effectLst/>
              </a:rPr>
              <a:t>Каргопольская</a:t>
            </a:r>
            <a:r>
              <a:rPr lang="ru-RU" sz="1600" dirty="0" smtClean="0">
                <a:solidFill>
                  <a:srgbClr val="003300"/>
                </a:solidFill>
                <a:effectLst/>
              </a:rPr>
              <a:t> игрушка начала расцветать. Но безвкусно пестрой не стала: традиционные формы ее не нарушились, да и сюжеты остались добрыми, смешными, понятными, ведь брали их мастера из русских народных сказок.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102" name="Picture 6" descr="http://img0.liveinternet.ru/images/attach/c/7/97/56/97056128_large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068960"/>
            <a:ext cx="4108564" cy="2736304"/>
          </a:xfrm>
          <a:prstGeom prst="rect">
            <a:avLst/>
          </a:prstGeom>
          <a:noFill/>
        </p:spPr>
      </p:pic>
      <p:pic>
        <p:nvPicPr>
          <p:cNvPr id="4106" name="Picture 10" descr="http://img1.liveinternet.ru/images/attach/c/7/97/56/97056221_large_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068960"/>
            <a:ext cx="4167051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414178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8200" y="332656"/>
            <a:ext cx="4038600" cy="602210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26987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/>
              </a:rPr>
              <a:t>Каргопольская глиняная игрушка как  художественное явление сегодня по праву занимает одно из первых мест среди российских народных промыслов игрушки. </a:t>
            </a:r>
          </a:p>
          <a:p>
            <a:pPr marL="0" indent="26987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/>
              </a:rPr>
              <a:t>Большая заслуга в этом принадлежит известным мастерам из д. </a:t>
            </a:r>
            <a:r>
              <a:rPr lang="ru-RU" sz="1800" dirty="0" err="1" smtClean="0">
                <a:solidFill>
                  <a:srgbClr val="003300"/>
                </a:solidFill>
                <a:effectLst/>
              </a:rPr>
              <a:t>Гринево</a:t>
            </a:r>
            <a:r>
              <a:rPr lang="ru-RU" sz="1800" dirty="0" smtClean="0">
                <a:solidFill>
                  <a:srgbClr val="003300"/>
                </a:solidFill>
                <a:effectLst/>
              </a:rPr>
              <a:t>:</a:t>
            </a:r>
          </a:p>
          <a:p>
            <a:pPr marL="0" indent="26987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/>
              </a:rPr>
              <a:t> Ивану Васильевичу Дружинину (1887 - 1949г.г.) - талантливому мастеру - классику </a:t>
            </a:r>
            <a:r>
              <a:rPr lang="ru-RU" sz="1800" dirty="0" err="1" smtClean="0">
                <a:solidFill>
                  <a:srgbClr val="003300"/>
                </a:solidFill>
                <a:effectLst/>
              </a:rPr>
              <a:t>каргопольской</a:t>
            </a:r>
            <a:r>
              <a:rPr lang="ru-RU" sz="1800" dirty="0" smtClean="0">
                <a:solidFill>
                  <a:srgbClr val="003300"/>
                </a:solidFill>
                <a:effectLst/>
              </a:rPr>
              <a:t> игрушки </a:t>
            </a:r>
          </a:p>
          <a:p>
            <a:pPr marL="0" indent="269875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/>
              </a:rPr>
              <a:t>и </a:t>
            </a:r>
            <a:r>
              <a:rPr lang="ru-RU" sz="1800" dirty="0" err="1" smtClean="0">
                <a:solidFill>
                  <a:srgbClr val="003300"/>
                </a:solidFill>
                <a:effectLst/>
              </a:rPr>
              <a:t>Ульяне</a:t>
            </a:r>
            <a:r>
              <a:rPr lang="ru-RU" sz="1800" dirty="0" smtClean="0">
                <a:solidFill>
                  <a:srgbClr val="003300"/>
                </a:solidFill>
                <a:effectLst/>
              </a:rPr>
              <a:t> Ивановне Бабкиной ( 1889 - 1977г.г.) - самой знаменитой мастерице.</a:t>
            </a:r>
            <a:endParaRPr lang="ru-RU" sz="1800" dirty="0">
              <a:solidFill>
                <a:srgbClr val="003300"/>
              </a:solidFill>
              <a:effectLst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AutoShape 2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532813" y="6308725"/>
            <a:ext cx="611187" cy="5492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676456" cy="650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251520" y="188640"/>
            <a:ext cx="8352928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003300"/>
                </a:solidFill>
                <a:latin typeface="+mn-lt"/>
              </a:rPr>
              <a:t>Цветные полоски,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003300"/>
                </a:solidFill>
                <a:latin typeface="+mn-lt"/>
              </a:rPr>
              <a:t> Волнистые зигзагообразные линии,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003300"/>
                </a:solidFill>
                <a:latin typeface="+mn-lt"/>
              </a:rPr>
              <a:t>Крупные и мелкие кружочки-горошины, </a:t>
            </a:r>
          </a:p>
          <a:p>
            <a:pPr>
              <a:spcBef>
                <a:spcPct val="50000"/>
              </a:spcBef>
              <a:buFont typeface="Arial" charset="0"/>
              <a:buChar char="•"/>
              <a:defRPr/>
            </a:pPr>
            <a:r>
              <a:rPr lang="ru-RU" dirty="0" smtClean="0">
                <a:solidFill>
                  <a:srgbClr val="003300"/>
                </a:solidFill>
                <a:latin typeface="+mn-lt"/>
              </a:rPr>
              <a:t>Кольца, точки и др. Ритм и чередование этих незамысловатых элементов, разнообразие цветовых композиций придают каждой игрушке светлую радость бытия.</a:t>
            </a:r>
            <a:endParaRPr lang="ru-RU" dirty="0">
              <a:solidFill>
                <a:srgbClr val="003300"/>
              </a:solidFill>
              <a:latin typeface="+mn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20888"/>
            <a:ext cx="734846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463" y="144463"/>
            <a:ext cx="2949458" cy="393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2420888"/>
            <a:ext cx="5784447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AutoShape 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675688" y="6308725"/>
            <a:ext cx="468312" cy="5492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88640"/>
            <a:ext cx="5003601" cy="511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6096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4">
      <a:dk1>
        <a:srgbClr val="000000"/>
      </a:dk1>
      <a:lt1>
        <a:srgbClr val="FFFFFF"/>
      </a:lt1>
      <a:dk2>
        <a:srgbClr val="006A67"/>
      </a:dk2>
      <a:lt2>
        <a:srgbClr val="FFFFCC"/>
      </a:lt2>
      <a:accent1>
        <a:srgbClr val="33CCCC"/>
      </a:accent1>
      <a:accent2>
        <a:srgbClr val="6D6FC7"/>
      </a:accent2>
      <a:accent3>
        <a:srgbClr val="AAB9B8"/>
      </a:accent3>
      <a:accent4>
        <a:srgbClr val="DADADA"/>
      </a:accent4>
      <a:accent5>
        <a:srgbClr val="ADE2E2"/>
      </a:accent5>
      <a:accent6>
        <a:srgbClr val="6264B4"/>
      </a:accent6>
      <a:hlink>
        <a:srgbClr val="00FFFF"/>
      </a:hlink>
      <a:folHlink>
        <a:srgbClr val="00CC66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лака 4">
    <a:dk1>
      <a:srgbClr val="000000"/>
    </a:dk1>
    <a:lt1>
      <a:srgbClr val="FFFFFF"/>
    </a:lt1>
    <a:dk2>
      <a:srgbClr val="006A67"/>
    </a:dk2>
    <a:lt2>
      <a:srgbClr val="FFFFCC"/>
    </a:lt2>
    <a:accent1>
      <a:srgbClr val="33CCCC"/>
    </a:accent1>
    <a:accent2>
      <a:srgbClr val="6D6FC7"/>
    </a:accent2>
    <a:accent3>
      <a:srgbClr val="AAB9B8"/>
    </a:accent3>
    <a:accent4>
      <a:srgbClr val="DADADA"/>
    </a:accent4>
    <a:accent5>
      <a:srgbClr val="ADE2E2"/>
    </a:accent5>
    <a:accent6>
      <a:srgbClr val="6264B4"/>
    </a:accent6>
    <a:hlink>
      <a:srgbClr val="00FFFF"/>
    </a:hlink>
    <a:folHlink>
      <a:srgbClr val="00CC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1053</TotalTime>
  <Words>249</Words>
  <Application>Microsoft Office PowerPoint</Application>
  <PresentationFormat>Экран (4:3)</PresentationFormat>
  <Paragraphs>20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Облака</vt:lpstr>
      <vt:lpstr>Каргопольская игрушка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Кузнецова Елена Олеговна</dc:title>
  <dc:creator>Guitar</dc:creator>
  <cp:lastModifiedBy>Guitar</cp:lastModifiedBy>
  <cp:revision>42</cp:revision>
  <dcterms:created xsi:type="dcterms:W3CDTF">1601-01-01T00:00:00Z</dcterms:created>
  <dcterms:modified xsi:type="dcterms:W3CDTF">2017-10-16T18:06:35Z</dcterms:modified>
</cp:coreProperties>
</file>