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7" r:id="rId3"/>
    <p:sldId id="269" r:id="rId4"/>
    <p:sldId id="258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133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48.emf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image" Target="../media/image10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244827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bg1"/>
                </a:solidFill>
              </a:rPr>
              <a:t>Муниципальное бюджетное  общеобразовательное учреждение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«</a:t>
            </a:r>
            <a:r>
              <a:rPr lang="ru-RU" sz="1800" dirty="0" err="1" smtClean="0">
                <a:solidFill>
                  <a:schemeClr val="bg1"/>
                </a:solidFill>
              </a:rPr>
              <a:t>Серго-Ивановская</a:t>
            </a:r>
            <a:r>
              <a:rPr lang="ru-RU" sz="1800" dirty="0" smtClean="0">
                <a:solidFill>
                  <a:schemeClr val="bg1"/>
                </a:solidFill>
              </a:rPr>
              <a:t> основная школа»</a:t>
            </a: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Смоленская </a:t>
            </a:r>
            <a:r>
              <a:rPr lang="ru-RU" sz="1800" dirty="0" smtClean="0">
                <a:solidFill>
                  <a:schemeClr val="bg1"/>
                </a:solidFill>
              </a:rPr>
              <a:t>область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204864"/>
            <a:ext cx="6944816" cy="237626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Проектная работа по математике</a:t>
            </a:r>
          </a:p>
          <a:p>
            <a:pPr algn="ctr"/>
            <a:r>
              <a:rPr lang="ru-RU" sz="3200" dirty="0" smtClean="0"/>
              <a:t>НЕКОТОРЫЕ СПОСОБЫ РЕШЕНИЯ </a:t>
            </a:r>
          </a:p>
          <a:p>
            <a:pPr algn="ctr"/>
            <a:r>
              <a:rPr lang="ru-RU" sz="3200" dirty="0" smtClean="0"/>
              <a:t>КВАДРАТНЫХ УРАВНЕНИЙ</a:t>
            </a:r>
          </a:p>
          <a:p>
            <a:pPr algn="ctr"/>
            <a:endParaRPr lang="ru-RU" sz="3200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571868" y="4643446"/>
            <a:ext cx="48965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Выполнили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Моисеева Юлия,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Николаева Анна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SimSun" pitchFamily="2" charset="-122"/>
                <a:cs typeface="Times New Roman" pitchFamily="18" charset="0"/>
              </a:rPr>
              <a:t>              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учащиеся  </a:t>
            </a:r>
            <a:r>
              <a:rPr lang="ru-RU" sz="1400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8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класса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SimSun" pitchFamily="2" charset="-122"/>
                <a:cs typeface="Times New Roman" pitchFamily="18" charset="0"/>
              </a:rPr>
              <a:t> 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               Руководитель проекта: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Федорова Ирина Михайловна,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учитель математики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Разложение на множители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1714488"/>
            <a:ext cx="2361765" cy="428628"/>
          </a:xfrm>
          <a:prstGeom prst="rect">
            <a:avLst/>
          </a:prstGeom>
          <a:noFill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214554"/>
            <a:ext cx="2577048" cy="357190"/>
          </a:xfrm>
          <a:prstGeom prst="rect">
            <a:avLst/>
          </a:prstGeom>
          <a:noFill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643182"/>
            <a:ext cx="2888679" cy="357190"/>
          </a:xfrm>
          <a:prstGeom prst="rect">
            <a:avLst/>
          </a:prstGeom>
          <a:noFill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3143248"/>
            <a:ext cx="2594523" cy="404799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714752"/>
            <a:ext cx="1733631" cy="571504"/>
          </a:xfrm>
          <a:prstGeom prst="rect">
            <a:avLst/>
          </a:prstGeom>
          <a:noFill/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1285860"/>
            <a:ext cx="13099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Пример: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1033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000" b="1" i="1" dirty="0" smtClean="0"/>
              <a:t>Теорема Виета.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785794"/>
            <a:ext cx="2999305" cy="571480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571472" y="1571612"/>
          <a:ext cx="2097997" cy="714356"/>
        </p:xfrm>
        <a:graphic>
          <a:graphicData uri="http://schemas.openxmlformats.org/presentationml/2006/ole">
            <p:oleObj spid="_x0000_s21507" name="Формула" r:id="rId4" imgW="1473200" imgH="508000" progId="Equation.3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14282" y="2714620"/>
            <a:ext cx="3143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ах</a:t>
            </a:r>
            <a:r>
              <a:rPr lang="ru-RU" sz="2400" i="1" baseline="30000" dirty="0" smtClean="0"/>
              <a:t>2</a:t>
            </a:r>
            <a:r>
              <a:rPr lang="ru-RU" sz="2400" i="1" dirty="0" smtClean="0"/>
              <a:t> + </a:t>
            </a:r>
            <a:r>
              <a:rPr lang="en-US" sz="2400" i="1" dirty="0" smtClean="0"/>
              <a:t>b</a:t>
            </a:r>
            <a:r>
              <a:rPr lang="ru-RU" sz="2400" i="1" dirty="0" err="1" smtClean="0"/>
              <a:t>х</a:t>
            </a:r>
            <a:r>
              <a:rPr lang="ru-RU" sz="2400" i="1" dirty="0" smtClean="0"/>
              <a:t> + с = 0, а ≠ 0 </a:t>
            </a:r>
            <a:endParaRPr lang="ru-RU" sz="2400" dirty="0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286124"/>
            <a:ext cx="2143108" cy="607149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571736" y="3357562"/>
            <a:ext cx="7858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=0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786190"/>
            <a:ext cx="2000264" cy="131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3429000"/>
            <a:ext cx="714380" cy="523383"/>
          </a:xfrm>
          <a:prstGeom prst="rect">
            <a:avLst/>
          </a:prstGeom>
          <a:noFill/>
        </p:spPr>
      </p:pic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3357562"/>
            <a:ext cx="642942" cy="479770"/>
          </a:xfrm>
          <a:prstGeom prst="rect">
            <a:avLst/>
          </a:prstGeom>
          <a:noFill/>
        </p:spPr>
      </p:pic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5357818" y="2857496"/>
            <a:ext cx="21946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обозначить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18" name="Picture 1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5" y="4143380"/>
            <a:ext cx="2226989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857232"/>
            <a:ext cx="2500330" cy="431192"/>
          </a:xfrm>
          <a:prstGeom prst="rect">
            <a:avLst/>
          </a:prstGeom>
          <a:noFill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1571612"/>
            <a:ext cx="2000264" cy="912818"/>
          </a:xfrm>
          <a:prstGeom prst="rect">
            <a:avLst/>
          </a:prstGeom>
          <a:noFill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2500306"/>
            <a:ext cx="2340190" cy="642942"/>
          </a:xfrm>
          <a:prstGeom prst="rect">
            <a:avLst/>
          </a:prstGeom>
          <a:noFill/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3357562"/>
            <a:ext cx="2214578" cy="1552783"/>
          </a:xfrm>
          <a:prstGeom prst="rect">
            <a:avLst/>
          </a:prstGeom>
          <a:noFill/>
        </p:spPr>
      </p:pic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5072074"/>
            <a:ext cx="2745789" cy="714380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571472" y="785794"/>
            <a:ext cx="11430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Пример: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2254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0" y="2589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lvl="0"/>
            <a:r>
              <a:rPr lang="ru-RU" i="1" dirty="0" smtClean="0"/>
              <a:t>Графический способ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229600" cy="4389120"/>
          </a:xfrm>
        </p:spPr>
        <p:txBody>
          <a:bodyPr/>
          <a:lstStyle/>
          <a:p>
            <a:r>
              <a:rPr lang="ru-RU" b="1" dirty="0" smtClean="0"/>
              <a:t>Решить уравнение</a:t>
            </a:r>
            <a:r>
              <a:rPr lang="ru-RU" dirty="0" smtClean="0"/>
              <a:t>                 =0</a:t>
            </a:r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3786182" y="1285860"/>
          <a:ext cx="1186970" cy="357190"/>
        </p:xfrm>
        <a:graphic>
          <a:graphicData uri="http://schemas.openxmlformats.org/presentationml/2006/ole">
            <p:oleObj spid="_x0000_s23553" name="Формула" r:id="rId3" imgW="685800" imgH="203200" progId="Equation.3">
              <p:embed/>
            </p:oleObj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4572000" y="1785926"/>
          <a:ext cx="1428760" cy="428628"/>
        </p:xfrm>
        <a:graphic>
          <a:graphicData uri="http://schemas.openxmlformats.org/presentationml/2006/ole">
            <p:oleObj spid="_x0000_s23555" name="Формула" r:id="rId4" imgW="710891" imgH="203112" progId="Equation.3">
              <p:embed/>
            </p:oleObj>
          </a:graphicData>
        </a:graphic>
      </p:graphicFrame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3857628"/>
            <a:ext cx="2428892" cy="2695778"/>
          </a:xfrm>
          <a:prstGeom prst="rect">
            <a:avLst/>
          </a:prstGeom>
          <a:noFill/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214282" y="1785926"/>
            <a:ext cx="43931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Arial" pitchFamily="34" charset="0"/>
              </a:rPr>
              <a:t>Преобразуем уравнение к виду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63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0525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6572264" y="2428868"/>
          <a:ext cx="571504" cy="368662"/>
        </p:xfrm>
        <a:graphic>
          <a:graphicData uri="http://schemas.openxmlformats.org/presentationml/2006/ole">
            <p:oleObj spid="_x0000_s23561" name="Формула" r:id="rId6" imgW="431613" imgH="228501" progId="Equation.3">
              <p:embed/>
            </p:oleObj>
          </a:graphicData>
        </a:graphic>
      </p:graphicFrame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7858148" y="2500306"/>
          <a:ext cx="928694" cy="288828"/>
        </p:xfrm>
        <a:graphic>
          <a:graphicData uri="http://schemas.openxmlformats.org/presentationml/2006/ole">
            <p:oleObj spid="_x0000_s23560" name="Формула" r:id="rId7" imgW="660113" imgH="203112" progId="Equation.3">
              <p:embed/>
            </p:oleObj>
          </a:graphicData>
        </a:graphic>
      </p:graphicFrame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214282" y="2357430"/>
            <a:ext cx="635565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Arial" pitchFamily="34" charset="0"/>
              </a:rPr>
              <a:t>Построим в одной системе координат графики функций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0" y="334963"/>
            <a:ext cx="3048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Arial" pitchFamily="34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0" y="541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Arial" pitchFamily="34" charset="0"/>
              </a:rPr>
              <a:t>   </a:t>
            </a:r>
            <a:r>
              <a:rPr kumimoji="0" lang="ru-RU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214282" y="3071810"/>
            <a:ext cx="85011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Arial" pitchFamily="34" charset="0"/>
              </a:rPr>
              <a:t>Они пересекаются в двух точках A(-1;1) и B(3;9). Корнями уравнения служат абсциссы точек A и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Arial" pitchFamily="34" charset="0"/>
              </a:rPr>
              <a:t>B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Arial" pitchFamily="34" charset="0"/>
              </a:rPr>
              <a:t>, значит,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3565" name="Object 13"/>
          <p:cNvGraphicFramePr>
            <a:graphicFrameLocks noChangeAspect="1"/>
          </p:cNvGraphicFramePr>
          <p:nvPr/>
        </p:nvGraphicFramePr>
        <p:xfrm>
          <a:off x="3714744" y="3429000"/>
          <a:ext cx="1471410" cy="357190"/>
        </p:xfrm>
        <a:graphic>
          <a:graphicData uri="http://schemas.openxmlformats.org/presentationml/2006/ole">
            <p:oleObj spid="_x0000_s23565" name="Формула" r:id="rId8" imgW="875920" imgH="215806" progId="Equation.3">
              <p:embed/>
            </p:oleObj>
          </a:graphicData>
        </a:graphic>
      </p:graphicFrame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0" y="66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00525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142852"/>
            <a:ext cx="835824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Содержание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Паспорт проекта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……………………………………………………………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Введение……………………………………………………………………. 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77800" lvl="0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2.Теоретическая часть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77800" lvl="0" indent="90488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LcPeriod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История развития теории и практики решения квадратных уравнений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77800" lvl="0" indent="90488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LcPeriod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Решение уравнений через дискриминант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77800" lvl="0" indent="90488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LcPeriod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  формуле с четным коэффициентом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77800" lvl="0" indent="90488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LcPeriod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Выделение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полного квадрата двучлена. 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77800" lvl="0" indent="90488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LcPeriod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Разложение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на множители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77800" lvl="0" indent="90488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LcPeriod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Теорема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Виета 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177800" lvl="0" indent="90488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LcPeriod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Графический способ  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3. Заключение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………………………………………………………………….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 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Литература…………………………………………………………………..    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14282" y="500042"/>
            <a:ext cx="850112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1914525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Цель работы: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Изучение различных способов решения квадратных уравнений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1914525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	Задачи: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1914525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-  изучить историю развития квадратных уравнений;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1914525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- рассмотреть стандартные и нестандартные методы решения квадратных уравнений;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1914525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выявить наиболее удобные способы  решения квадратных уравнений;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1914525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- научиться решать квадратные уравнения различными способами.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1914525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	Гипотеза: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любое квадратное уравнение можно решить  всеми существующими способами.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1914525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Объект исследования: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квадратные уравнения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1914525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	Предмет исследования: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способы решения уравнений второй степени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r>
              <a:rPr lang="ru-RU" dirty="0" smtClean="0"/>
              <a:t>История вопроса</a:t>
            </a:r>
            <a:endParaRPr lang="ru-RU" dirty="0"/>
          </a:p>
        </p:txBody>
      </p:sp>
      <p:pic>
        <p:nvPicPr>
          <p:cNvPr id="2867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604" y="214290"/>
            <a:ext cx="8636238" cy="6110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700" b="1" i="1" dirty="0" smtClean="0"/>
              <a:t>Решение  квадратных уравнений через дискриминант.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500174"/>
            <a:ext cx="5757874" cy="4839816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ах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 + </a:t>
            </a:r>
            <a:r>
              <a:rPr lang="en-US" b="1" i="1" dirty="0" smtClean="0"/>
              <a:t>b</a:t>
            </a:r>
            <a:r>
              <a:rPr lang="ru-RU" b="1" i="1" dirty="0" err="1" smtClean="0"/>
              <a:t>х</a:t>
            </a:r>
            <a:r>
              <a:rPr lang="ru-RU" b="1" i="1" dirty="0" smtClean="0"/>
              <a:t> + с = 0, а ≠0</a:t>
            </a:r>
          </a:p>
          <a:p>
            <a:pPr>
              <a:buNone/>
            </a:pPr>
            <a:r>
              <a:rPr lang="en-US" b="1" i="1" dirty="0" smtClean="0"/>
              <a:t>D=b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 - 4</a:t>
            </a:r>
            <a:r>
              <a:rPr lang="en-US" b="1" i="1" dirty="0" smtClean="0"/>
              <a:t>ac</a:t>
            </a:r>
            <a:r>
              <a:rPr lang="ru-RU" b="1" i="1" dirty="0" smtClean="0"/>
              <a:t> –</a:t>
            </a:r>
            <a:r>
              <a:rPr lang="ru-RU" b="1" dirty="0" smtClean="0"/>
              <a:t> дискриминант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1)D&gt; </a:t>
            </a:r>
            <a:r>
              <a:rPr lang="ru-RU" b="1" dirty="0" smtClean="0"/>
              <a:t>0, два корня   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2)</a:t>
            </a:r>
            <a:r>
              <a:rPr lang="en-US" b="1" dirty="0" smtClean="0"/>
              <a:t>D=0</a:t>
            </a:r>
            <a:r>
              <a:rPr lang="ru-RU" b="1" dirty="0" smtClean="0"/>
              <a:t>, единственный корень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3)</a:t>
            </a:r>
            <a:r>
              <a:rPr lang="en-US" b="1" dirty="0" smtClean="0"/>
              <a:t>D&lt;</a:t>
            </a:r>
            <a:r>
              <a:rPr lang="ru-RU" b="1" dirty="0" smtClean="0"/>
              <a:t>0, корней нет.  </a:t>
            </a:r>
            <a:endParaRPr lang="ru-RU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428868"/>
            <a:ext cx="202598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286124"/>
            <a:ext cx="949449" cy="71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/>
          <a:lstStyle/>
          <a:p>
            <a:r>
              <a:rPr lang="ru-RU" dirty="0" smtClean="0"/>
              <a:t>Пример    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692696"/>
            <a:ext cx="247331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700808"/>
            <a:ext cx="579357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10376"/>
          </a:xfrm>
        </p:spPr>
        <p:txBody>
          <a:bodyPr>
            <a:noAutofit/>
          </a:bodyPr>
          <a:lstStyle/>
          <a:p>
            <a:pPr lvl="0"/>
            <a:r>
              <a:rPr lang="ru-RU" sz="2800" b="1" i="1" dirty="0" smtClean="0"/>
              <a:t>Решение квадратных уравнений по формуле с четным коэффициентом.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060848"/>
            <a:ext cx="4830699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/>
          <a:lstStyle/>
          <a:p>
            <a:r>
              <a:rPr lang="ru-RU" dirty="0" smtClean="0"/>
              <a:t>Пример 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692696"/>
            <a:ext cx="2592288" cy="581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556792"/>
            <a:ext cx="7000924" cy="494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500198"/>
          </a:xfrm>
        </p:spPr>
        <p:txBody>
          <a:bodyPr>
            <a:normAutofit/>
          </a:bodyPr>
          <a:lstStyle/>
          <a:p>
            <a:pPr lvl="0"/>
            <a:r>
              <a:rPr lang="ru-RU" sz="3100" b="1" i="1" dirty="0" smtClean="0"/>
              <a:t>Выделение полного квадрата двучлена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1214422"/>
            <a:ext cx="1341438" cy="236538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1500174"/>
            <a:ext cx="2087563" cy="236537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1857364"/>
            <a:ext cx="1660525" cy="236538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2143116"/>
            <a:ext cx="1341438" cy="236537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2500306"/>
            <a:ext cx="1470025" cy="288925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2928934"/>
            <a:ext cx="822325" cy="236538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2857496"/>
            <a:ext cx="1470025" cy="28892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3071810"/>
            <a:ext cx="2286016" cy="394231"/>
          </a:xfrm>
          <a:prstGeom prst="rect">
            <a:avLst/>
          </a:prstGeom>
          <a:noFill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500438"/>
            <a:ext cx="1721964" cy="785818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214346" y="-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968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3571868" y="2857496"/>
            <a:ext cx="7143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,если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3071810"/>
            <a:ext cx="12858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Пример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071942"/>
            <a:ext cx="3320843" cy="500066"/>
          </a:xfrm>
          <a:prstGeom prst="rect">
            <a:avLst/>
          </a:prstGeom>
          <a:noFill/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3" y="4643446"/>
            <a:ext cx="1871679" cy="500066"/>
          </a:xfrm>
          <a:prstGeom prst="rect">
            <a:avLst/>
          </a:prstGeom>
          <a:noFill/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5143512"/>
            <a:ext cx="1714512" cy="506686"/>
          </a:xfrm>
          <a:prstGeom prst="rect">
            <a:avLst/>
          </a:prstGeom>
          <a:noFill/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5643577"/>
            <a:ext cx="1500198" cy="392731"/>
          </a:xfrm>
          <a:prstGeom prst="rect">
            <a:avLst/>
          </a:prstGeom>
          <a:noFill/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501" y="6072206"/>
            <a:ext cx="1413133" cy="477839"/>
          </a:xfrm>
          <a:prstGeom prst="rect">
            <a:avLst/>
          </a:prstGeom>
          <a:noFill/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4500570"/>
            <a:ext cx="1357322" cy="613727"/>
          </a:xfrm>
          <a:prstGeom prst="rect">
            <a:avLst/>
          </a:prstGeom>
          <a:noFill/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5214950"/>
            <a:ext cx="2343908" cy="500066"/>
          </a:xfrm>
          <a:prstGeom prst="rect">
            <a:avLst/>
          </a:prstGeom>
          <a:noFill/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7" y="5715016"/>
            <a:ext cx="2191899" cy="428628"/>
          </a:xfrm>
          <a:prstGeom prst="rect">
            <a:avLst/>
          </a:prstGeom>
          <a:noFill/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5500702"/>
            <a:ext cx="1294318" cy="406401"/>
          </a:xfrm>
          <a:prstGeom prst="rect">
            <a:avLst/>
          </a:prstGeom>
          <a:noFill/>
        </p:spPr>
      </p:pic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</TotalTime>
  <Words>203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Поток</vt:lpstr>
      <vt:lpstr>Формула</vt:lpstr>
      <vt:lpstr>Муниципальное бюджетное  общеобразовательное учреждение «Серго-Ивановская основная школа» Смоленская область </vt:lpstr>
      <vt:lpstr>Слайд 2</vt:lpstr>
      <vt:lpstr>Слайд 3</vt:lpstr>
      <vt:lpstr>История вопроса</vt:lpstr>
      <vt:lpstr>Решение  квадратных уравнений через дискриминант.  </vt:lpstr>
      <vt:lpstr>Пример    </vt:lpstr>
      <vt:lpstr>Решение квадратных уравнений по формуле с четным коэффициентом. </vt:lpstr>
      <vt:lpstr>Пример  </vt:lpstr>
      <vt:lpstr>Выделение полного квадрата двучлена </vt:lpstr>
      <vt:lpstr>Слайд 10</vt:lpstr>
      <vt:lpstr>Теорема Виета. </vt:lpstr>
      <vt:lpstr>Слайд 12</vt:lpstr>
      <vt:lpstr>Графический способ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  общеобразовательное учреждение «Средняя школа №2 им. Е.В.Камышева» город Гагарин Смоленская область </dc:title>
  <dc:creator>Пользователь</dc:creator>
  <cp:lastModifiedBy>MF-512</cp:lastModifiedBy>
  <cp:revision>15</cp:revision>
  <dcterms:created xsi:type="dcterms:W3CDTF">2017-11-03T05:18:37Z</dcterms:created>
  <dcterms:modified xsi:type="dcterms:W3CDTF">2018-01-18T15:18:36Z</dcterms:modified>
</cp:coreProperties>
</file>