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78" y="-6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5" name="Footer Placeholder 4"/>
          <p:cNvSpPr>
            <a:spLocks noGrp="1"/>
          </p:cNvSpPr>
          <p:nvPr>
            <p:ph type="ftr" sz="quarter" idx="11"/>
          </p:nvPr>
        </p:nvSpPr>
        <p:spPr>
          <a:xfrm>
            <a:off x="5332412" y="5883275"/>
            <a:ext cx="4324044" cy="365125"/>
          </a:xfrm>
        </p:spPr>
        <p:txBody>
          <a:bodyPr/>
          <a:lstStyle/>
          <a:p>
            <a:endParaRPr lang="ru-RU"/>
          </a:p>
        </p:txBody>
      </p:sp>
      <p:sp>
        <p:nvSpPr>
          <p:cNvPr id="6" name="Slide Number Placeholder 5"/>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4129525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1314059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311545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2637922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160016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28834924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23633320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3320381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938707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951856" y="5867131"/>
            <a:ext cx="551167" cy="365125"/>
          </a:xfrm>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155010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325082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3348159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130647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1252258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3144776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3875890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47F5D07-F272-4BCF-9EC2-D92CC0976880}" type="datetimeFigureOut">
              <a:rPr lang="ru-RU" smtClean="0"/>
              <a:pPr/>
              <a:t>08.02.2018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1963178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47F5D07-F272-4BCF-9EC2-D92CC0976880}" type="datetimeFigureOut">
              <a:rPr lang="ru-RU" smtClean="0"/>
              <a:pPr/>
              <a:t>08.02.2018</a:t>
            </a:fld>
            <a:endParaRPr lang="ru-RU"/>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FD7CC8D-A85E-47E6-BA90-7659D8FBE7D2}" type="slidenum">
              <a:rPr lang="ru-RU" smtClean="0"/>
              <a:pPr/>
              <a:t>‹#›</a:t>
            </a:fld>
            <a:endParaRPr lang="ru-RU"/>
          </a:p>
        </p:txBody>
      </p:sp>
    </p:spTree>
    <p:extLst>
      <p:ext uri="{BB962C8B-B14F-4D97-AF65-F5344CB8AC3E}">
        <p14:creationId xmlns:p14="http://schemas.microsoft.com/office/powerpoint/2010/main" xmlns="" val="33817623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871133" y="1647296"/>
            <a:ext cx="9144000" cy="1281203"/>
          </a:xfrm>
        </p:spPr>
        <p:txBody>
          <a:bodyPr>
            <a:noAutofit/>
          </a:bodyPr>
          <a:lstStyle/>
          <a:p>
            <a:r>
              <a:rPr lang="en-US" sz="4800" b="1"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Herausragende Persönlichkeiten des Fußballs</a:t>
            </a:r>
            <a:endParaRPr lang="ru-RU"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3" name="Подзаголовок 2"/>
          <p:cNvSpPr>
            <a:spLocks noGrp="1"/>
          </p:cNvSpPr>
          <p:nvPr>
            <p:ph type="subTitle" idx="1"/>
          </p:nvPr>
        </p:nvSpPr>
        <p:spPr>
          <a:xfrm>
            <a:off x="4515377" y="3996266"/>
            <a:ext cx="6987645" cy="2427980"/>
          </a:xfrm>
        </p:spPr>
        <p:txBody>
          <a:bodyPr>
            <a:normAutofit fontScale="85000" lnSpcReduction="20000"/>
          </a:bodyPr>
          <a:lstStyle/>
          <a:p>
            <a:endParaRPr lang="ru-RU" dirty="0" smtClean="0"/>
          </a:p>
          <a:p>
            <a:endParaRPr lang="ru-RU" dirty="0"/>
          </a:p>
          <a:p>
            <a:endParaRPr lang="ru-RU" dirty="0" smtClean="0"/>
          </a:p>
          <a:p>
            <a:pPr algn="l"/>
            <a:r>
              <a:rPr lang="ru-RU" b="1" dirty="0" smtClean="0"/>
              <a:t>Выполнил</a:t>
            </a:r>
            <a:r>
              <a:rPr lang="ru-RU" dirty="0" smtClean="0"/>
              <a:t>: </a:t>
            </a:r>
            <a:r>
              <a:rPr lang="ru-RU" dirty="0" err="1" smtClean="0"/>
              <a:t>Шиманов</a:t>
            </a:r>
            <a:r>
              <a:rPr lang="ru-RU" dirty="0" smtClean="0"/>
              <a:t> Сергей - обучающийся 10 класса МОУ «СОШ имени Героя Советского Союза В.И. Лаврова С. Горяйновка Духовницкого района Саратовской области»</a:t>
            </a:r>
          </a:p>
          <a:p>
            <a:pPr algn="l"/>
            <a:r>
              <a:rPr lang="ru-RU" b="1" dirty="0" smtClean="0"/>
              <a:t>Руководитель:</a:t>
            </a:r>
            <a:r>
              <a:rPr lang="ru-RU" dirty="0" smtClean="0"/>
              <a:t> Самохвалова Татьяна Валентиновна – учитель немецкого языка</a:t>
            </a:r>
            <a:endParaRPr lang="ru-RU" dirty="0"/>
          </a:p>
        </p:txBody>
      </p:sp>
      <p:sp>
        <p:nvSpPr>
          <p:cNvPr id="4" name="TextBox 3"/>
          <p:cNvSpPr txBox="1"/>
          <p:nvPr/>
        </p:nvSpPr>
        <p:spPr>
          <a:xfrm>
            <a:off x="2497015" y="211015"/>
            <a:ext cx="9097108" cy="923330"/>
          </a:xfrm>
          <a:prstGeom prst="rect">
            <a:avLst/>
          </a:prstGeom>
          <a:noFill/>
        </p:spPr>
        <p:txBody>
          <a:bodyPr wrap="square" rtlCol="0">
            <a:spAutoFit/>
          </a:bodyPr>
          <a:lstStyle/>
          <a:p>
            <a:pPr algn="ctr"/>
            <a:r>
              <a:rPr lang="ru-RU" dirty="0" smtClean="0"/>
              <a:t>VI Межрегиональный конкурс творческих работ учащихся и педагогов </a:t>
            </a:r>
            <a:endParaRPr lang="de-DE" dirty="0" smtClean="0"/>
          </a:p>
          <a:p>
            <a:pPr algn="ctr"/>
            <a:r>
              <a:rPr lang="ru-RU" dirty="0" smtClean="0"/>
              <a:t>«</a:t>
            </a:r>
            <a:r>
              <a:rPr lang="ru-RU" dirty="0" smtClean="0"/>
              <a:t>Здоровая нация – процветание России»</a:t>
            </a:r>
          </a:p>
          <a:p>
            <a:pPr algn="ctr"/>
            <a:endParaRPr lang="ru-RU" dirty="0"/>
          </a:p>
        </p:txBody>
      </p:sp>
    </p:spTree>
    <p:extLst>
      <p:ext uri="{BB962C8B-B14F-4D97-AF65-F5344CB8AC3E}">
        <p14:creationId xmlns:p14="http://schemas.microsoft.com/office/powerpoint/2010/main" xmlns="" val="1573209874"/>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de-DE" sz="2000" dirty="0"/>
              <a:t>Wie in vielen Sportarten , im Fußball gibt es viele Legenden und wirklich herausragende Fußballspieler. Alle von Ihnen haben einen erheblichen Beitrag zur Fußball-Entwicklung und für immer aufgezeichnet Ihre Namen in der Fußball-Geschichte.</a:t>
            </a:r>
            <a:br>
              <a:rPr lang="de-DE" sz="2000" dirty="0"/>
            </a:br>
            <a:endParaRPr lang="ru-RU" sz="2000" dirty="0"/>
          </a:p>
        </p:txBody>
      </p:sp>
      <p:pic>
        <p:nvPicPr>
          <p:cNvPr id="6" name="Объект 5"/>
          <p:cNvPicPr>
            <a:picLocks noGrp="1" noChangeAspect="1"/>
          </p:cNvPicPr>
          <p:nvPr>
            <p:ph idx="1"/>
          </p:nvPr>
        </p:nvPicPr>
        <p:blipFill>
          <a:blip r:embed="rId2" cstate="print"/>
          <a:stretch>
            <a:fillRect/>
          </a:stretch>
        </p:blipFill>
        <p:spPr>
          <a:xfrm>
            <a:off x="2175526" y="1972491"/>
            <a:ext cx="8736306" cy="4572000"/>
          </a:xfrm>
          <a:prstGeom prst="rect">
            <a:avLst/>
          </a:prstGeom>
        </p:spPr>
      </p:pic>
    </p:spTree>
    <p:extLst>
      <p:ext uri="{BB962C8B-B14F-4D97-AF65-F5344CB8AC3E}">
        <p14:creationId xmlns:p14="http://schemas.microsoft.com/office/powerpoint/2010/main" xmlns="" val="4189622419"/>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a:off x="1908516" y="587827"/>
            <a:ext cx="4428308" cy="653143"/>
          </a:xfrm>
        </p:spPr>
        <p:txBody>
          <a:bodyPr>
            <a:normAutofit fontScale="90000"/>
          </a:bodyPr>
          <a:lstStyle/>
          <a:p>
            <a:r>
              <a:rPr lang="ru-RU" b="1" dirty="0" smtClean="0">
                <a:ln w="22225">
                  <a:solidFill>
                    <a:schemeClr val="accent2"/>
                  </a:solidFill>
                  <a:prstDash val="solid"/>
                </a:ln>
                <a:solidFill>
                  <a:schemeClr val="accent2">
                    <a:lumMod val="40000"/>
                    <a:lumOff val="60000"/>
                  </a:schemeClr>
                </a:solidFill>
              </a:rPr>
              <a:t>«</a:t>
            </a:r>
            <a:r>
              <a:rPr lang="en-US" sz="4000" b="1" dirty="0" err="1" smtClean="0">
                <a:ln w="22225">
                  <a:solidFill>
                    <a:schemeClr val="accent2"/>
                  </a:solidFill>
                  <a:prstDash val="solid"/>
                </a:ln>
                <a:solidFill>
                  <a:schemeClr val="accent2">
                    <a:lumMod val="40000"/>
                    <a:lumOff val="60000"/>
                  </a:schemeClr>
                </a:solidFill>
              </a:rPr>
              <a:t>König</a:t>
            </a:r>
            <a:r>
              <a:rPr lang="en-US" sz="4000" b="1" dirty="0" smtClean="0">
                <a:ln w="22225">
                  <a:solidFill>
                    <a:schemeClr val="accent2"/>
                  </a:solidFill>
                  <a:prstDash val="solid"/>
                </a:ln>
                <a:solidFill>
                  <a:schemeClr val="accent2">
                    <a:lumMod val="40000"/>
                    <a:lumOff val="60000"/>
                  </a:schemeClr>
                </a:solidFill>
              </a:rPr>
              <a:t> </a:t>
            </a:r>
            <a:r>
              <a:rPr lang="en-US" sz="4000" b="1" dirty="0">
                <a:ln w="22225">
                  <a:solidFill>
                    <a:schemeClr val="accent2"/>
                  </a:solidFill>
                  <a:prstDash val="solid"/>
                </a:ln>
                <a:solidFill>
                  <a:schemeClr val="accent2">
                    <a:lumMod val="40000"/>
                    <a:lumOff val="60000"/>
                  </a:schemeClr>
                </a:solidFill>
              </a:rPr>
              <a:t>des Fußballs</a:t>
            </a:r>
            <a:r>
              <a:rPr lang="en-US" b="1" dirty="0">
                <a:ln w="22225">
                  <a:solidFill>
                    <a:schemeClr val="accent2"/>
                  </a:solidFill>
                  <a:prstDash val="solid"/>
                </a:ln>
                <a:solidFill>
                  <a:schemeClr val="accent2">
                    <a:lumMod val="40000"/>
                    <a:lumOff val="60000"/>
                  </a:schemeClr>
                </a:solidFill>
              </a:rPr>
              <a:t>»</a:t>
            </a:r>
            <a:br>
              <a:rPr lang="en-US" b="1" dirty="0">
                <a:ln w="22225">
                  <a:solidFill>
                    <a:schemeClr val="accent2"/>
                  </a:solidFill>
                  <a:prstDash val="solid"/>
                </a:ln>
                <a:solidFill>
                  <a:schemeClr val="accent2">
                    <a:lumMod val="40000"/>
                    <a:lumOff val="60000"/>
                  </a:schemeClr>
                </a:solidFill>
              </a:rPr>
            </a:br>
            <a:endParaRPr lang="ru-RU" dirty="0"/>
          </a:p>
        </p:txBody>
      </p:sp>
      <p:pic>
        <p:nvPicPr>
          <p:cNvPr id="5" name="Рисунок 4"/>
          <p:cNvPicPr>
            <a:picLocks noGrp="1" noChangeAspect="1"/>
          </p:cNvPicPr>
          <p:nvPr>
            <p:ph type="pic" idx="1"/>
          </p:nvPr>
        </p:nvPicPr>
        <p:blipFill>
          <a:blip r:embed="rId2" cstate="print"/>
          <a:srcRect l="23086" r="23086"/>
          <a:stretch>
            <a:fillRect/>
          </a:stretch>
        </p:blipFill>
        <p:spPr>
          <a:prstGeom prst="rect">
            <a:avLst/>
          </a:prstGeom>
        </p:spPr>
      </p:pic>
      <p:sp>
        <p:nvSpPr>
          <p:cNvPr id="4" name="Текст 3"/>
          <p:cNvSpPr>
            <a:spLocks noGrp="1"/>
          </p:cNvSpPr>
          <p:nvPr>
            <p:ph type="body" sz="half" idx="2"/>
          </p:nvPr>
        </p:nvSpPr>
        <p:spPr>
          <a:xfrm>
            <a:off x="1521913" y="587827"/>
            <a:ext cx="5584282" cy="4728755"/>
          </a:xfrm>
        </p:spPr>
        <p:txBody>
          <a:bodyPr>
            <a:normAutofit lnSpcReduction="10000"/>
          </a:bodyPr>
          <a:lstStyle/>
          <a:p>
            <a:pPr algn="l"/>
            <a:r>
              <a:rPr lang="de-DE" sz="2400" dirty="0" err="1" smtClean="0"/>
              <a:t>Edson</a:t>
            </a:r>
            <a:r>
              <a:rPr lang="de-DE" sz="2400" dirty="0" smtClean="0"/>
              <a:t> </a:t>
            </a:r>
            <a:r>
              <a:rPr lang="de-DE" sz="2400" dirty="0" err="1" smtClean="0"/>
              <a:t>Arantis</a:t>
            </a:r>
            <a:r>
              <a:rPr lang="de-DE" sz="2400" dirty="0" smtClean="0"/>
              <a:t> machte </a:t>
            </a:r>
            <a:r>
              <a:rPr lang="de-DE" sz="2400" dirty="0" err="1" smtClean="0"/>
              <a:t>Nasimento</a:t>
            </a:r>
            <a:r>
              <a:rPr lang="de-DE" sz="2400" dirty="0" smtClean="0"/>
              <a:t>, er sang Pele, wurde nach der Zustimmung der meisten Medien zum besten Fußballspieler der Geschichte </a:t>
            </a:r>
            <a:r>
              <a:rPr lang="de-DE" sz="2400" dirty="0" err="1" smtClean="0"/>
              <a:t>gewählt.</a:t>
            </a:r>
            <a:r>
              <a:rPr lang="de-DE" sz="2400" dirty="0" err="1" smtClean="0">
                <a:ln w="0"/>
                <a:effectLst>
                  <a:outerShdw blurRad="38100" dist="19050" dir="2700000" algn="tl" rotWithShape="0">
                    <a:schemeClr val="dk1">
                      <a:alpha val="40000"/>
                    </a:schemeClr>
                  </a:outerShdw>
                </a:effectLst>
              </a:rPr>
              <a:t>Und</a:t>
            </a:r>
            <a:r>
              <a:rPr lang="de-DE" sz="2400" dirty="0" smtClean="0">
                <a:ln w="0"/>
                <a:effectLst>
                  <a:outerShdw blurRad="38100" dist="19050" dir="2700000" algn="tl" rotWithShape="0">
                    <a:schemeClr val="dk1">
                      <a:alpha val="40000"/>
                    </a:schemeClr>
                  </a:outerShdw>
                </a:effectLst>
              </a:rPr>
              <a:t> </a:t>
            </a:r>
            <a:r>
              <a:rPr lang="de-DE" sz="2400" dirty="0">
                <a:ln w="0"/>
                <a:effectLst>
                  <a:outerShdw blurRad="38100" dist="19050" dir="2700000" algn="tl" rotWithShape="0">
                    <a:schemeClr val="dk1">
                      <a:alpha val="40000"/>
                    </a:schemeClr>
                  </a:outerShdw>
                </a:effectLst>
              </a:rPr>
              <a:t>das ist kein Zufall . Seine Statistiken über die gesamte Karriere ist einfach erstaunlich. Denken Sie nur, nachdem er 1363 Spiel gespielt </a:t>
            </a:r>
            <a:r>
              <a:rPr lang="de-DE" sz="2400" dirty="0" smtClean="0">
                <a:ln w="0"/>
                <a:effectLst>
                  <a:outerShdw blurRad="38100" dist="19050" dir="2700000" algn="tl" rotWithShape="0">
                    <a:schemeClr val="dk1">
                      <a:alpha val="40000"/>
                    </a:schemeClr>
                  </a:outerShdw>
                </a:effectLst>
              </a:rPr>
              <a:t>hatte, </a:t>
            </a:r>
            <a:r>
              <a:rPr lang="de-DE" sz="2400" dirty="0">
                <a:ln w="0"/>
                <a:effectLst>
                  <a:outerShdw blurRad="38100" dist="19050" dir="2700000" algn="tl" rotWithShape="0">
                    <a:schemeClr val="dk1">
                      <a:alpha val="40000"/>
                    </a:schemeClr>
                  </a:outerShdw>
                </a:effectLst>
              </a:rPr>
              <a:t>konnte er 1279 Tore zu schlagen. Phänomenal! Seine erste WM in der Nationalmannschaft </a:t>
            </a:r>
            <a:r>
              <a:rPr lang="de-DE" sz="2400" dirty="0" smtClean="0">
                <a:ln w="0"/>
                <a:effectLst>
                  <a:outerShdw blurRad="38100" dist="19050" dir="2700000" algn="tl" rotWithShape="0">
                    <a:schemeClr val="dk1">
                      <a:alpha val="40000"/>
                    </a:schemeClr>
                  </a:outerShdw>
                </a:effectLst>
              </a:rPr>
              <a:t>Brasilien, </a:t>
            </a:r>
            <a:r>
              <a:rPr lang="de-DE" sz="2400" dirty="0" err="1">
                <a:ln w="0"/>
                <a:effectLst>
                  <a:outerShdw blurRad="38100" dist="19050" dir="2700000" algn="tl" rotWithShape="0">
                    <a:schemeClr val="dk1">
                      <a:alpha val="40000"/>
                    </a:schemeClr>
                  </a:outerShdw>
                </a:effectLst>
              </a:rPr>
              <a:t>Pelé</a:t>
            </a:r>
            <a:r>
              <a:rPr lang="de-DE" sz="2400" dirty="0">
                <a:ln w="0"/>
                <a:effectLst>
                  <a:outerShdw blurRad="38100" dist="19050" dir="2700000" algn="tl" rotWithShape="0">
                    <a:schemeClr val="dk1">
                      <a:alpha val="40000"/>
                    </a:schemeClr>
                  </a:outerShdw>
                </a:effectLst>
              </a:rPr>
              <a:t> gewann in 17 Jahren, immer der jüngste Gewinner des Turniers.</a:t>
            </a:r>
            <a:endParaRPr lang="ru-RU" sz="24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xmlns="" val="3103128379"/>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8462" y="339969"/>
            <a:ext cx="5474675" cy="539262"/>
          </a:xfrm>
        </p:spPr>
        <p:txBody>
          <a:bodyPr>
            <a:normAutofit/>
          </a:bodyPr>
          <a:lstStyle/>
          <a:p>
            <a:endParaRPr lang="ru-RU" dirty="0"/>
          </a:p>
        </p:txBody>
      </p:sp>
      <p:sp>
        <p:nvSpPr>
          <p:cNvPr id="3" name="Рисунок 2"/>
          <p:cNvSpPr>
            <a:spLocks noGrp="1"/>
          </p:cNvSpPr>
          <p:nvPr>
            <p:ph type="pic" idx="1"/>
          </p:nvPr>
        </p:nvSpPr>
        <p:spPr/>
      </p:sp>
      <p:sp>
        <p:nvSpPr>
          <p:cNvPr id="4" name="Текст 3"/>
          <p:cNvSpPr>
            <a:spLocks noGrp="1"/>
          </p:cNvSpPr>
          <p:nvPr>
            <p:ph type="body" sz="half" idx="2"/>
          </p:nvPr>
        </p:nvSpPr>
        <p:spPr>
          <a:xfrm>
            <a:off x="1482724" y="914400"/>
            <a:ext cx="5426158" cy="5329646"/>
          </a:xfrm>
        </p:spPr>
        <p:txBody>
          <a:bodyPr>
            <a:normAutofit/>
          </a:bodyPr>
          <a:lstStyle/>
          <a:p>
            <a:r>
              <a:rPr lang="de-DE"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Ein weiterer beliebter Spieler des XX Jahrhunderts war Diego Maradona. "Der goldene </a:t>
            </a:r>
            <a:r>
              <a:rPr lang="de-DE"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Junge“, wie </a:t>
            </a:r>
            <a:r>
              <a:rPr lang="de-DE"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die Spitznamen seiner Fans, wurde sofort sehr beliebt in der Umgebung des argentinischen Fußballs. Dennoch , die meisten Fans er erinnerte sich an zwei Tore im Viertelfinale der Weltmeisterschaft in Mexiko. Das erste Tor Diego erzielte mit der Hand, aber der Richter der Auffassung , dass die Verletzung war nicht</a:t>
            </a:r>
            <a:r>
              <a:rPr lang="de-DE"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 Seitdem </a:t>
            </a:r>
            <a:r>
              <a:rPr lang="de-DE"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wurde das Ziel "Hand </a:t>
            </a:r>
            <a:r>
              <a:rPr lang="de-DE"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Gottes„ genannt</a:t>
            </a:r>
            <a:r>
              <a:rPr lang="de-DE"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 In der Mitte der zweiten Halbzeit </a:t>
            </a:r>
            <a:r>
              <a:rPr lang="de-DE"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Maradona </a:t>
            </a:r>
            <a:r>
              <a:rPr lang="de-DE"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Ging 6 Spieler der englischen Nationalmannschaft und erzielte das beste Tor des Jahrhunderts. Er hat auch Auftritte für die "</a:t>
            </a:r>
            <a:r>
              <a:rPr lang="de-DE" sz="2000" b="1" dirty="0" err="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Boca</a:t>
            </a:r>
            <a:r>
              <a:rPr lang="de-DE"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 Juniors", die Spanische "Sevilla" und "Barcelona" und die italienische "Napoli".</a:t>
            </a:r>
            <a:endParaRPr lang="ru-RU"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pic>
        <p:nvPicPr>
          <p:cNvPr id="8" name="Рисунок 7"/>
          <p:cNvPicPr>
            <a:picLocks noChangeAspect="1"/>
          </p:cNvPicPr>
          <p:nvPr/>
        </p:nvPicPr>
        <p:blipFill>
          <a:blip r:embed="rId2" cstate="print"/>
          <a:stretch>
            <a:fillRect/>
          </a:stretch>
        </p:blipFill>
        <p:spPr>
          <a:xfrm>
            <a:off x="7027817" y="1172391"/>
            <a:ext cx="5008237" cy="4056017"/>
          </a:xfrm>
          <a:prstGeom prst="rect">
            <a:avLst/>
          </a:prstGeom>
        </p:spPr>
      </p:pic>
      <p:sp>
        <p:nvSpPr>
          <p:cNvPr id="6" name="Прямоугольник 5"/>
          <p:cNvSpPr/>
          <p:nvPr/>
        </p:nvSpPr>
        <p:spPr>
          <a:xfrm>
            <a:off x="2567355" y="328246"/>
            <a:ext cx="4640232" cy="584775"/>
          </a:xfrm>
          <a:prstGeom prst="rect">
            <a:avLst/>
          </a:prstGeom>
        </p:spPr>
        <p:txBody>
          <a:bodyPr wrap="square">
            <a:spAutoFit/>
          </a:bodyPr>
          <a:lstStyle/>
          <a:p>
            <a:r>
              <a:rPr lang="de-DE" sz="3200" b="1" dirty="0" smtClean="0">
                <a:ln w="12700">
                  <a:solidFill>
                    <a:schemeClr val="accent3">
                      <a:lumMod val="50000"/>
                    </a:schemeClr>
                  </a:solidFill>
                  <a:prstDash val="solid"/>
                </a:ln>
                <a:solidFill>
                  <a:srgbClr val="FFC000"/>
                </a:solidFill>
                <a:effectLst>
                  <a:innerShdw blurRad="177800">
                    <a:schemeClr val="accent3">
                      <a:lumMod val="50000"/>
                    </a:schemeClr>
                  </a:innerShdw>
                </a:effectLst>
              </a:rPr>
              <a:t>„Der </a:t>
            </a:r>
            <a:r>
              <a:rPr lang="de-DE" sz="3200" b="1" dirty="0" smtClean="0">
                <a:ln w="12700">
                  <a:solidFill>
                    <a:schemeClr val="accent3">
                      <a:lumMod val="50000"/>
                    </a:schemeClr>
                  </a:solidFill>
                  <a:prstDash val="solid"/>
                </a:ln>
                <a:solidFill>
                  <a:srgbClr val="FFC000"/>
                </a:solidFill>
                <a:effectLst>
                  <a:innerShdw blurRad="177800">
                    <a:schemeClr val="accent3">
                      <a:lumMod val="50000"/>
                    </a:schemeClr>
                  </a:innerShdw>
                </a:effectLst>
              </a:rPr>
              <a:t>goldene Junge“</a:t>
            </a:r>
            <a:endParaRPr lang="ru-RU" sz="3200" dirty="0">
              <a:solidFill>
                <a:srgbClr val="FFC000"/>
              </a:solidFill>
            </a:endParaRPr>
          </a:p>
        </p:txBody>
      </p:sp>
    </p:spTree>
    <p:extLst>
      <p:ext uri="{BB962C8B-B14F-4D97-AF65-F5344CB8AC3E}">
        <p14:creationId xmlns:p14="http://schemas.microsoft.com/office/powerpoint/2010/main" xmlns="" val="3472658958"/>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62242" y="178526"/>
            <a:ext cx="5426158" cy="1064120"/>
          </a:xfrm>
        </p:spPr>
        <p:txBody>
          <a:bodyPr>
            <a:normAutofit/>
          </a:bodyPr>
          <a:lstStyle/>
          <a:p>
            <a:r>
              <a:rPr lang="de-DE" sz="3600" b="1" dirty="0" smtClean="0">
                <a:ln w="0"/>
                <a:solidFill>
                  <a:srgbClr val="0070C0"/>
                </a:solidFill>
                <a:effectLst>
                  <a:outerShdw blurRad="38100" dist="25400" dir="5400000" algn="ctr" rotWithShape="0">
                    <a:srgbClr val="6E747A">
                      <a:alpha val="43000"/>
                    </a:srgbClr>
                  </a:outerShdw>
                </a:effectLst>
              </a:rPr>
              <a:t>„</a:t>
            </a:r>
            <a:r>
              <a:rPr lang="de-DE" sz="3600" b="1" dirty="0" err="1" smtClean="0">
                <a:ln w="0"/>
                <a:solidFill>
                  <a:srgbClr val="0070C0"/>
                </a:solidFill>
                <a:effectLst>
                  <a:outerShdw blurRad="38100" dist="25400" dir="5400000" algn="ctr" rotWithShape="0">
                    <a:srgbClr val="6E747A">
                      <a:alpha val="43000"/>
                    </a:srgbClr>
                  </a:outerShdw>
                </a:effectLst>
              </a:rPr>
              <a:t>Zizu</a:t>
            </a:r>
            <a:r>
              <a:rPr lang="de-DE" sz="3600" b="1" dirty="0" smtClean="0">
                <a:ln w="0"/>
                <a:solidFill>
                  <a:srgbClr val="0070C0"/>
                </a:solidFill>
                <a:effectLst>
                  <a:outerShdw blurRad="38100" dist="25400" dir="5400000" algn="ctr" rotWithShape="0">
                    <a:srgbClr val="6E747A">
                      <a:alpha val="43000"/>
                    </a:srgbClr>
                  </a:outerShdw>
                </a:effectLst>
              </a:rPr>
              <a:t>"</a:t>
            </a:r>
            <a:endParaRPr lang="ru-RU" sz="3600" b="1" dirty="0">
              <a:solidFill>
                <a:srgbClr val="0070C0"/>
              </a:solidFill>
            </a:endParaRPr>
          </a:p>
        </p:txBody>
      </p:sp>
      <p:sp>
        <p:nvSpPr>
          <p:cNvPr id="4" name="Текст 3"/>
          <p:cNvSpPr>
            <a:spLocks noGrp="1"/>
          </p:cNvSpPr>
          <p:nvPr>
            <p:ph type="body" sz="half" idx="2"/>
          </p:nvPr>
        </p:nvSpPr>
        <p:spPr>
          <a:xfrm>
            <a:off x="6622869" y="1084217"/>
            <a:ext cx="5087298" cy="4820193"/>
          </a:xfrm>
        </p:spPr>
        <p:txBody>
          <a:bodyPr>
            <a:normAutofit/>
          </a:bodyPr>
          <a:lstStyle/>
          <a:p>
            <a:r>
              <a:rPr lang="de-DE" sz="2000" dirty="0" smtClean="0">
                <a:solidFill>
                  <a:srgbClr val="00B0F0"/>
                </a:solidFill>
              </a:rPr>
              <a:t>Nun, wie in dieser Präsentation, ohne die von allen französischen </a:t>
            </a:r>
            <a:r>
              <a:rPr lang="de-DE" sz="2000" dirty="0" err="1" smtClean="0">
                <a:solidFill>
                  <a:srgbClr val="00B0F0"/>
                </a:solidFill>
              </a:rPr>
              <a:t>Zinedine</a:t>
            </a:r>
            <a:r>
              <a:rPr lang="de-DE" sz="2000" dirty="0" smtClean="0">
                <a:solidFill>
                  <a:srgbClr val="00B0F0"/>
                </a:solidFill>
              </a:rPr>
              <a:t> Zidane geliebt</a:t>
            </a:r>
            <a:r>
              <a:rPr lang="de-DE" sz="2000" dirty="0" smtClean="0">
                <a:solidFill>
                  <a:srgbClr val="00B0F0"/>
                </a:solidFill>
              </a:rPr>
              <a:t>,</a:t>
            </a:r>
            <a:r>
              <a:rPr lang="de-DE" sz="2000" dirty="0" smtClean="0">
                <a:ln w="0"/>
                <a:solidFill>
                  <a:schemeClr val="accent1"/>
                </a:solidFill>
                <a:effectLst>
                  <a:outerShdw blurRad="38100" dist="25400" dir="5400000" algn="ctr" rotWithShape="0">
                    <a:srgbClr val="6E747A">
                      <a:alpha val="43000"/>
                    </a:srgbClr>
                  </a:outerShdw>
                </a:effectLst>
              </a:rPr>
              <a:t> </a:t>
            </a:r>
            <a:r>
              <a:rPr lang="de-DE" sz="2000" dirty="0">
                <a:ln w="0"/>
                <a:solidFill>
                  <a:schemeClr val="accent1"/>
                </a:solidFill>
                <a:effectLst>
                  <a:outerShdw blurRad="38100" dist="25400" dir="5400000" algn="ctr" rotWithShape="0">
                    <a:srgbClr val="6E747A">
                      <a:alpha val="43000"/>
                    </a:srgbClr>
                  </a:outerShdw>
                </a:effectLst>
              </a:rPr>
              <a:t>weil er ein Idol für viele Menschen geworden. Geboren </a:t>
            </a:r>
            <a:r>
              <a:rPr lang="de-DE" sz="2000" dirty="0" smtClean="0">
                <a:ln w="0"/>
                <a:solidFill>
                  <a:schemeClr val="accent1"/>
                </a:solidFill>
                <a:effectLst>
                  <a:outerShdw blurRad="38100" dist="25400" dir="5400000" algn="ctr" rotWithShape="0">
                    <a:srgbClr val="6E747A">
                      <a:alpha val="43000"/>
                    </a:srgbClr>
                  </a:outerShdw>
                </a:effectLst>
              </a:rPr>
              <a:t>„</a:t>
            </a:r>
            <a:r>
              <a:rPr lang="de-DE" sz="2000" dirty="0" err="1" smtClean="0">
                <a:ln w="0"/>
                <a:solidFill>
                  <a:schemeClr val="accent1"/>
                </a:solidFill>
                <a:effectLst>
                  <a:outerShdw blurRad="38100" dist="25400" dir="5400000" algn="ctr" rotWithShape="0">
                    <a:srgbClr val="6E747A">
                      <a:alpha val="43000"/>
                    </a:srgbClr>
                  </a:outerShdw>
                </a:effectLst>
              </a:rPr>
              <a:t>Zizu</a:t>
            </a:r>
            <a:r>
              <a:rPr lang="de-DE" sz="2000" dirty="0">
                <a:ln w="0"/>
                <a:solidFill>
                  <a:schemeClr val="accent1"/>
                </a:solidFill>
                <a:effectLst>
                  <a:outerShdw blurRad="38100" dist="25400" dir="5400000" algn="ctr" rotWithShape="0">
                    <a:srgbClr val="6E747A">
                      <a:alpha val="43000"/>
                    </a:srgbClr>
                  </a:outerShdw>
                </a:effectLst>
              </a:rPr>
              <a:t>" in der Stadt La </a:t>
            </a:r>
            <a:r>
              <a:rPr lang="de-DE" sz="2000" dirty="0" err="1">
                <a:ln w="0"/>
                <a:solidFill>
                  <a:schemeClr val="accent1"/>
                </a:solidFill>
                <a:effectLst>
                  <a:outerShdw blurRad="38100" dist="25400" dir="5400000" algn="ctr" rotWithShape="0">
                    <a:srgbClr val="6E747A">
                      <a:alpha val="43000"/>
                    </a:srgbClr>
                  </a:outerShdw>
                </a:effectLst>
              </a:rPr>
              <a:t>Castellan</a:t>
            </a:r>
            <a:r>
              <a:rPr lang="de-DE" sz="2000" dirty="0">
                <a:ln w="0"/>
                <a:solidFill>
                  <a:schemeClr val="accent1"/>
                </a:solidFill>
                <a:effectLst>
                  <a:outerShdw blurRad="38100" dist="25400" dir="5400000" algn="ctr" rotWithShape="0">
                    <a:srgbClr val="6E747A">
                      <a:alpha val="43000"/>
                    </a:srgbClr>
                  </a:outerShdw>
                </a:effectLst>
              </a:rPr>
              <a:t> in Frankreich im Jahr 1973 . Bereits nach 16 Jahren debütierte er für die lokale Mannschaft im Spiel der Meisterschaft von Frankreich. Auf der Weltmeisterschaft 1998 im Finale erzielte er zwei unverantwortliche Tore im Tor der Brasilianer und wurde Weltmeister. Und wie es sich für einen guten Fußballer , spielte für solche namhafte Clubs , wie "Juventus" und "Real Madrid" . Jetzt </a:t>
            </a:r>
            <a:r>
              <a:rPr lang="de-DE" sz="2000" dirty="0" err="1">
                <a:ln w="0"/>
                <a:solidFill>
                  <a:schemeClr val="accent1"/>
                </a:solidFill>
                <a:effectLst>
                  <a:outerShdw blurRad="38100" dist="25400" dir="5400000" algn="ctr" rotWithShape="0">
                    <a:srgbClr val="6E747A">
                      <a:alpha val="43000"/>
                    </a:srgbClr>
                  </a:outerShdw>
                </a:effectLst>
              </a:rPr>
              <a:t>Zinedine</a:t>
            </a:r>
            <a:r>
              <a:rPr lang="de-DE" sz="2000" dirty="0">
                <a:ln w="0"/>
                <a:solidFill>
                  <a:schemeClr val="accent1"/>
                </a:solidFill>
                <a:effectLst>
                  <a:outerShdw blurRad="38100" dist="25400" dir="5400000" algn="ctr" rotWithShape="0">
                    <a:srgbClr val="6E747A">
                      <a:alpha val="43000"/>
                    </a:srgbClr>
                  </a:outerShdw>
                </a:effectLst>
              </a:rPr>
              <a:t> Coaching scheint auf der Brücke von Real Madrid.</a:t>
            </a:r>
            <a:endParaRPr lang="ru-RU" sz="2000" dirty="0">
              <a:ln w="0"/>
              <a:solidFill>
                <a:schemeClr val="accent1"/>
              </a:solidFill>
              <a:effectLst>
                <a:outerShdw blurRad="38100" dist="25400" dir="5400000" algn="ctr" rotWithShape="0">
                  <a:srgbClr val="6E747A">
                    <a:alpha val="43000"/>
                  </a:srgbClr>
                </a:outerShdw>
              </a:effectLst>
            </a:endParaRPr>
          </a:p>
        </p:txBody>
      </p:sp>
      <p:pic>
        <p:nvPicPr>
          <p:cNvPr id="3" name="Рисунок 2"/>
          <p:cNvPicPr>
            <a:picLocks noGrp="1" noChangeAspect="1"/>
          </p:cNvPicPr>
          <p:nvPr>
            <p:ph type="pic" idx="1"/>
          </p:nvPr>
        </p:nvPicPr>
        <p:blipFill>
          <a:blip r:embed="rId2" cstate="print">
            <a:extLst>
              <a:ext uri="{28A0092B-C50C-407E-A947-70E740481C1C}">
                <a14:useLocalDpi xmlns:a14="http://schemas.microsoft.com/office/drawing/2010/main" xmlns="" val="0"/>
              </a:ext>
            </a:extLst>
          </a:blip>
          <a:srcRect l="3493" r="3493"/>
          <a:stretch>
            <a:fillRect/>
          </a:stretch>
        </p:blipFill>
        <p:spPr>
          <a:xfrm>
            <a:off x="2181225" y="1084263"/>
            <a:ext cx="3965575" cy="5329237"/>
          </a:xfrm>
        </p:spPr>
      </p:pic>
    </p:spTree>
    <p:extLst>
      <p:ext uri="{BB962C8B-B14F-4D97-AF65-F5344CB8AC3E}">
        <p14:creationId xmlns:p14="http://schemas.microsoft.com/office/powerpoint/2010/main" xmlns="" val="2482427226"/>
      </p:ext>
    </p:extLst>
  </p:cSld>
  <p:clrMapOvr>
    <a:masterClrMapping/>
  </p:clrMapOvr>
  <mc:AlternateContent xmlns:mc="http://schemas.openxmlformats.org/markup-compatibility/2006">
    <mc:Choice xmlns:p14="http://schemas.microsoft.com/office/powerpoint/2010/main" xmlns=""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a:off x="6812277" y="1"/>
            <a:ext cx="4615543" cy="1019908"/>
          </a:xfrm>
        </p:spPr>
        <p:txBody>
          <a:bodyPr>
            <a:normAutofit/>
          </a:bodyPr>
          <a:lstStyle/>
          <a:p>
            <a:r>
              <a:rPr lang="de-DE" sz="3600" b="1" dirty="0" smtClean="0">
                <a:solidFill>
                  <a:srgbClr val="00B050"/>
                </a:solidFill>
              </a:rPr>
              <a:t>Ronny</a:t>
            </a:r>
            <a:endParaRPr lang="ru-RU" sz="3600" b="1" dirty="0">
              <a:solidFill>
                <a:srgbClr val="00B050"/>
              </a:solidFill>
            </a:endParaRPr>
          </a:p>
        </p:txBody>
      </p:sp>
      <p:sp>
        <p:nvSpPr>
          <p:cNvPr id="4" name="Текст 3"/>
          <p:cNvSpPr>
            <a:spLocks noGrp="1"/>
          </p:cNvSpPr>
          <p:nvPr>
            <p:ph type="body" sz="half" idx="2"/>
          </p:nvPr>
        </p:nvSpPr>
        <p:spPr>
          <a:xfrm>
            <a:off x="6679474" y="1110343"/>
            <a:ext cx="4881154" cy="4572000"/>
          </a:xfrm>
        </p:spPr>
        <p:txBody>
          <a:bodyPr>
            <a:noAutofit/>
            <a:scene3d>
              <a:camera prst="orthographicFront"/>
              <a:lightRig rig="threePt" dir="t"/>
            </a:scene3d>
            <a:sp3d extrusionH="57150">
              <a:bevelT w="50800" h="38100" prst="riblet"/>
            </a:sp3d>
          </a:bodyPr>
          <a:lstStyle/>
          <a:p>
            <a:r>
              <a:rPr lang="de-DE" sz="2400" b="1" dirty="0">
                <a:ln w="6600">
                  <a:solidFill>
                    <a:schemeClr val="accent2"/>
                  </a:solidFill>
                  <a:prstDash val="solid"/>
                </a:ln>
                <a:solidFill>
                  <a:srgbClr val="FFFFFF"/>
                </a:solidFill>
                <a:effectLst>
                  <a:outerShdw dist="38100" dir="2700000" algn="tl" rotWithShape="0">
                    <a:schemeClr val="accent2"/>
                  </a:outerShdw>
                </a:effectLst>
              </a:rPr>
              <a:t>Ronnie, König, Magier-kann jemand nicht verstehen, die Bedeutung dieser Worte, aber engagierte Fans haben erkannt, dass es um Ronaldinho geht. Dieser Kerl aus der brasilianischen Provinzstadt wurde eine lebende Legende des Fußballs. Seine Finten und Stil des Spiels bewundert mehr als eine Generation von Fans . Die wichtigste Errungenschaft Ronnie war der "goldene Ball" , der Brasilianer erhielt im Jahr 2005.</a:t>
            </a:r>
            <a:endParaRPr lang="ru-RU" sz="2400" b="1"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5" name="Рисунок 4"/>
          <p:cNvSpPr>
            <a:spLocks noGrp="1"/>
          </p:cNvSpPr>
          <p:nvPr>
            <p:ph type="pic" idx="1"/>
          </p:nvPr>
        </p:nvSpPr>
        <p:spPr/>
      </p:sp>
      <p:pic>
        <p:nvPicPr>
          <p:cNvPr id="10" name="Рисунок 9"/>
          <p:cNvPicPr>
            <a:picLocks noChangeAspect="1"/>
          </p:cNvPicPr>
          <p:nvPr/>
        </p:nvPicPr>
        <p:blipFill>
          <a:blip r:embed="rId2" cstate="print"/>
          <a:stretch>
            <a:fillRect/>
          </a:stretch>
        </p:blipFill>
        <p:spPr>
          <a:xfrm>
            <a:off x="1262728" y="1332412"/>
            <a:ext cx="5416746" cy="4153988"/>
          </a:xfrm>
          <a:prstGeom prst="rect">
            <a:avLst/>
          </a:prstGeom>
        </p:spPr>
      </p:pic>
    </p:spTree>
    <p:extLst>
      <p:ext uri="{BB962C8B-B14F-4D97-AF65-F5344CB8AC3E}">
        <p14:creationId xmlns:p14="http://schemas.microsoft.com/office/powerpoint/2010/main" xmlns="" val="106929192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87227" y="367936"/>
            <a:ext cx="5426158" cy="873035"/>
          </a:xfrm>
        </p:spPr>
        <p:txBody>
          <a:bodyPr>
            <a:normAutofit/>
          </a:bodyPr>
          <a:lstStyle/>
          <a:p>
            <a:r>
              <a:rPr lang="de-DE" b="1" dirty="0" smtClean="0">
                <a:solidFill>
                  <a:srgbClr val="C00000"/>
                </a:solidFill>
              </a:rPr>
              <a:t>„</a:t>
            </a:r>
            <a:r>
              <a:rPr lang="de-DE" b="1" dirty="0" smtClean="0">
                <a:solidFill>
                  <a:srgbClr val="C00000"/>
                </a:solidFill>
              </a:rPr>
              <a:t>B</a:t>
            </a:r>
            <a:r>
              <a:rPr lang="de-DE" b="1" dirty="0" smtClean="0">
                <a:solidFill>
                  <a:srgbClr val="C00000"/>
                </a:solidFill>
              </a:rPr>
              <a:t>ester </a:t>
            </a:r>
            <a:r>
              <a:rPr lang="de-DE" b="1" dirty="0" smtClean="0">
                <a:solidFill>
                  <a:srgbClr val="C00000"/>
                </a:solidFill>
              </a:rPr>
              <a:t>Fußballspieler Europas"</a:t>
            </a:r>
            <a:endParaRPr lang="ru-RU" b="1" dirty="0">
              <a:solidFill>
                <a:srgbClr val="C00000"/>
              </a:solidFill>
            </a:endParaRPr>
          </a:p>
        </p:txBody>
      </p:sp>
      <p:sp>
        <p:nvSpPr>
          <p:cNvPr id="3" name="Рисунок 2"/>
          <p:cNvSpPr>
            <a:spLocks noGrp="1"/>
          </p:cNvSpPr>
          <p:nvPr>
            <p:ph type="pic" idx="1"/>
          </p:nvPr>
        </p:nvSpPr>
        <p:spPr/>
      </p:sp>
      <p:sp>
        <p:nvSpPr>
          <p:cNvPr id="4" name="Текст 3"/>
          <p:cNvSpPr>
            <a:spLocks noGrp="1"/>
          </p:cNvSpPr>
          <p:nvPr>
            <p:ph type="body" sz="half" idx="2"/>
          </p:nvPr>
        </p:nvSpPr>
        <p:spPr>
          <a:xfrm>
            <a:off x="1482724" y="1502228"/>
            <a:ext cx="5426158" cy="4101737"/>
          </a:xfrm>
        </p:spPr>
        <p:txBody>
          <a:bodyPr>
            <a:normAutofit fontScale="92500" lnSpcReduction="10000"/>
          </a:bodyPr>
          <a:lstStyle/>
          <a:p>
            <a:r>
              <a:rPr lang="de-DE" sz="2400" dirty="0" smtClean="0"/>
              <a:t>Ich konnte einfach nicht anders, als in diese Liste den großen russischen Torhüter </a:t>
            </a:r>
            <a:r>
              <a:rPr lang="de-DE" sz="2400" dirty="0" smtClean="0"/>
              <a:t>Lew Iwanowitsch </a:t>
            </a:r>
            <a:r>
              <a:rPr lang="de-DE" sz="2400" dirty="0" smtClean="0"/>
              <a:t>Yaschin aufzunehmen. Während seiner langen Karriere gab es viele verschiedene Ereignisse. Im Jahr 1960 gewann </a:t>
            </a:r>
            <a:r>
              <a:rPr lang="de-DE" sz="2400" dirty="0" smtClean="0"/>
              <a:t>Yaschin </a:t>
            </a:r>
            <a:r>
              <a:rPr lang="de-DE" sz="2400" dirty="0" smtClean="0"/>
              <a:t>die Europameisterschaft mit der UdSSR-Mannschaft. </a:t>
            </a:r>
            <a:r>
              <a:rPr lang="de-DE" sz="2400" dirty="0" smtClean="0"/>
              <a:t>Und </a:t>
            </a:r>
            <a:r>
              <a:rPr lang="de-DE" sz="2400" dirty="0"/>
              <a:t>im Jahr 1963 erhielt er den Titel "bester Fußballspieler Europas" und der einzige Torhüter erhielt </a:t>
            </a:r>
            <a:r>
              <a:rPr lang="de-DE" sz="2400" dirty="0" smtClean="0"/>
              <a:t>„Goldenen Ball“. </a:t>
            </a:r>
            <a:r>
              <a:rPr lang="de-DE" sz="2400" dirty="0" smtClean="0"/>
              <a:t>Nach der Veröffentlichung der "Black Spider" in den Medien wurde </a:t>
            </a:r>
            <a:r>
              <a:rPr lang="de-DE" sz="2400" dirty="0" smtClean="0"/>
              <a:t>Lew Yaschin </a:t>
            </a:r>
            <a:r>
              <a:rPr lang="de-DE" sz="2400" dirty="0" smtClean="0"/>
              <a:t>zum besten Torhüter des 20. Jahrhunderts.</a:t>
            </a:r>
            <a:endParaRPr lang="ru-RU" sz="2400" dirty="0"/>
          </a:p>
        </p:txBody>
      </p:sp>
      <p:pic>
        <p:nvPicPr>
          <p:cNvPr id="5" name="Рисунок 4"/>
          <p:cNvPicPr>
            <a:picLocks noChangeAspect="1"/>
          </p:cNvPicPr>
          <p:nvPr/>
        </p:nvPicPr>
        <p:blipFill>
          <a:blip r:embed="rId2" cstate="print"/>
          <a:stretch>
            <a:fillRect/>
          </a:stretch>
        </p:blipFill>
        <p:spPr>
          <a:xfrm>
            <a:off x="7013385" y="1714500"/>
            <a:ext cx="4558938" cy="3419204"/>
          </a:xfrm>
          <a:prstGeom prst="rect">
            <a:avLst/>
          </a:prstGeom>
        </p:spPr>
      </p:pic>
    </p:spTree>
    <p:extLst>
      <p:ext uri="{BB962C8B-B14F-4D97-AF65-F5344CB8AC3E}">
        <p14:creationId xmlns:p14="http://schemas.microsoft.com/office/powerpoint/2010/main" xmlns="" val="16984991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i="1" dirty="0"/>
              <a:t>Gott gab uns keine Flügel, sondern gab uns den Ball... Er wusste, dass es uns gefällt.</a:t>
            </a:r>
            <a:endParaRPr lang="ru-RU" b="1" i="1" dirty="0"/>
          </a:p>
        </p:txBody>
      </p:sp>
      <p:sp>
        <p:nvSpPr>
          <p:cNvPr id="3" name="Текст 2"/>
          <p:cNvSpPr>
            <a:spLocks noGrp="1"/>
          </p:cNvSpPr>
          <p:nvPr>
            <p:ph type="body" sz="quarter" idx="13"/>
          </p:nvPr>
        </p:nvSpPr>
        <p:spPr/>
        <p:txBody>
          <a:bodyPr/>
          <a:lstStyle/>
          <a:p>
            <a:pPr algn="r"/>
            <a:r>
              <a:rPr lang="en-US" i="1" dirty="0"/>
              <a:t>Miroslav Klose</a:t>
            </a:r>
            <a:endParaRPr lang="ru-RU" i="1" dirty="0"/>
          </a:p>
        </p:txBody>
      </p:sp>
      <p:sp>
        <p:nvSpPr>
          <p:cNvPr id="4" name="Текст 3"/>
          <p:cNvSpPr>
            <a:spLocks noGrp="1"/>
          </p:cNvSpPr>
          <p:nvPr>
            <p:ph type="body" idx="1"/>
          </p:nvPr>
        </p:nvSpPr>
        <p:spPr/>
        <p:txBody>
          <a:bodyPr>
            <a:normAutofit/>
          </a:bodyPr>
          <a:lstStyle/>
          <a:p>
            <a:r>
              <a:rPr lang="de-DE" sz="3600" b="1" dirty="0" smtClean="0"/>
              <a:t>Dem können wir nicht </a:t>
            </a:r>
            <a:r>
              <a:rPr lang="de-DE" sz="3600" b="1" dirty="0" smtClean="0"/>
              <a:t>widersprechen!</a:t>
            </a:r>
            <a:endParaRPr lang="ru-RU" sz="3600" b="1" dirty="0"/>
          </a:p>
        </p:txBody>
      </p:sp>
    </p:spTree>
    <p:extLst>
      <p:ext uri="{BB962C8B-B14F-4D97-AF65-F5344CB8AC3E}">
        <p14:creationId xmlns:p14="http://schemas.microsoft.com/office/powerpoint/2010/main" xmlns="" val="20890765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36562" y="1123405"/>
            <a:ext cx="10018713" cy="3461657"/>
          </a:xfrm>
        </p:spPr>
        <p:txBody>
          <a:bodyPr/>
          <a:lstStyle/>
          <a:p>
            <a:r>
              <a:rPr lang="de-DE" dirty="0"/>
              <a:t>Die Quellen: </a:t>
            </a:r>
            <a:r>
              <a:rPr lang="de-DE" dirty="0" err="1"/>
              <a:t>Yandex</a:t>
            </a:r>
            <a:r>
              <a:rPr lang="de-DE" dirty="0"/>
              <a:t>, Wikipedia und das eigene </a:t>
            </a:r>
            <a:r>
              <a:rPr lang="en-US" dirty="0" err="1" smtClean="0"/>
              <a:t>Kenntnisse</a:t>
            </a:r>
            <a:r>
              <a:rPr lang="de-DE" dirty="0" smtClean="0"/>
              <a:t>.</a:t>
            </a:r>
            <a:endParaRPr lang="ru-RU" dirty="0"/>
          </a:p>
        </p:txBody>
      </p:sp>
    </p:spTree>
    <p:extLst>
      <p:ext uri="{BB962C8B-B14F-4D97-AF65-F5344CB8AC3E}">
        <p14:creationId xmlns:p14="http://schemas.microsoft.com/office/powerpoint/2010/main" xmlns="" val="35689189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араллакс">
  <a:themeElements>
    <a:clrScheme name="Параллакс">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Параллакс">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араллакс">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TM03457496[[fn=Параллакс]]</Template>
  <TotalTime>508</TotalTime>
  <Words>620</Words>
  <Application>Microsoft Office PowerPoint</Application>
  <PresentationFormat>Произвольный</PresentationFormat>
  <Paragraphs>23</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Параллакс</vt:lpstr>
      <vt:lpstr>Herausragende Persönlichkeiten des Fußballs</vt:lpstr>
      <vt:lpstr>Wie in vielen Sportarten , im Fußball gibt es viele Legenden und wirklich herausragende Fußballspieler. Alle von Ihnen haben einen erheblichen Beitrag zur Fußball-Entwicklung und für immer aufgezeichnet Ihre Namen in der Fußball-Geschichte. </vt:lpstr>
      <vt:lpstr>«König des Fußballs» </vt:lpstr>
      <vt:lpstr>Слайд 4</vt:lpstr>
      <vt:lpstr>„Zizu"</vt:lpstr>
      <vt:lpstr>Ronny</vt:lpstr>
      <vt:lpstr>„Bester Fußballspieler Europas"</vt:lpstr>
      <vt:lpstr>Gott gab uns keine Flügel, sondern gab uns den Ball... Er wusste, dass es uns gefällt.</vt:lpstr>
      <vt:lpstr>Die Quellen: Yandex, Wikipedia und das eigene Kenntnisse.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Herausragende Persönlichkeiten des Fußballs</dc:title>
  <dc:creator>Пользователь Windows</dc:creator>
  <cp:lastModifiedBy>Дом</cp:lastModifiedBy>
  <cp:revision>30</cp:revision>
  <dcterms:created xsi:type="dcterms:W3CDTF">2018-02-05T12:31:12Z</dcterms:created>
  <dcterms:modified xsi:type="dcterms:W3CDTF">2018-02-08T18:21:17Z</dcterms:modified>
</cp:coreProperties>
</file>