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4" r:id="rId21"/>
    <p:sldId id="276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82" autoAdjust="0"/>
  </p:normalViewPr>
  <p:slideViewPr>
    <p:cSldViewPr>
      <p:cViewPr varScale="1">
        <p:scale>
          <a:sx n="90" d="100"/>
          <a:sy n="90" d="100"/>
        </p:scale>
        <p:origin x="-9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34D9AE-79E6-4BB6-9442-765BCD1F65D0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CB5BD-B5F8-4B02-BAAD-F06E728A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361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CB5BD-B5F8-4B02-BAAD-F06E728ACA3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007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CB5BD-B5F8-4B02-BAAD-F06E728ACA33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59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8A67F3-0DA9-4B7E-835B-AFD8D0C9F1B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E30D7F-FEE1-490A-86B6-1FE28B2692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Музыкально-творческий детско-взрослый проект </a:t>
            </a:r>
            <a:endParaRPr lang="ru-RU" sz="3200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1880" y="395562"/>
            <a:ext cx="5098095" cy="38752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268" y="4365104"/>
            <a:ext cx="6383538" cy="1944216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b="0" dirty="0" smtClean="0">
                <a:solidFill>
                  <a:srgbClr val="C00000"/>
                </a:solidFill>
              </a:rPr>
              <a:t/>
            </a:r>
            <a:br>
              <a:rPr lang="ru-RU" sz="6600" b="0" dirty="0" smtClean="0">
                <a:solidFill>
                  <a:srgbClr val="C00000"/>
                </a:solidFill>
              </a:rPr>
            </a:br>
            <a:r>
              <a:rPr lang="ru-RU" sz="6600" b="0" dirty="0">
                <a:solidFill>
                  <a:srgbClr val="C00000"/>
                </a:solidFill>
              </a:rPr>
              <a:t/>
            </a:r>
            <a:br>
              <a:rPr lang="ru-RU" sz="6600" b="0" dirty="0">
                <a:solidFill>
                  <a:srgbClr val="C00000"/>
                </a:solidFill>
              </a:rPr>
            </a:br>
            <a:r>
              <a:rPr lang="ru-RU" sz="6600" b="0" dirty="0" smtClean="0">
                <a:solidFill>
                  <a:srgbClr val="C00000"/>
                </a:solidFill>
              </a:rPr>
              <a:t/>
            </a:r>
            <a:br>
              <a:rPr lang="ru-RU" sz="6600" b="0" dirty="0" smtClean="0">
                <a:solidFill>
                  <a:srgbClr val="C00000"/>
                </a:solidFill>
              </a:rPr>
            </a:br>
            <a:r>
              <a:rPr lang="ru-RU" sz="6600" b="0" dirty="0" smtClean="0">
                <a:solidFill>
                  <a:srgbClr val="C00000"/>
                </a:solidFill>
              </a:rPr>
              <a:t>Минута славы</a:t>
            </a:r>
            <a:br>
              <a:rPr lang="ru-RU" sz="6600" b="0" dirty="0" smtClean="0">
                <a:solidFill>
                  <a:srgbClr val="C00000"/>
                </a:solidFill>
              </a:rPr>
            </a:br>
            <a:r>
              <a:rPr lang="ru-RU" sz="6600" b="0" dirty="0" smtClean="0">
                <a:solidFill>
                  <a:srgbClr val="C00000"/>
                </a:solidFill>
              </a:rPr>
              <a:t/>
            </a:r>
            <a:br>
              <a:rPr lang="ru-RU" sz="6600" b="0" dirty="0" smtClean="0">
                <a:solidFill>
                  <a:srgbClr val="C00000"/>
                </a:solidFill>
              </a:rPr>
            </a:br>
            <a:r>
              <a:rPr lang="ru-RU" sz="1600" b="0" dirty="0" smtClean="0"/>
              <a:t>Разработали: воспитатель группы №4 Карнакова </a:t>
            </a:r>
            <a:r>
              <a:rPr lang="ru-RU" sz="1600" dirty="0" smtClean="0"/>
              <a:t>Е. В.                  </a:t>
            </a:r>
            <a:r>
              <a:rPr lang="ru-RU" sz="1600" b="0" dirty="0" smtClean="0"/>
              <a:t>музыкальный руководитель: Белова Н. Е.</a:t>
            </a:r>
            <a:br>
              <a:rPr lang="ru-RU" sz="1600" b="0" dirty="0" smtClean="0"/>
            </a:br>
            <a:r>
              <a:rPr lang="ru-RU" sz="1600" b="0" dirty="0" smtClean="0"/>
              <a:t>2016 г.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444789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9" y="5085184"/>
            <a:ext cx="7622232" cy="936104"/>
          </a:xfrm>
        </p:spPr>
        <p:txBody>
          <a:bodyPr/>
          <a:lstStyle/>
          <a:p>
            <a:pPr algn="ctr"/>
            <a:r>
              <a:rPr lang="ru-RU" sz="2000" dirty="0" smtClean="0"/>
              <a:t>Настя Старикова исполняла две песни: </a:t>
            </a:r>
            <a:br>
              <a:rPr lang="ru-RU" sz="2000" dirty="0" smtClean="0"/>
            </a:br>
            <a:r>
              <a:rPr lang="ru-RU" sz="2000" dirty="0" smtClean="0"/>
              <a:t>«У моей России длинные косички» и «Лето»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548679"/>
            <a:ext cx="3960440" cy="373878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548680"/>
            <a:ext cx="3600013" cy="3816424"/>
          </a:xfrm>
        </p:spPr>
      </p:pic>
    </p:spTree>
    <p:extLst>
      <p:ext uri="{BB962C8B-B14F-4D97-AF65-F5344CB8AC3E}">
        <p14:creationId xmlns:p14="http://schemas.microsoft.com/office/powerpoint/2010/main" val="164141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4372168"/>
            <a:ext cx="776624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Спортивный танец отца и сына Жуковых</a:t>
            </a:r>
            <a:br>
              <a:rPr lang="ru-RU" sz="2000" dirty="0" smtClean="0"/>
            </a:br>
            <a:r>
              <a:rPr lang="ru-RU" sz="2000" dirty="0" smtClean="0"/>
              <a:t>«Я люблю баскетбол»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32656"/>
            <a:ext cx="3878183" cy="373146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332656"/>
            <a:ext cx="4523631" cy="3744416"/>
          </a:xfrm>
        </p:spPr>
      </p:pic>
    </p:spTree>
    <p:extLst>
      <p:ext uri="{BB962C8B-B14F-4D97-AF65-F5344CB8AC3E}">
        <p14:creationId xmlns:p14="http://schemas.microsoft.com/office/powerpoint/2010/main" val="217646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13176"/>
            <a:ext cx="6512511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Екатерина Бурдуковская с песней </a:t>
            </a:r>
            <a:br>
              <a:rPr lang="ru-RU" sz="2000" dirty="0" smtClean="0"/>
            </a:br>
            <a:r>
              <a:rPr lang="ru-RU" sz="2000" dirty="0" smtClean="0"/>
              <a:t>«Российский Дед Мороз»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457" y="404664"/>
            <a:ext cx="4490591" cy="406135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98"/>
          <a:stretch/>
        </p:blipFill>
        <p:spPr>
          <a:xfrm>
            <a:off x="5146158" y="1196753"/>
            <a:ext cx="3857158" cy="2952328"/>
          </a:xfrm>
        </p:spPr>
      </p:pic>
    </p:spTree>
    <p:extLst>
      <p:ext uri="{BB962C8B-B14F-4D97-AF65-F5344CB8AC3E}">
        <p14:creationId xmlns:p14="http://schemas.microsoft.com/office/powerpoint/2010/main" val="273049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869160"/>
            <a:ext cx="8784976" cy="165618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Чтение стихов детьми:</a:t>
            </a:r>
            <a:br>
              <a:rPr lang="ru-RU" sz="2000" dirty="0" smtClean="0"/>
            </a:br>
            <a:r>
              <a:rPr lang="ru-RU" sz="2000" dirty="0" smtClean="0"/>
              <a:t>Артем </a:t>
            </a:r>
            <a:r>
              <a:rPr lang="ru-RU" sz="2000" dirty="0" err="1" smtClean="0"/>
              <a:t>Зарбуев</a:t>
            </a:r>
            <a:r>
              <a:rPr lang="ru-RU" sz="2000" dirty="0"/>
              <a:t>,</a:t>
            </a:r>
            <a:r>
              <a:rPr lang="ru-RU" sz="2000" dirty="0" smtClean="0"/>
              <a:t> Ф. Тютчева «Зима недаром злится» </a:t>
            </a:r>
            <a:br>
              <a:rPr lang="ru-RU" sz="2000" dirty="0" smtClean="0"/>
            </a:br>
            <a:r>
              <a:rPr lang="ru-RU" sz="2000" dirty="0" smtClean="0"/>
              <a:t> Матвей Шевелев, С. Маршака «Где обедал воробей»   </a:t>
            </a:r>
            <a:br>
              <a:rPr lang="ru-RU" sz="2000" dirty="0" smtClean="0"/>
            </a:br>
            <a:r>
              <a:rPr lang="ru-RU" sz="2000" dirty="0" smtClean="0"/>
              <a:t>Данил Скворцов, Т. Фролова «Если мама рядом»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09"/>
          <a:stretch/>
        </p:blipFill>
        <p:spPr>
          <a:xfrm>
            <a:off x="323528" y="332656"/>
            <a:ext cx="2823709" cy="41138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7864" y="404664"/>
            <a:ext cx="2041453" cy="4168859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381242"/>
            <a:ext cx="2664296" cy="414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8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5373216"/>
            <a:ext cx="7406208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effectLst/>
              </a:rPr>
              <a:t>И</a:t>
            </a:r>
            <a:r>
              <a:rPr lang="ru-RU" sz="2000" dirty="0" smtClean="0">
                <a:effectLst/>
              </a:rPr>
              <a:t>ллюзионисты: </a:t>
            </a:r>
            <a:r>
              <a:rPr lang="ru-RU" sz="2000" i="1" dirty="0">
                <a:effectLst/>
              </a:rPr>
              <a:t>Дмитрий </a:t>
            </a:r>
            <a:r>
              <a:rPr lang="ru-RU" sz="2000" i="1" dirty="0" err="1">
                <a:effectLst/>
              </a:rPr>
              <a:t>Балазян</a:t>
            </a:r>
            <a:r>
              <a:rPr lang="ru-RU" sz="2000" i="1" dirty="0">
                <a:effectLst/>
              </a:rPr>
              <a:t> со своим  ассистентом  братом Русланом</a:t>
            </a:r>
            <a:r>
              <a:rPr lang="ru-RU" sz="2000" i="1" dirty="0" smtClean="0">
                <a:effectLst/>
              </a:rPr>
              <a:t>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412776"/>
            <a:ext cx="2987748" cy="35283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1124744"/>
            <a:ext cx="2488018" cy="3528392"/>
          </a:xfrm>
        </p:spPr>
      </p:pic>
      <p:pic>
        <p:nvPicPr>
          <p:cNvPr id="7" name="Рисунок 6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41600" y="692696"/>
            <a:ext cx="2592288" cy="36724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2476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9" y="5517232"/>
            <a:ext cx="7262192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Даниил Ткачук с песней «Катюша»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1" y="220094"/>
            <a:ext cx="7344816" cy="4899585"/>
          </a:xfrm>
        </p:spPr>
      </p:pic>
    </p:spTree>
    <p:extLst>
      <p:ext uri="{BB962C8B-B14F-4D97-AF65-F5344CB8AC3E}">
        <p14:creationId xmlns:p14="http://schemas.microsoft.com/office/powerpoint/2010/main" val="218343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99593" y="5301208"/>
            <a:ext cx="7406208" cy="72008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Екатерина </a:t>
            </a:r>
            <a:r>
              <a:rPr lang="ru-RU" sz="2000" dirty="0" err="1" smtClean="0"/>
              <a:t>Саврасова</a:t>
            </a:r>
            <a:r>
              <a:rPr lang="ru-RU" sz="2000" dirty="0" smtClean="0"/>
              <a:t> с песней «Баночка Варенья»</a:t>
            </a:r>
            <a:endParaRPr lang="ru-RU" sz="20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620688"/>
            <a:ext cx="3888432" cy="4184035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620688"/>
            <a:ext cx="3384375" cy="4226921"/>
          </a:xfrm>
        </p:spPr>
      </p:pic>
    </p:spTree>
    <p:extLst>
      <p:ext uri="{BB962C8B-B14F-4D97-AF65-F5344CB8AC3E}">
        <p14:creationId xmlns:p14="http://schemas.microsoft.com/office/powerpoint/2010/main" val="363866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021288"/>
            <a:ext cx="6512511" cy="2160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Саша </a:t>
            </a:r>
            <a:r>
              <a:rPr lang="ru-RU" sz="2000" dirty="0" err="1" smtClean="0"/>
              <a:t>Заиграев</a:t>
            </a:r>
            <a:r>
              <a:rPr lang="ru-RU" sz="2000" dirty="0" smtClean="0"/>
              <a:t> и его «Боевая зарядка Ушу»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88036"/>
            <a:ext cx="4248472" cy="554522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8439" y="332656"/>
            <a:ext cx="4170025" cy="4860951"/>
          </a:xfrm>
        </p:spPr>
      </p:pic>
    </p:spTree>
    <p:extLst>
      <p:ext uri="{BB962C8B-B14F-4D97-AF65-F5344CB8AC3E}">
        <p14:creationId xmlns:p14="http://schemas.microsoft.com/office/powerpoint/2010/main" val="268452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289" y="6093296"/>
            <a:ext cx="6512511" cy="43204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Даниил Корольков с песней из мультфильма «Мама для мамонтёнка»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123632" cy="5415755"/>
          </a:xfrm>
        </p:spPr>
      </p:pic>
    </p:spTree>
    <p:extLst>
      <p:ext uri="{BB962C8B-B14F-4D97-AF65-F5344CB8AC3E}">
        <p14:creationId xmlns:p14="http://schemas.microsoft.com/office/powerpoint/2010/main" val="18639259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5013176"/>
            <a:ext cx="7190184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i="1" dirty="0">
                <a:effectLst/>
              </a:rPr>
              <a:t>Арина Пономарева со своей подругой Анастасией Гришаниной  исполнят </a:t>
            </a:r>
            <a:r>
              <a:rPr lang="ru-RU" sz="2000" i="1" dirty="0" smtClean="0">
                <a:effectLst/>
              </a:rPr>
              <a:t> </a:t>
            </a:r>
            <a:r>
              <a:rPr lang="ru-RU" sz="2000" i="1" dirty="0">
                <a:effectLst/>
              </a:rPr>
              <a:t>«Испанский танец».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188" y="260648"/>
            <a:ext cx="4087788" cy="418439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269019"/>
            <a:ext cx="4032448" cy="4127339"/>
          </a:xfrm>
        </p:spPr>
      </p:pic>
    </p:spTree>
    <p:extLst>
      <p:ext uri="{BB962C8B-B14F-4D97-AF65-F5344CB8AC3E}">
        <p14:creationId xmlns:p14="http://schemas.microsoft.com/office/powerpoint/2010/main" val="90357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692696"/>
            <a:ext cx="76328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Тип проекта:  </a:t>
            </a:r>
            <a:endParaRPr lang="ru-RU" sz="4000" b="1" dirty="0" smtClean="0"/>
          </a:p>
          <a:p>
            <a:r>
              <a:rPr lang="ru-RU" sz="4000" dirty="0" smtClean="0"/>
              <a:t>творческий детско-взрослый</a:t>
            </a:r>
          </a:p>
          <a:p>
            <a:endParaRPr lang="ru-RU" sz="4000" dirty="0"/>
          </a:p>
          <a:p>
            <a:r>
              <a:rPr lang="ru-RU" sz="4000" dirty="0"/>
              <a:t>Продолжительность: 2 месяца (декабрь-январь)</a:t>
            </a:r>
          </a:p>
          <a:p>
            <a:r>
              <a:rPr lang="ru-RU" sz="4000" dirty="0"/>
              <a:t>Участники: дети, родители, педагоги.</a:t>
            </a:r>
          </a:p>
        </p:txBody>
      </p:sp>
    </p:spTree>
    <p:extLst>
      <p:ext uri="{BB962C8B-B14F-4D97-AF65-F5344CB8AC3E}">
        <p14:creationId xmlns:p14="http://schemas.microsoft.com/office/powerpoint/2010/main" val="14853160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352927" cy="36004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Все участники исполняют заключительную песню </a:t>
            </a:r>
            <a:br>
              <a:rPr lang="ru-RU" sz="2000" dirty="0" smtClean="0"/>
            </a:br>
            <a:r>
              <a:rPr lang="ru-RU" sz="2000" dirty="0" smtClean="0"/>
              <a:t>«Дружба – это не работа»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48683"/>
            <a:ext cx="8352927" cy="5157266"/>
          </a:xfrm>
        </p:spPr>
      </p:pic>
    </p:spTree>
    <p:extLst>
      <p:ext uri="{BB962C8B-B14F-4D97-AF65-F5344CB8AC3E}">
        <p14:creationId xmlns:p14="http://schemas.microsoft.com/office/powerpoint/2010/main" val="97662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Администратор\Desktop\минута славы 222\IMG_8014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028"/>
          <a:stretch/>
        </p:blipFill>
        <p:spPr bwMode="auto">
          <a:xfrm>
            <a:off x="683568" y="306408"/>
            <a:ext cx="4608512" cy="295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Администратор\Desktop\минута славы 222\IMG_7991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0824" y="284339"/>
            <a:ext cx="3734336" cy="29982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Администратор\Desktop\минута славы 222\IMG_7988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7" b="-4050"/>
          <a:stretch/>
        </p:blipFill>
        <p:spPr bwMode="auto">
          <a:xfrm>
            <a:off x="467544" y="3236667"/>
            <a:ext cx="4176464" cy="295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Администратор\Desktop\минута славы 222\IMG_7976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0824" y="3256866"/>
            <a:ext cx="3593584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39552" y="6099473"/>
            <a:ext cx="7845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rgbClr val="000000"/>
                </a:solidFill>
              </a:rPr>
              <a:t>Вручение дипломов и подарков</a:t>
            </a:r>
          </a:p>
        </p:txBody>
      </p:sp>
    </p:spTree>
    <p:extLst>
      <p:ext uri="{BB962C8B-B14F-4D97-AF65-F5344CB8AC3E}">
        <p14:creationId xmlns:p14="http://schemas.microsoft.com/office/powerpoint/2010/main" val="174966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373216"/>
            <a:ext cx="7376607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Фото на память.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23"/>
          <a:stretch/>
        </p:blipFill>
        <p:spPr>
          <a:xfrm>
            <a:off x="11059" y="696366"/>
            <a:ext cx="8969789" cy="4244802"/>
          </a:xfrm>
        </p:spPr>
      </p:pic>
    </p:spTree>
    <p:extLst>
      <p:ext uri="{BB962C8B-B14F-4D97-AF65-F5344CB8AC3E}">
        <p14:creationId xmlns:p14="http://schemas.microsoft.com/office/powerpoint/2010/main" val="95242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2295644"/>
            <a:ext cx="8280920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/>
          </a:p>
          <a:p>
            <a:endParaRPr lang="ru-RU" sz="1600" b="1" dirty="0" smtClean="0"/>
          </a:p>
          <a:p>
            <a:endParaRPr lang="ru-RU" sz="1600" b="1" dirty="0"/>
          </a:p>
          <a:p>
            <a:pPr algn="ctr"/>
            <a:r>
              <a:rPr lang="ru-RU" sz="1600" b="1" dirty="0" smtClean="0"/>
              <a:t>Актуальность</a:t>
            </a:r>
            <a:endParaRPr lang="ru-RU" sz="1600" dirty="0"/>
          </a:p>
          <a:p>
            <a:r>
              <a:rPr lang="ru-RU" sz="1600" dirty="0">
                <a:solidFill>
                  <a:srgbClr val="C00000"/>
                </a:solidFill>
              </a:rPr>
              <a:t>«Каждый ребенок по – своему талантлив»- девиз нашей творческой группы.</a:t>
            </a:r>
          </a:p>
          <a:p>
            <a:r>
              <a:rPr lang="ru-RU" sz="1600" dirty="0" smtClean="0"/>
              <a:t>	</a:t>
            </a:r>
          </a:p>
          <a:p>
            <a:r>
              <a:rPr lang="ru-RU" sz="1600" dirty="0"/>
              <a:t>	</a:t>
            </a:r>
            <a:r>
              <a:rPr lang="ru-RU" sz="1600" dirty="0" smtClean="0"/>
              <a:t>В  </a:t>
            </a:r>
            <a:r>
              <a:rPr lang="ru-RU" sz="1600" dirty="0"/>
              <a:t>ФГОС ДО заложены основные принципы: полноценное проживание ребёнком всех этапов детства, содействие и сотрудничество детей и взрослых, признание ребенка полноценным участником образовательных отношений, поддержка инициативы детей в различных видах деятельности. Исходя из принципов, ФГОС ставит задачу сохранения и поддержание индивидуальности, творческого потенциала каждого ребенка. Одним из средств, позволяющих это сделать, является наш проект «Минута славы», который направлен на решение данных задач и развитие творческих способностей детей посредством ближайшего социального </a:t>
            </a:r>
            <a:r>
              <a:rPr lang="ru-RU" sz="1600" dirty="0" smtClean="0"/>
              <a:t>партнерства и совершенствования межличностных отношений. </a:t>
            </a:r>
            <a:r>
              <a:rPr lang="ru-RU" sz="1600" dirty="0"/>
              <a:t>Тесное сотрудничество педагогов, родителей и детей будет способствовать сплочению как детского, так и взрослого коллектива. У детей появится возможность проявить себя в том виде деятельности, которую они выбирают сами, проявляя инициативу. Подготовка творческого номера в свою очередь требует от родителей и педагогов участия и тесного сотрудничества. </a:t>
            </a:r>
            <a:r>
              <a:rPr lang="ru-RU" sz="1600" dirty="0" smtClean="0"/>
              <a:t>	</a:t>
            </a:r>
          </a:p>
          <a:p>
            <a:r>
              <a:rPr lang="ru-RU" sz="1600" dirty="0"/>
              <a:t>	</a:t>
            </a:r>
            <a:r>
              <a:rPr lang="ru-RU" sz="1600" dirty="0" smtClean="0"/>
              <a:t>Таким </a:t>
            </a:r>
            <a:r>
              <a:rPr lang="ru-RU" sz="1600" dirty="0"/>
              <a:t>образом, реализация данного проекта позволит всем, участникам и организаторам, посредством ближайшего социального партнерства еще больше </a:t>
            </a:r>
            <a:r>
              <a:rPr lang="ru-RU" sz="1600" dirty="0" smtClean="0"/>
              <a:t>сплотиться, научиться выстраивать межличностные отношения. </a:t>
            </a:r>
            <a:r>
              <a:rPr lang="ru-RU" sz="1600" dirty="0"/>
              <a:t>А каждый ребенок получит возможность пережить ситуацию успеха, повышая свою самооценку.</a:t>
            </a:r>
          </a:p>
        </p:txBody>
      </p:sp>
    </p:spTree>
    <p:extLst>
      <p:ext uri="{BB962C8B-B14F-4D97-AF65-F5344CB8AC3E}">
        <p14:creationId xmlns:p14="http://schemas.microsoft.com/office/powerpoint/2010/main" val="3898165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92696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Цель</a:t>
            </a:r>
            <a:r>
              <a:rPr lang="ru-RU" sz="4000" dirty="0"/>
              <a:t>: </a:t>
            </a:r>
            <a:endParaRPr lang="ru-RU" sz="4000" dirty="0" smtClean="0"/>
          </a:p>
          <a:p>
            <a:pPr algn="ctr"/>
            <a:r>
              <a:rPr lang="ru-RU" sz="4000" dirty="0" smtClean="0"/>
              <a:t>развитие </a:t>
            </a:r>
            <a:r>
              <a:rPr lang="ru-RU" sz="4000" dirty="0"/>
              <a:t>творческих потенциалов личности детей дошкольного возраста средствами </a:t>
            </a:r>
            <a:r>
              <a:rPr lang="ru-RU" sz="4000" dirty="0" smtClean="0"/>
              <a:t>музыкально-творческой деятельности с целью совершенствования межличностных отношений.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02350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Задачи</a:t>
            </a:r>
            <a:r>
              <a:rPr lang="ru-RU" sz="3200" dirty="0" smtClean="0"/>
              <a:t>:</a:t>
            </a:r>
          </a:p>
          <a:p>
            <a:pPr algn="ctr"/>
            <a:endParaRPr lang="ru-RU" sz="24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/>
              <a:t>Формирование </a:t>
            </a:r>
            <a:r>
              <a:rPr lang="ru-RU" sz="2400" dirty="0"/>
              <a:t>у родителей представлений о методе творческих проектов как эффективном условии развития творчества  детей дошкольного </a:t>
            </a:r>
            <a:r>
              <a:rPr lang="ru-RU" sz="2400" dirty="0" smtClean="0"/>
              <a:t>возраста;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/>
              <a:t>Развитие </a:t>
            </a:r>
            <a:r>
              <a:rPr lang="ru-RU" sz="2400" dirty="0"/>
              <a:t>творческой активности, мышления и воображения, скрытых творческих способностей детей дошкольного возраста;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 smtClean="0"/>
              <a:t>Сплочение </a:t>
            </a:r>
            <a:r>
              <a:rPr lang="ru-RU" sz="2400" dirty="0"/>
              <a:t>детского коллектива;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/>
              <a:t>Повышение самооценки детей посредством  переживания ситуации успеха;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/>
              <a:t>Повысить </a:t>
            </a:r>
            <a:r>
              <a:rPr lang="ru-RU" sz="2400" dirty="0" smtClean="0"/>
              <a:t>уровень межличностных отношений детей.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8306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8846"/>
            <a:ext cx="8928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</a:t>
            </a:r>
          </a:p>
          <a:p>
            <a:pPr algn="ctr"/>
            <a:r>
              <a:rPr lang="ru-RU" sz="2400" b="1" dirty="0"/>
              <a:t>Этапы работы над проектом</a:t>
            </a:r>
            <a:r>
              <a:rPr lang="ru-RU" sz="2400" dirty="0"/>
              <a:t>:</a:t>
            </a:r>
          </a:p>
          <a:p>
            <a:r>
              <a:rPr lang="ru-RU" sz="2400" dirty="0"/>
              <a:t>1.Выявление интересов детей (опрос детей)</a:t>
            </a:r>
          </a:p>
          <a:p>
            <a:r>
              <a:rPr lang="ru-RU" sz="2400" dirty="0"/>
              <a:t>2.Определение цели и задач </a:t>
            </a:r>
          </a:p>
          <a:p>
            <a:r>
              <a:rPr lang="ru-RU" sz="2400" dirty="0"/>
              <a:t>3.Работа с родителями: родительское собрание «Театрализованная деятельность как средство развития детской выразительности»,  беседы и консультации по теме, организация родителей по оформлению музыкального зала и подготовки дипломов для участников.</a:t>
            </a:r>
          </a:p>
          <a:p>
            <a:r>
              <a:rPr lang="ru-RU" sz="2400" dirty="0"/>
              <a:t>4.Разработка, составление  творческих номеров для участия в проекте.</a:t>
            </a:r>
          </a:p>
          <a:p>
            <a:r>
              <a:rPr lang="ru-RU" sz="2400" dirty="0"/>
              <a:t>5.Подготовка номеров (заучивание текстов, подготовка </a:t>
            </a:r>
            <a:r>
              <a:rPr lang="ru-RU" sz="2400" dirty="0" smtClean="0"/>
              <a:t>атрибутов </a:t>
            </a:r>
            <a:r>
              <a:rPr lang="ru-RU" sz="2400" dirty="0"/>
              <a:t>репетиции)</a:t>
            </a:r>
          </a:p>
          <a:p>
            <a:r>
              <a:rPr lang="ru-RU" sz="2400" dirty="0" smtClean="0"/>
              <a:t>6.Разработка сценария </a:t>
            </a:r>
            <a:r>
              <a:rPr lang="ru-RU" sz="2400" dirty="0"/>
              <a:t>(музыкальный работник и воспитатель)</a:t>
            </a:r>
          </a:p>
          <a:p>
            <a:r>
              <a:rPr lang="ru-RU" sz="2400" dirty="0" smtClean="0"/>
              <a:t>7.Реализация </a:t>
            </a:r>
            <a:r>
              <a:rPr lang="ru-RU" sz="2400" dirty="0"/>
              <a:t>проекта (концертная программ)</a:t>
            </a:r>
          </a:p>
          <a:p>
            <a:r>
              <a:rPr lang="ru-RU" sz="2400" dirty="0" smtClean="0"/>
              <a:t>8.Подведение </a:t>
            </a:r>
            <a:r>
              <a:rPr lang="ru-RU" sz="2400" dirty="0"/>
              <a:t>итогов (награждение </a:t>
            </a:r>
            <a:r>
              <a:rPr lang="ru-RU" sz="2400" dirty="0" smtClean="0"/>
              <a:t>участников дипломами).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58048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81369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Ожидаемые результаты работы совместной деятельности педагогов, родителей</a:t>
            </a:r>
            <a:r>
              <a:rPr lang="ru-RU" sz="3600" dirty="0"/>
              <a:t> </a:t>
            </a:r>
            <a:r>
              <a:rPr lang="ru-RU" sz="3600" b="1" dirty="0"/>
              <a:t>и детей:</a:t>
            </a:r>
            <a:endParaRPr lang="ru-RU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3200" dirty="0"/>
              <a:t>Сплочение детского коллектива, родителей и педагогов;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3200" dirty="0"/>
              <a:t>Развитие творческих способностей детей </a:t>
            </a:r>
            <a:r>
              <a:rPr lang="ru-RU" sz="3200" dirty="0" smtClean="0"/>
              <a:t>и усовершенствование межличностных взаимоотношений;</a:t>
            </a:r>
            <a:endParaRPr lang="ru-RU" sz="32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3200" dirty="0"/>
              <a:t>Увлеченность и заинтересованность родителей педагогическим процессом в детском </a:t>
            </a:r>
            <a:r>
              <a:rPr lang="ru-RU" sz="3200" dirty="0" smtClean="0"/>
              <a:t>саду.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45217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64096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Результаты</a:t>
            </a:r>
            <a:r>
              <a:rPr lang="ru-RU" sz="4000" dirty="0" smtClean="0">
                <a:solidFill>
                  <a:srgbClr val="C00000"/>
                </a:solidFill>
              </a:rPr>
              <a:t>:</a:t>
            </a: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dirty="0"/>
              <a:t>Дети </a:t>
            </a:r>
            <a:r>
              <a:rPr lang="ru-RU" sz="2400" dirty="0" smtClean="0"/>
              <a:t>приобрели опыт, повысили самооценку, стали </a:t>
            </a:r>
            <a:r>
              <a:rPr lang="ru-RU" sz="2400" dirty="0"/>
              <a:t>не только  участниками, а активными генераторами идей </a:t>
            </a:r>
            <a:r>
              <a:rPr lang="ru-RU" sz="2400" dirty="0" smtClean="0"/>
              <a:t>,  </a:t>
            </a:r>
            <a:r>
              <a:rPr lang="ru-RU" sz="2400" dirty="0"/>
              <a:t>а взрослые  помощниками. Это позволило им </a:t>
            </a:r>
            <a:r>
              <a:rPr lang="ru-RU" sz="2400" dirty="0" smtClean="0"/>
              <a:t>усовершенствовать межличностные отношения, проявить </a:t>
            </a:r>
            <a:r>
              <a:rPr lang="ru-RU" sz="2400" dirty="0"/>
              <a:t>инициативу и самостоятельность, реализовать свои самые смелые замыслы.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dirty="0"/>
              <a:t>Овладение  педагогами, детьми и родителями методами  социального партнерства в ходе разработки и реализации проекта позволило </a:t>
            </a:r>
            <a:r>
              <a:rPr lang="ru-RU" sz="2400" dirty="0" smtClean="0"/>
              <a:t>еще </a:t>
            </a:r>
            <a:r>
              <a:rPr lang="ru-RU" sz="2400" dirty="0"/>
              <a:t>больше сплотиться, объединиться вокруг общего дела. 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2400" dirty="0"/>
              <a:t>У всех участников проекта создался  положительный эмоциональный  настрой, все дети получили грамоты и подарки, а родители и педагоги удовлетворение от </a:t>
            </a:r>
            <a:r>
              <a:rPr lang="ru-RU" sz="2400" dirty="0" smtClean="0"/>
              <a:t>результатов сотрудничества.</a:t>
            </a:r>
            <a:endParaRPr lang="ru-RU" sz="2400" dirty="0"/>
          </a:p>
          <a:p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1240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5589240"/>
            <a:ext cx="7694240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Братья Саша и Ярослав Ипатовы с песней «Почему медведь спит зимой»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88727"/>
            <a:ext cx="8054163" cy="4840473"/>
          </a:xfrm>
        </p:spPr>
      </p:pic>
    </p:spTree>
    <p:extLst>
      <p:ext uri="{BB962C8B-B14F-4D97-AF65-F5344CB8AC3E}">
        <p14:creationId xmlns:p14="http://schemas.microsoft.com/office/powerpoint/2010/main" val="157842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173</TotalTime>
  <Words>341</Words>
  <Application>Microsoft Office PowerPoint</Application>
  <PresentationFormat>Экран (4:3)</PresentationFormat>
  <Paragraphs>69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   Минута славы  Разработали: воспитатель группы №4 Карнакова Е. В.                  музыкальный руководитель: Белова Н. Е. 2016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Братья Саша и Ярослав Ипатовы с песней «Почему медведь спит зимой»</vt:lpstr>
      <vt:lpstr>Настя Старикова исполняла две песни:  «У моей России длинные косички» и «Лето»</vt:lpstr>
      <vt:lpstr>Спортивный танец отца и сына Жуковых «Я люблю баскетбол»</vt:lpstr>
      <vt:lpstr>Екатерина Бурдуковская с песней  «Российский Дед Мороз»</vt:lpstr>
      <vt:lpstr>Чтение стихов детьми: Артем Зарбуев, Ф. Тютчева «Зима недаром злится»   Матвей Шевелев, С. Маршака «Где обедал воробей»    Данил Скворцов, Т. Фролова «Если мама рядом»</vt:lpstr>
      <vt:lpstr>Иллюзионисты: Дмитрий Балазян со своим  ассистентом  братом Русланом. </vt:lpstr>
      <vt:lpstr>Даниил Ткачук с песней «Катюша»</vt:lpstr>
      <vt:lpstr>Екатерина Саврасова с песней «Баночка Варенья»</vt:lpstr>
      <vt:lpstr>Саша Заиграев и его «Боевая зарядка Ушу»</vt:lpstr>
      <vt:lpstr>Даниил Корольков с песней из мультфильма «Мама для мамонтёнка»</vt:lpstr>
      <vt:lpstr>Арина Пономарева со своей подругой Анастасией Гришаниной  исполнят  «Испанский танец». </vt:lpstr>
      <vt:lpstr>Все участники исполняют заключительную песню  «Дружба – это не работа»</vt:lpstr>
      <vt:lpstr>Презентация PowerPoint</vt:lpstr>
      <vt:lpstr>Фото на память.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Минута славы Разработали: воспитатель группы №4 Карнакова Е. В.              музыкальный руководитель: Белова Н. Е.</dc:title>
  <dc:creator>DNA7 X86</dc:creator>
  <cp:lastModifiedBy>DNA7 X86</cp:lastModifiedBy>
  <cp:revision>21</cp:revision>
  <dcterms:created xsi:type="dcterms:W3CDTF">2016-03-27T07:16:06Z</dcterms:created>
  <dcterms:modified xsi:type="dcterms:W3CDTF">2018-02-08T09:13:17Z</dcterms:modified>
</cp:coreProperties>
</file>