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56" r:id="rId2"/>
    <p:sldId id="27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2C7C62C-6075-426B-B9CE-B65FA7FF71B9}">
          <p14:sldIdLst>
            <p14:sldId id="256"/>
            <p14:sldId id="27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4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A67C"/>
    <a:srgbClr val="F1F1F1"/>
    <a:srgbClr val="8A5A4D"/>
    <a:srgbClr val="3A5896"/>
    <a:srgbClr val="8C8D9E"/>
    <a:srgbClr val="44668D"/>
    <a:srgbClr val="36639A"/>
    <a:srgbClr val="1A356C"/>
    <a:srgbClr val="12254A"/>
    <a:srgbClr val="CDDA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89" d="100"/>
          <a:sy n="89" d="100"/>
        </p:scale>
        <p:origin x="-114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86049" y="163208"/>
            <a:ext cx="5829299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1452282" y="3937299"/>
            <a:ext cx="6174890" cy="26678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/>
                <a:solidFill>
                  <a:srgbClr val="C00000"/>
                </a:solidFill>
                <a:effectLst>
                  <a:glow rad="127000">
                    <a:schemeClr val="bg1"/>
                  </a:glow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Мягкие модули </a:t>
            </a:r>
          </a:p>
          <a:p>
            <a:r>
              <a:rPr lang="ru-RU" sz="2800" b="1" dirty="0" smtClean="0">
                <a:ln/>
                <a:solidFill>
                  <a:srgbClr val="C00000"/>
                </a:solidFill>
                <a:effectLst>
                  <a:glow rad="127000">
                    <a:schemeClr val="bg1"/>
                  </a:glow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Из бросового материала</a:t>
            </a:r>
          </a:p>
          <a:p>
            <a:endParaRPr lang="ru-RU" sz="2000" b="1" dirty="0">
              <a:ln/>
              <a:solidFill>
                <a:srgbClr val="C00000"/>
              </a:solidFill>
              <a:effectLst>
                <a:glow rad="127000">
                  <a:schemeClr val="bg1"/>
                </a:glow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r>
              <a:rPr lang="ru-RU" sz="2000" b="1" dirty="0" smtClean="0">
                <a:ln/>
                <a:solidFill>
                  <a:srgbClr val="C00000"/>
                </a:solidFill>
                <a:effectLst>
                  <a:glow rad="127000">
                    <a:schemeClr val="bg1"/>
                  </a:glow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Автор: Карнакова Е. В.</a:t>
            </a:r>
          </a:p>
          <a:p>
            <a:endParaRPr lang="ru-RU" sz="2000" b="1" dirty="0">
              <a:ln/>
              <a:solidFill>
                <a:srgbClr val="C00000"/>
              </a:solidFill>
              <a:effectLst>
                <a:glow rad="127000">
                  <a:schemeClr val="bg1"/>
                </a:glow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endParaRPr lang="en-US" sz="2000" b="1" dirty="0">
              <a:ln/>
              <a:solidFill>
                <a:srgbClr val="C00000"/>
              </a:solidFill>
              <a:effectLst>
                <a:glow rad="127000">
                  <a:schemeClr val="bg1"/>
                </a:glow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707" y="130935"/>
            <a:ext cx="7170642" cy="99874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Для изготовления игровых декораций в режиссерских и сюжетно-ролевых играх </a:t>
            </a:r>
            <a:endParaRPr lang="ru-RU" sz="3200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0494" y="1404911"/>
            <a:ext cx="2763982" cy="3686695"/>
          </a:xfrm>
        </p:spPr>
      </p:pic>
      <p:pic>
        <p:nvPicPr>
          <p:cNvPr id="2050" name="Picture 2" descr="C:\Users\Администратор\Desktop\Новая папка\142___11\IMG_710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70961" y="3625326"/>
            <a:ext cx="2599533" cy="2905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83" y="1883749"/>
            <a:ext cx="3869575" cy="2901142"/>
          </a:xfrm>
        </p:spPr>
      </p:pic>
    </p:spTree>
    <p:extLst>
      <p:ext uri="{BB962C8B-B14F-4D97-AF65-F5344CB8AC3E}">
        <p14:creationId xmlns:p14="http://schemas.microsoft.com/office/powerpoint/2010/main" val="3415710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Для звукового анализа слов 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18" y="1710466"/>
            <a:ext cx="4395109" cy="329633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149" y="2543968"/>
            <a:ext cx="4425265" cy="3318949"/>
          </a:xfrm>
        </p:spPr>
      </p:pic>
    </p:spTree>
    <p:extLst>
      <p:ext uri="{BB962C8B-B14F-4D97-AF65-F5344CB8AC3E}">
        <p14:creationId xmlns:p14="http://schemas.microsoft.com/office/powerpoint/2010/main" val="10006816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69403" y="163208"/>
            <a:ext cx="7245946" cy="9987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 это не предел, главное включить фантазию, ведь </a:t>
            </a:r>
            <a:br>
              <a:rPr lang="ru-RU" dirty="0" smtClean="0"/>
            </a:br>
            <a:r>
              <a:rPr lang="ru-RU" dirty="0" smtClean="0"/>
              <a:t>как известно: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«</a:t>
            </a:r>
            <a:r>
              <a:rPr lang="ru-RU" sz="53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Все гениальное, просто!»</a:t>
            </a:r>
            <a:r>
              <a:rPr lang="ru-RU" sz="5300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5300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53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53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 smtClean="0"/>
              <a:t>    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6283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Данное пособие</a:t>
            </a:r>
            <a:endParaRPr lang="en-US" sz="3200" dirty="0"/>
          </a:p>
        </p:txBody>
      </p:sp>
      <p:grpSp>
        <p:nvGrpSpPr>
          <p:cNvPr id="73" name="Group 2"/>
          <p:cNvGrpSpPr>
            <a:grpSpLocks/>
          </p:cNvGrpSpPr>
          <p:nvPr/>
        </p:nvGrpSpPr>
        <p:grpSpPr bwMode="auto">
          <a:xfrm>
            <a:off x="1634279" y="4331891"/>
            <a:ext cx="6858372" cy="555625"/>
            <a:chOff x="1248" y="1440"/>
            <a:chExt cx="3977" cy="350"/>
          </a:xfrm>
        </p:grpSpPr>
        <p:sp>
          <p:nvSpPr>
            <p:cNvPr id="74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5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6" name="Text Box 5"/>
            <p:cNvSpPr txBox="1">
              <a:spLocks noChangeArrowheads="1"/>
            </p:cNvSpPr>
            <p:nvPr/>
          </p:nvSpPr>
          <p:spPr bwMode="gray">
            <a:xfrm>
              <a:off x="1784" y="1482"/>
              <a:ext cx="344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dirty="0" smtClean="0"/>
                <a:t>Подходит для  детей любого возраста </a:t>
              </a:r>
              <a:endParaRPr lang="en-US" sz="2400" dirty="0"/>
            </a:p>
          </p:txBody>
        </p:sp>
        <p:sp>
          <p:nvSpPr>
            <p:cNvPr id="77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78" name="Group 7"/>
          <p:cNvGrpSpPr>
            <a:grpSpLocks/>
          </p:cNvGrpSpPr>
          <p:nvPr/>
        </p:nvGrpSpPr>
        <p:grpSpPr bwMode="auto">
          <a:xfrm>
            <a:off x="526755" y="1787014"/>
            <a:ext cx="8886246" cy="896938"/>
            <a:chOff x="1248" y="2030"/>
            <a:chExt cx="4582" cy="565"/>
          </a:xfrm>
        </p:grpSpPr>
        <p:sp>
          <p:nvSpPr>
            <p:cNvPr id="79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0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1" name="Text Box 10"/>
            <p:cNvSpPr txBox="1">
              <a:spLocks noChangeArrowheads="1"/>
            </p:cNvSpPr>
            <p:nvPr/>
          </p:nvSpPr>
          <p:spPr bwMode="gray">
            <a:xfrm>
              <a:off x="1574" y="2072"/>
              <a:ext cx="4256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dirty="0" smtClean="0"/>
                <a:t>   Изготовлено родителями из упаковки для фонарей</a:t>
              </a:r>
              <a:endParaRPr lang="en-US" sz="2400" dirty="0"/>
            </a:p>
          </p:txBody>
        </p:sp>
        <p:sp>
          <p:nvSpPr>
            <p:cNvPr id="82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83" name="Group 12"/>
          <p:cNvGrpSpPr>
            <a:grpSpLocks/>
          </p:cNvGrpSpPr>
          <p:nvPr/>
        </p:nvGrpSpPr>
        <p:grpSpPr bwMode="auto">
          <a:xfrm>
            <a:off x="780638" y="2655491"/>
            <a:ext cx="7879704" cy="555625"/>
            <a:chOff x="1248" y="2640"/>
            <a:chExt cx="3286" cy="350"/>
          </a:xfrm>
        </p:grpSpPr>
        <p:sp>
          <p:nvSpPr>
            <p:cNvPr id="84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5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6" name="Text Box 15"/>
            <p:cNvSpPr txBox="1">
              <a:spLocks noChangeArrowheads="1"/>
            </p:cNvSpPr>
            <p:nvPr/>
          </p:nvSpPr>
          <p:spPr bwMode="gray">
            <a:xfrm>
              <a:off x="1456" y="2682"/>
              <a:ext cx="307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dirty="0" smtClean="0"/>
                <a:t>      Мобильное, полифункциональное, вариативное</a:t>
              </a:r>
              <a:endParaRPr lang="en-US" sz="2400" dirty="0"/>
            </a:p>
          </p:txBody>
        </p:sp>
        <p:sp>
          <p:nvSpPr>
            <p:cNvPr id="87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88" name="Group 17"/>
          <p:cNvGrpSpPr>
            <a:grpSpLocks/>
          </p:cNvGrpSpPr>
          <p:nvPr/>
        </p:nvGrpSpPr>
        <p:grpSpPr bwMode="auto">
          <a:xfrm>
            <a:off x="1241048" y="3493691"/>
            <a:ext cx="7537866" cy="555625"/>
            <a:chOff x="1248" y="3230"/>
            <a:chExt cx="4223" cy="350"/>
          </a:xfrm>
        </p:grpSpPr>
        <p:sp>
          <p:nvSpPr>
            <p:cNvPr id="89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0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1" name="Text Box 20"/>
            <p:cNvSpPr txBox="1">
              <a:spLocks noChangeArrowheads="1"/>
            </p:cNvSpPr>
            <p:nvPr/>
          </p:nvSpPr>
          <p:spPr bwMode="gray">
            <a:xfrm>
              <a:off x="1711" y="3272"/>
              <a:ext cx="376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dirty="0" smtClean="0"/>
                <a:t>Многоразового использования</a:t>
              </a:r>
              <a:endParaRPr lang="en-US" sz="2400" dirty="0"/>
            </a:p>
          </p:txBody>
        </p:sp>
        <p:sp>
          <p:nvSpPr>
            <p:cNvPr id="92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93" name="Group 22"/>
          <p:cNvGrpSpPr>
            <a:grpSpLocks/>
          </p:cNvGrpSpPr>
          <p:nvPr/>
        </p:nvGrpSpPr>
        <p:grpSpPr bwMode="auto">
          <a:xfrm>
            <a:off x="2074900" y="5192316"/>
            <a:ext cx="7273925" cy="555625"/>
            <a:chOff x="1248" y="3230"/>
            <a:chExt cx="4582" cy="350"/>
          </a:xfrm>
        </p:grpSpPr>
        <p:sp>
          <p:nvSpPr>
            <p:cNvPr id="94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5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6" name="Text Box 25"/>
            <p:cNvSpPr txBox="1">
              <a:spLocks noChangeArrowheads="1"/>
            </p:cNvSpPr>
            <p:nvPr/>
          </p:nvSpPr>
          <p:spPr bwMode="gray">
            <a:xfrm>
              <a:off x="1711" y="3272"/>
              <a:ext cx="411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dirty="0" smtClean="0"/>
                <a:t>Соответствует требованиям безопасности</a:t>
              </a:r>
              <a:endParaRPr lang="en-US" sz="2400" dirty="0"/>
            </a:p>
          </p:txBody>
        </p:sp>
        <p:sp>
          <p:nvSpPr>
            <p:cNvPr id="97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chemeClr val="bg1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6434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29841" y="1247886"/>
            <a:ext cx="2949178" cy="2592594"/>
          </a:xfrm>
        </p:spPr>
        <p:txBody>
          <a:bodyPr>
            <a:normAutofit fontScale="90000"/>
          </a:bodyPr>
          <a:lstStyle/>
          <a:p>
            <a:r>
              <a:rPr lang="ru-RU" dirty="0"/>
              <a:t>Области применения такого оборудования </a:t>
            </a:r>
            <a:r>
              <a:rPr lang="ru-RU" dirty="0" smtClean="0"/>
              <a:t>разнообразны: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157" y="1430767"/>
            <a:ext cx="5809132" cy="4453665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44245" y="3732904"/>
            <a:ext cx="3234774" cy="2136083"/>
          </a:xfrm>
        </p:spPr>
        <p:txBody>
          <a:bodyPr/>
          <a:lstStyle/>
          <a:p>
            <a:r>
              <a:rPr lang="ru-RU" u="sng" dirty="0"/>
              <a:t>Физическое </a:t>
            </a:r>
            <a:r>
              <a:rPr lang="ru-RU" u="sng" dirty="0" smtClean="0"/>
              <a:t>развитие</a:t>
            </a:r>
          </a:p>
          <a:p>
            <a:r>
              <a:rPr lang="ru-RU" u="sng" dirty="0"/>
              <a:t>Познавательное </a:t>
            </a:r>
            <a:r>
              <a:rPr lang="ru-RU" u="sng" dirty="0" smtClean="0"/>
              <a:t>развитие</a:t>
            </a:r>
          </a:p>
          <a:p>
            <a:r>
              <a:rPr lang="ru-RU" u="sng" dirty="0" smtClean="0"/>
              <a:t>Речевое развитие</a:t>
            </a:r>
          </a:p>
          <a:p>
            <a:r>
              <a:rPr lang="ru-RU" u="sng" dirty="0"/>
              <a:t>Социально-коммуникативное </a:t>
            </a:r>
            <a:r>
              <a:rPr lang="ru-RU" u="sng" dirty="0" smtClean="0"/>
              <a:t>развитие</a:t>
            </a:r>
          </a:p>
          <a:p>
            <a:r>
              <a:rPr lang="ru-RU" u="sng" dirty="0" smtClean="0"/>
              <a:t>Художественно-творческое развитие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566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        Как атрибуты для подвижных игр</a:t>
            </a:r>
            <a:endParaRPr lang="ru-RU" sz="3200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Игра «Бездомный заяц»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721" y="2735228"/>
            <a:ext cx="3868737" cy="2901552"/>
          </a:xfrm>
        </p:spPr>
      </p:pic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4303059" y="1681163"/>
            <a:ext cx="4213483" cy="823912"/>
          </a:xfrm>
        </p:spPr>
        <p:txBody>
          <a:bodyPr>
            <a:normAutofit/>
          </a:bodyPr>
          <a:lstStyle/>
          <a:p>
            <a:r>
              <a:rPr lang="ru-RU" dirty="0" smtClean="0"/>
              <a:t>Татарская игра «Серый волк»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8999" y="2581836"/>
            <a:ext cx="4297939" cy="3223454"/>
          </a:xfrm>
        </p:spPr>
      </p:pic>
    </p:spTree>
    <p:extLst>
      <p:ext uri="{BB962C8B-B14F-4D97-AF65-F5344CB8AC3E}">
        <p14:creationId xmlns:p14="http://schemas.microsoft.com/office/powerpoint/2010/main" val="4278787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               Для выполнения ОРУ</a:t>
            </a:r>
            <a:endParaRPr lang="ru-RU" sz="32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629842" y="1301675"/>
            <a:ext cx="3868340" cy="548640"/>
          </a:xfrm>
        </p:spPr>
        <p:txBody>
          <a:bodyPr>
            <a:normAutofit/>
          </a:bodyPr>
          <a:lstStyle/>
          <a:p>
            <a:r>
              <a:rPr lang="ru-RU" dirty="0" smtClean="0"/>
              <a:t>перешагивание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340" y="1775012"/>
            <a:ext cx="3310988" cy="4414651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29151" y="1204856"/>
            <a:ext cx="3887391" cy="645459"/>
          </a:xfrm>
        </p:spPr>
        <p:txBody>
          <a:bodyPr/>
          <a:lstStyle/>
          <a:p>
            <a:r>
              <a:rPr lang="ru-RU" dirty="0" smtClean="0"/>
              <a:t>перепрыгивание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1093" y="1851434"/>
            <a:ext cx="3253672" cy="4338229"/>
          </a:xfrm>
        </p:spPr>
      </p:pic>
    </p:spTree>
    <p:extLst>
      <p:ext uri="{BB962C8B-B14F-4D97-AF65-F5344CB8AC3E}">
        <p14:creationId xmlns:p14="http://schemas.microsoft.com/office/powerpoint/2010/main" val="1519911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    </a:t>
            </a:r>
            <a:br>
              <a:rPr lang="ru-RU" sz="3200" dirty="0" smtClean="0"/>
            </a:br>
            <a:r>
              <a:rPr lang="ru-RU" sz="3200" dirty="0" smtClean="0"/>
              <a:t>Для развития меткости и ловкости</a:t>
            </a:r>
            <a:endParaRPr lang="ru-RU" sz="32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258" y="2205318"/>
            <a:ext cx="4330280" cy="3246547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150" y="2543969"/>
            <a:ext cx="4439608" cy="3329706"/>
          </a:xfrm>
        </p:spPr>
      </p:pic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0" y="1681163"/>
            <a:ext cx="3868738" cy="823912"/>
          </a:xfrm>
        </p:spPr>
        <p:txBody>
          <a:bodyPr/>
          <a:lstStyle/>
          <a:p>
            <a:r>
              <a:rPr lang="ru-RU" dirty="0" smtClean="0"/>
              <a:t>Метание в цель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4294967295"/>
          </p:nvPr>
        </p:nvSpPr>
        <p:spPr>
          <a:xfrm>
            <a:off x="5256213" y="1681163"/>
            <a:ext cx="3887787" cy="82391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497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>Для формирования элементарных математических представлений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Количество и счет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238" y="2896593"/>
            <a:ext cx="3868737" cy="2901552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Состав числа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150" y="2889448"/>
            <a:ext cx="3887788" cy="2915841"/>
          </a:xfrm>
        </p:spPr>
      </p:pic>
    </p:spTree>
    <p:extLst>
      <p:ext uri="{BB962C8B-B14F-4D97-AF65-F5344CB8AC3E}">
        <p14:creationId xmlns:p14="http://schemas.microsoft.com/office/powerpoint/2010/main" val="1255514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000461" y="0"/>
            <a:ext cx="7514888" cy="181804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                 Для деления целого на части, для  изучения геометрических форм,     измерения предметов меркой</a:t>
            </a:r>
            <a:endParaRPr lang="ru-RU" sz="3200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61054" y="1984571"/>
            <a:ext cx="3886200" cy="2914650"/>
          </a:xfrm>
        </p:spPr>
      </p:pic>
      <p:pic>
        <p:nvPicPr>
          <p:cNvPr id="16" name="Объект 1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1233" y="3738069"/>
            <a:ext cx="2921373" cy="2914650"/>
          </a:xfrm>
        </p:spPr>
      </p:pic>
      <p:pic>
        <p:nvPicPr>
          <p:cNvPr id="1026" name="Picture 2" descr="C:\Users\Администратор\Desktop\Новая папка\143___12\IMG_716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64884" y="1718534"/>
            <a:ext cx="2988235" cy="2951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14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Для развития продуктивно-конструктивной деятельности</a:t>
            </a:r>
            <a:endParaRPr lang="ru-RU" sz="32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1105068"/>
          </a:xfrm>
        </p:spPr>
        <p:txBody>
          <a:bodyPr/>
          <a:lstStyle/>
          <a:p>
            <a:r>
              <a:rPr lang="ru-RU" dirty="0" smtClean="0"/>
              <a:t>Лабиринт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318" y="2896592"/>
            <a:ext cx="4270658" cy="3202993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Крепость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149" y="2581836"/>
            <a:ext cx="4297939" cy="3223454"/>
          </a:xfrm>
        </p:spPr>
      </p:pic>
    </p:spTree>
    <p:extLst>
      <p:ext uri="{BB962C8B-B14F-4D97-AF65-F5344CB8AC3E}">
        <p14:creationId xmlns:p14="http://schemas.microsoft.com/office/powerpoint/2010/main" val="3884566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711</TotalTime>
  <Words>106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Презентация PowerPoint</vt:lpstr>
      <vt:lpstr>  Данное пособие</vt:lpstr>
      <vt:lpstr>Области применения такого оборудования разнообразны: </vt:lpstr>
      <vt:lpstr>         Как атрибуты для подвижных игр</vt:lpstr>
      <vt:lpstr>                Для выполнения ОРУ</vt:lpstr>
      <vt:lpstr>     Для развития меткости и ловкости</vt:lpstr>
      <vt:lpstr>  Для формирования элементарных математических представлений</vt:lpstr>
      <vt:lpstr>                      Для деления целого на части, для  изучения геометрических форм,     измерения предметов меркой</vt:lpstr>
      <vt:lpstr> Для развития продуктивно-конструктивной деятельности</vt:lpstr>
      <vt:lpstr> Для изготовления игровых декораций в режиссерских и сюжетно-ролевых играх </vt:lpstr>
      <vt:lpstr>  Для звукового анализа слов </vt:lpstr>
      <vt:lpstr>           И это не предел, главное включить фантазию, ведь  как известно:  «Все гениальное, просто!»       Спасибо за внимание!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DNA7 X86</cp:lastModifiedBy>
  <cp:revision>178</cp:revision>
  <dcterms:created xsi:type="dcterms:W3CDTF">2016-11-18T14:12:19Z</dcterms:created>
  <dcterms:modified xsi:type="dcterms:W3CDTF">2018-02-08T09:26:59Z</dcterms:modified>
</cp:coreProperties>
</file>