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85" r:id="rId4"/>
    <p:sldId id="257" r:id="rId5"/>
    <p:sldId id="279" r:id="rId6"/>
    <p:sldId id="259" r:id="rId7"/>
    <p:sldId id="258" r:id="rId8"/>
    <p:sldId id="260" r:id="rId9"/>
    <p:sldId id="268" r:id="rId10"/>
    <p:sldId id="280" r:id="rId11"/>
    <p:sldId id="282" r:id="rId12"/>
    <p:sldId id="283" r:id="rId13"/>
    <p:sldId id="284" r:id="rId14"/>
    <p:sldId id="269" r:id="rId15"/>
    <p:sldId id="278" r:id="rId16"/>
    <p:sldId id="275" r:id="rId17"/>
    <p:sldId id="272" r:id="rId18"/>
    <p:sldId id="276" r:id="rId19"/>
    <p:sldId id="270" r:id="rId20"/>
    <p:sldId id="267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0D21"/>
    <a:srgbClr val="B51B89"/>
    <a:srgbClr val="FF0066"/>
    <a:srgbClr val="CC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-14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152127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00B050"/>
                </a:solidFill>
              </a:rPr>
              <a:t> </a:t>
            </a:r>
            <a:r>
              <a:rPr lang="ru-RU" sz="2000" b="1" dirty="0">
                <a:solidFill>
                  <a:srgbClr val="00B050"/>
                </a:solidFill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</a:rPr>
              <a:t>«</a:t>
            </a:r>
            <a:r>
              <a:rPr lang="ru-RU" sz="2000" b="1" dirty="0" err="1" smtClean="0">
                <a:solidFill>
                  <a:srgbClr val="00B050"/>
                </a:solidFill>
              </a:rPr>
              <a:t>Усть-Ишимский</a:t>
            </a:r>
            <a:r>
              <a:rPr lang="ru-RU" sz="2000" b="1" dirty="0" smtClean="0">
                <a:solidFill>
                  <a:srgbClr val="00B050"/>
                </a:solidFill>
              </a:rPr>
              <a:t> детский сад №1»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915176" cy="357795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«Мнемотехника </a:t>
            </a:r>
          </a:p>
          <a:p>
            <a:r>
              <a:rPr lang="ru-RU" sz="4800" b="1" dirty="0" smtClean="0"/>
              <a:t>в математическом развитии дошкольника».</a:t>
            </a:r>
          </a:p>
          <a:p>
            <a:pPr algn="r"/>
            <a:endParaRPr lang="ru-RU" sz="3000" b="1" dirty="0" smtClean="0">
              <a:solidFill>
                <a:srgbClr val="00B050"/>
              </a:solidFill>
            </a:endParaRPr>
          </a:p>
          <a:p>
            <a:pPr algn="r"/>
            <a:r>
              <a:rPr lang="ru-RU" sz="3000" b="1" dirty="0" smtClean="0">
                <a:solidFill>
                  <a:srgbClr val="00B050"/>
                </a:solidFill>
              </a:rPr>
              <a:t>Воспитатель: Фролова В.Р.</a:t>
            </a:r>
            <a:endParaRPr lang="ru-RU" sz="3000" dirty="0" smtClean="0">
              <a:solidFill>
                <a:srgbClr val="00B050"/>
              </a:solidFill>
            </a:endParaRPr>
          </a:p>
          <a:p>
            <a:pPr algn="r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001056" cy="989034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Мнемотаблица</a:t>
            </a:r>
            <a:r>
              <a:rPr lang="ru-RU" b="1" dirty="0" smtClean="0"/>
              <a:t> «Цифра 3»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F:\img01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142984"/>
            <a:ext cx="7500990" cy="52149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846158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Мнемотаблицы</a:t>
            </a:r>
            <a:r>
              <a:rPr lang="ru-RU" b="1" dirty="0" smtClean="0"/>
              <a:t> «Состав числа»: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F:\img02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4357718" cy="55721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Рисунок 4" descr="F:\img019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142984"/>
            <a:ext cx="4143404" cy="55007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ТРЕНИНГ: «На что похожа цифра»:</a:t>
            </a:r>
            <a:endParaRPr lang="ru-RU" b="1" dirty="0"/>
          </a:p>
        </p:txBody>
      </p:sp>
      <p:pic>
        <p:nvPicPr>
          <p:cNvPr id="4" name="Содержимое 3" descr="F:\img02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4000528" cy="3214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Рисунок 4" descr="F:\img021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500174"/>
            <a:ext cx="3746370" cy="31432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мама\материал для презентации\кьюзенер\469_40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928938"/>
            <a:ext cx="257175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User\Desktop\мама\материал для презентации\фото математика\IMG_06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790" y="102472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0066"/>
                </a:solidFill>
                <a:latin typeface="Arial Narrow" pitchFamily="34" charset="0"/>
              </a:rPr>
              <a:t>Многообразие развивающего материала</a:t>
            </a:r>
            <a:r>
              <a:rPr lang="ru-RU" sz="4000" dirty="0" smtClean="0">
                <a:solidFill>
                  <a:srgbClr val="FF0066"/>
                </a:solidFill>
              </a:rPr>
              <a:t/>
            </a:r>
            <a:br>
              <a:rPr lang="ru-RU" sz="4000" dirty="0" smtClean="0">
                <a:solidFill>
                  <a:srgbClr val="FF0066"/>
                </a:solidFill>
              </a:rPr>
            </a:br>
            <a:endParaRPr lang="ru-RU" sz="4000" dirty="0">
              <a:solidFill>
                <a:srgbClr val="FF0066"/>
              </a:solidFill>
            </a:endParaRPr>
          </a:p>
        </p:txBody>
      </p:sp>
      <p:pic>
        <p:nvPicPr>
          <p:cNvPr id="2050" name="Picture 2" descr="C:\Users\User\Desktop\мама\материал для презентации\фото математика\IMG_06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35" y="4543175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C:\Users\User\Desktop\мама\материал для презентации\дьенеш\_MG_9038_en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685" y="1116006"/>
            <a:ext cx="25177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_729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865" y="4437112"/>
            <a:ext cx="267335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1942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ма\материал для презентации\кьюзенер\ea623cf386d0df72428b0c2427ac68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44704"/>
            <a:ext cx="316835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Users\User\Desktop\мама\материал для презентации\дьенеш\bloki_denesh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573016"/>
            <a:ext cx="3384376" cy="2121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C:\Users\User\Desktop\мама\материал для презентации\воскобович\IMG_20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04664"/>
            <a:ext cx="4403677" cy="4799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4747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922114"/>
          </a:xfrm>
        </p:spPr>
        <p:txBody>
          <a:bodyPr/>
          <a:lstStyle/>
          <a:p>
            <a:r>
              <a:rPr lang="ru-RU" dirty="0" smtClean="0"/>
              <a:t>Игры </a:t>
            </a:r>
            <a:r>
              <a:rPr lang="ru-RU" dirty="0" err="1" smtClean="0"/>
              <a:t>Воскобовича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213" y="1196753"/>
            <a:ext cx="4347012" cy="2448272"/>
          </a:xfrm>
          <a:prstGeom prst="rect">
            <a:avLst/>
          </a:prstGeom>
        </p:spPr>
      </p:pic>
      <p:pic>
        <p:nvPicPr>
          <p:cNvPr id="5" name="Графический объект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5225" y="1196753"/>
            <a:ext cx="2177055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Графический объект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272336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Графический объект28"/>
          <p:cNvPicPr/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1331640" y="3645025"/>
            <a:ext cx="4536504" cy="23762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16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C00000"/>
                </a:solidFill>
                <a:latin typeface="Arial Black" pitchFamily="34" charset="0"/>
              </a:rPr>
              <a:t> «</a:t>
            </a:r>
            <a:r>
              <a:rPr lang="ru-RU" sz="4900" b="1" dirty="0" err="1" smtClean="0">
                <a:solidFill>
                  <a:srgbClr val="C00000"/>
                </a:solidFill>
                <a:latin typeface="Arial Black" pitchFamily="34" charset="0"/>
              </a:rPr>
              <a:t>Геоконт</a:t>
            </a:r>
            <a:r>
              <a:rPr lang="ru-RU" sz="4900" b="1" dirty="0" smtClean="0">
                <a:solidFill>
                  <a:srgbClr val="C00000"/>
                </a:solidFill>
                <a:latin typeface="Arial Black" pitchFamily="34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2857500" y="1000125"/>
            <a:ext cx="6286500" cy="23574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Эта игра погружает детей в мир геометрии, где дети осваивают основные понятия: «луч», «отрезок», «прямая»…</a:t>
            </a:r>
          </a:p>
          <a:p>
            <a:endParaRPr lang="ru-RU" dirty="0" smtClean="0"/>
          </a:p>
        </p:txBody>
      </p:sp>
      <p:pic>
        <p:nvPicPr>
          <p:cNvPr id="2051" name="Picture 3" descr="C:\Users\User\Desktop\мама\материал для презентации\воскобович\voskobovich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User\Desktop\мама\материал для презентации\воскобович\30070_html_m7f3fae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75" y="3214688"/>
            <a:ext cx="33909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Надежда\Pictures\2015-12-14\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4429124" cy="3143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6302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Кубики </a:t>
            </a:r>
            <a:r>
              <a:rPr lang="ru-RU" dirty="0" err="1" smtClean="0"/>
              <a:t>никитина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9" y="2708920"/>
            <a:ext cx="3600400" cy="309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F:\IMAG05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17638"/>
            <a:ext cx="4032448" cy="31666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16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ама\материал для презентации\дьенеш\блоки дьенеш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48392"/>
            <a:ext cx="32067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60648"/>
            <a:ext cx="8686800" cy="55098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Логические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>блоки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err="1" smtClean="0">
                <a:latin typeface="Arial Black" pitchFamily="34" charset="0"/>
              </a:rPr>
              <a:t>Дьенеша</a:t>
            </a:r>
            <a:r>
              <a:rPr lang="ru-RU" b="1" u="sng" dirty="0" smtClean="0">
                <a:latin typeface="Arial Black" pitchFamily="34" charset="0"/>
              </a:rPr>
              <a:t> 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b="1" dirty="0">
              <a:latin typeface="Arial Black" pitchFamily="34" charset="0"/>
            </a:endParaRPr>
          </a:p>
        </p:txBody>
      </p:sp>
      <p:pic>
        <p:nvPicPr>
          <p:cNvPr id="5125" name="Picture 5" descr="C:\Users\User\Desktop\мама\материал для презентации\дьенеш\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108449"/>
            <a:ext cx="288131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 descr="C:\Users\User\Desktop\мама\материал для презентации\дьенеш\221_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125" y="1084008"/>
            <a:ext cx="3084339" cy="2179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14688" y="1143000"/>
            <a:ext cx="3000375" cy="23701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Тренируют: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-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внимание,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память,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восприятие,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воображение.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071938" y="5226050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Карточки-свойства: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развивают у детей способность к замещению и моделированию свойств, умение кодировать и декодировать информацию о них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9" name="Picture 9" descr="D:\clip_image0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3322308"/>
            <a:ext cx="3651250" cy="196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0675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Палочки </a:t>
            </a:r>
            <a:r>
              <a:rPr lang="ru-RU" sz="4400" b="1" dirty="0" err="1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Кюизенера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749" y="989027"/>
            <a:ext cx="3448050" cy="2888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522" y="3429000"/>
            <a:ext cx="4225104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5"/>
          <p:cNvSpPr>
            <a:spLocks noChangeArrowheads="1"/>
          </p:cNvSpPr>
          <p:nvPr/>
        </p:nvSpPr>
        <p:spPr bwMode="auto">
          <a:xfrm>
            <a:off x="4143375" y="1142985"/>
            <a:ext cx="45005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Franklin Gothic Book" pitchFamily="34" charset="0"/>
              </a:rPr>
              <a:t>Основные особенности: </a:t>
            </a:r>
          </a:p>
        </p:txBody>
      </p:sp>
      <p:sp>
        <p:nvSpPr>
          <p:cNvPr id="22533" name="Прямоугольник 6"/>
          <p:cNvSpPr>
            <a:spLocks noChangeArrowheads="1"/>
          </p:cNvSpPr>
          <p:nvPr/>
        </p:nvSpPr>
        <p:spPr bwMode="auto">
          <a:xfrm>
            <a:off x="3857625" y="2000250"/>
            <a:ext cx="5000625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3200" dirty="0">
                <a:latin typeface="Franklin Gothic Book" pitchFamily="34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абстрактность,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универсальность,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высокая эффективность.</a:t>
            </a:r>
            <a:r>
              <a:rPr lang="ru-RU" sz="2800" dirty="0">
                <a:latin typeface="Franklin Gothic Book" pitchFamily="34" charset="0"/>
              </a:rPr>
              <a:t> </a:t>
            </a:r>
          </a:p>
        </p:txBody>
      </p:sp>
      <p:sp>
        <p:nvSpPr>
          <p:cNvPr id="22534" name="Прямоугольник 7"/>
          <p:cNvSpPr>
            <a:spLocks noChangeArrowheads="1"/>
          </p:cNvSpPr>
          <p:nvPr/>
        </p:nvSpPr>
        <p:spPr bwMode="auto">
          <a:xfrm>
            <a:off x="571472" y="3877687"/>
            <a:ext cx="428627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Arial Black" pitchFamily="34" charset="0"/>
              </a:rPr>
              <a:t>Операции: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dirty="0">
                <a:latin typeface="Franklin Gothic Book" pitchFamily="34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сравнение,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анализ,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синтез, 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обобщение,</a:t>
            </a: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ru-RU" sz="2800" b="1" dirty="0">
                <a:solidFill>
                  <a:srgbClr val="0070C0"/>
                </a:solidFill>
                <a:latin typeface="Franklin Gothic Book" pitchFamily="34" charset="0"/>
              </a:rPr>
              <a:t> классификация.</a:t>
            </a:r>
          </a:p>
        </p:txBody>
      </p:sp>
    </p:spTree>
    <p:extLst>
      <p:ext uri="{BB962C8B-B14F-4D97-AF65-F5344CB8AC3E}">
        <p14:creationId xmlns="" xmlns:p14="http://schemas.microsoft.com/office/powerpoint/2010/main" val="410613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                              (А. </a:t>
            </a:r>
            <a:r>
              <a:rPr lang="ru-RU" b="1" dirty="0" err="1" smtClean="0">
                <a:solidFill>
                  <a:srgbClr val="00B050"/>
                </a:solidFill>
              </a:rPr>
              <a:t>Маркушевич</a:t>
            </a:r>
            <a:r>
              <a:rPr lang="ru-RU" b="1" dirty="0" smtClean="0">
                <a:solidFill>
                  <a:srgbClr val="00B050"/>
                </a:solidFill>
              </a:rPr>
              <a:t>)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8001056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Спасибо за внимание!</a:t>
            </a:r>
          </a:p>
        </p:txBody>
      </p:sp>
      <p:pic>
        <p:nvPicPr>
          <p:cNvPr id="6149" name="Picture 5" descr="C:\Users\User\Desktop\fcf46d92fd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2571750"/>
            <a:ext cx="57150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315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17638"/>
            <a:ext cx="8001056" cy="4708525"/>
          </a:xfrm>
        </p:spPr>
        <p:txBody>
          <a:bodyPr>
            <a:normAutofit lnSpcReduction="10000"/>
          </a:bodyPr>
          <a:lstStyle/>
          <a:p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 внедрением государственных федеральных требований к обновлению содержания дошкольного образования очерчивают ряд требований к формированию у детей элементарных математических представлений, развитию логического мышления, а так же к процессу познания в целом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Мнемотехника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Мнемотехника</a:t>
            </a:r>
            <a:r>
              <a:rPr lang="ru-RU" dirty="0" smtClean="0">
                <a:cs typeface="Times New Roman" pitchFamily="18" charset="0"/>
              </a:rPr>
              <a:t>-это искусство запоминания. </a:t>
            </a:r>
          </a:p>
          <a:p>
            <a:r>
              <a:rPr lang="ru-RU" b="1" dirty="0" err="1" smtClean="0">
                <a:solidFill>
                  <a:srgbClr val="00B050"/>
                </a:solidFill>
                <a:cs typeface="Times New Roman" pitchFamily="18" charset="0"/>
              </a:rPr>
              <a:t>Мнемотаблица</a:t>
            </a:r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- это схема, структура, в которую можно вложить информацию.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Цель</a:t>
            </a:r>
            <a:r>
              <a:rPr lang="ru-RU" altLang="ru-RU" b="1" dirty="0">
                <a:latin typeface="Monotype Corsiva" panose="03010101010201010101" pitchFamily="66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68760"/>
            <a:ext cx="8001056" cy="4857403"/>
          </a:xfrm>
        </p:spPr>
        <p:txBody>
          <a:bodyPr>
            <a:normAutofit/>
          </a:bodyPr>
          <a:lstStyle/>
          <a:p>
            <a:r>
              <a:rPr lang="ru-RU" altLang="ru-RU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познавательной активности;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развивать умственные способности;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развивать логическое мышление через </a:t>
            </a:r>
            <a:r>
              <a:rPr lang="ru-RU" altLang="ru-RU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развивающие </a:t>
            </a:r>
            <a:r>
              <a:rPr lang="ru-RU" altLang="ru-RU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игры;</a:t>
            </a:r>
          </a:p>
          <a:p>
            <a:r>
              <a:rPr lang="ru-RU" altLang="ru-RU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формировать стремление к самостоятельному познанию и размышлению</a:t>
            </a:r>
            <a:r>
              <a:rPr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55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Задачи</a:t>
            </a:r>
            <a:r>
              <a:rPr lang="ru-RU" altLang="ru-RU" b="1" dirty="0">
                <a:latin typeface="Monotype Corsiva" panose="03010101010201010101" pitchFamily="66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196752"/>
            <a:ext cx="8001056" cy="4929411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rgbClr val="3B0D21"/>
                </a:solidFill>
                <a:cs typeface="Times New Roman" pitchFamily="18" charset="0"/>
              </a:rPr>
              <a:t>Закреплять представления о геометрических фигурах;</a:t>
            </a:r>
          </a:p>
          <a:p>
            <a:pPr lvl="0"/>
            <a:r>
              <a:rPr lang="ru-RU" dirty="0" smtClean="0">
                <a:solidFill>
                  <a:srgbClr val="3B0D21"/>
                </a:solidFill>
                <a:cs typeface="Times New Roman" pitchFamily="18" charset="0"/>
              </a:rPr>
              <a:t>Знакомить детей с цифрами, знаками;</a:t>
            </a:r>
          </a:p>
          <a:p>
            <a:pPr lvl="0"/>
            <a:r>
              <a:rPr lang="ru-RU" dirty="0" smtClean="0">
                <a:solidFill>
                  <a:srgbClr val="3B0D21"/>
                </a:solidFill>
                <a:cs typeface="Times New Roman" pitchFamily="18" charset="0"/>
              </a:rPr>
              <a:t>Формировать представления о составе числа;</a:t>
            </a:r>
          </a:p>
          <a:p>
            <a:pPr lvl="0"/>
            <a:r>
              <a:rPr lang="ru-RU" dirty="0" smtClean="0">
                <a:solidFill>
                  <a:srgbClr val="3B0D21"/>
                </a:solidFill>
                <a:cs typeface="Times New Roman" pitchFamily="18" charset="0"/>
              </a:rPr>
              <a:t>Закреплять умение осуществлять математические операции (сложение, вычитание);</a:t>
            </a:r>
          </a:p>
          <a:p>
            <a:pPr lvl="0"/>
            <a:r>
              <a:rPr lang="ru-RU" dirty="0" smtClean="0">
                <a:solidFill>
                  <a:srgbClr val="3B0D21"/>
                </a:solidFill>
                <a:cs typeface="Times New Roman" pitchFamily="18" charset="0"/>
              </a:rPr>
              <a:t>Развивать навыки пространственной ориентировки на листе бумаги.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51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Условия: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268760"/>
            <a:ext cx="8001056" cy="485740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Создать соответствующую предметно-развивающую среду;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Разработать мероприятия, реализующие программу развития логико-математического мышления с работой в повседневной жизни;</a:t>
            </a:r>
          </a:p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Учитывать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 - физиологические и индивидуальные особенности детей;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 - последовательность и систематичность при   использовании логико-математических игр;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b="1" dirty="0">
                <a:solidFill>
                  <a:srgbClr val="660033"/>
                </a:solidFill>
                <a:latin typeface="Arial" panose="020B0604020202020204" pitchFamily="34" charset="0"/>
              </a:rPr>
              <a:t>   -  разнообразные формы работы и виды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008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42876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err="1" smtClean="0"/>
              <a:t>Мнемотаблица</a:t>
            </a:r>
            <a:r>
              <a:rPr lang="ru-RU" b="1" dirty="0" smtClean="0"/>
              <a:t> «Геометрическая фигура квадрат»: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0"/>
            <a:ext cx="807243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800" u="sng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F:\img016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571612"/>
            <a:ext cx="8215370" cy="42862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32712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001056" cy="91759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Мнемотаблица</a:t>
            </a:r>
            <a:r>
              <a:rPr lang="ru-RU" b="1" dirty="0" smtClean="0"/>
              <a:t> «Геометрическая фигура треугольник»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:\img01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8429684" cy="47863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9_elementarysc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162</TotalTime>
  <Words>350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9_elementarysch</vt:lpstr>
      <vt:lpstr> Муниципальное бюджетное дошкольное образовательное учреждение  «Усть-Ишимский детский сад №1»</vt:lpstr>
      <vt:lpstr>Слайд 2</vt:lpstr>
      <vt:lpstr>Актуальность:</vt:lpstr>
      <vt:lpstr>Мнемотехника</vt:lpstr>
      <vt:lpstr>Цель:</vt:lpstr>
      <vt:lpstr>Задачи:</vt:lpstr>
      <vt:lpstr>Условия:</vt:lpstr>
      <vt:lpstr>   Мнемотаблица «Геометрическая фигура квадрат»:   </vt:lpstr>
      <vt:lpstr>Мнемотаблица «Геометрическая фигура треугольник» </vt:lpstr>
      <vt:lpstr>Мнемотаблица «Цифра 3» </vt:lpstr>
      <vt:lpstr>Мнемотаблицы «Состав числа»: </vt:lpstr>
      <vt:lpstr>ТРЕНИНГ: «На что похожа цифра»:</vt:lpstr>
      <vt:lpstr>Многообразие развивающего материала </vt:lpstr>
      <vt:lpstr>Слайд 14</vt:lpstr>
      <vt:lpstr>Игры Воскобовича</vt:lpstr>
      <vt:lpstr> «Геоконт» </vt:lpstr>
      <vt:lpstr>Кубики никитина</vt:lpstr>
      <vt:lpstr> Логические блоки Дьенеша  </vt:lpstr>
      <vt:lpstr>Палочки Кюизенера  </vt:lpstr>
      <vt:lpstr>Слайд 20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общеразвивающего вида с приоритетным осуществлением деятельности  по художественно-эстетическому развитию детей  № 11 «Чебурашка»</dc:title>
  <dc:creator>RePack by Diakov</dc:creator>
  <dc:description>Шаблон оформления
Корпорация Майкрософт</dc:description>
  <cp:lastModifiedBy>Пользователь Windows</cp:lastModifiedBy>
  <cp:revision>19</cp:revision>
  <dcterms:created xsi:type="dcterms:W3CDTF">2017-01-21T15:41:51Z</dcterms:created>
  <dcterms:modified xsi:type="dcterms:W3CDTF">2018-02-08T07:02:23Z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