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304" r:id="rId3"/>
    <p:sldId id="270" r:id="rId4"/>
    <p:sldId id="274" r:id="rId5"/>
    <p:sldId id="260" r:id="rId6"/>
    <p:sldId id="262" r:id="rId7"/>
    <p:sldId id="265" r:id="rId8"/>
    <p:sldId id="266" r:id="rId9"/>
    <p:sldId id="263" r:id="rId10"/>
    <p:sldId id="284" r:id="rId11"/>
    <p:sldId id="285" r:id="rId12"/>
    <p:sldId id="257" r:id="rId13"/>
    <p:sldId id="258" r:id="rId14"/>
    <p:sldId id="286" r:id="rId15"/>
    <p:sldId id="287" r:id="rId16"/>
    <p:sldId id="261" r:id="rId17"/>
    <p:sldId id="269" r:id="rId18"/>
    <p:sldId id="281" r:id="rId19"/>
    <p:sldId id="300" r:id="rId20"/>
    <p:sldId id="288" r:id="rId21"/>
    <p:sldId id="289" r:id="rId22"/>
    <p:sldId id="302" r:id="rId23"/>
    <p:sldId id="291" r:id="rId24"/>
    <p:sldId id="290" r:id="rId25"/>
    <p:sldId id="292" r:id="rId26"/>
    <p:sldId id="293" r:id="rId27"/>
    <p:sldId id="272" r:id="rId28"/>
    <p:sldId id="294" r:id="rId29"/>
    <p:sldId id="283" r:id="rId30"/>
    <p:sldId id="296" r:id="rId31"/>
    <p:sldId id="275" r:id="rId32"/>
    <p:sldId id="298" r:id="rId33"/>
    <p:sldId id="301" r:id="rId34"/>
    <p:sldId id="278" r:id="rId35"/>
    <p:sldId id="28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  <a:srgbClr val="0066FF"/>
    <a:srgbClr val="6600CC"/>
    <a:srgbClr val="33CC33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30096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6600CC"/>
                </a:solidFill>
              </a:rPr>
              <a:t>Правильный путь таков: усвой то, </a:t>
            </a:r>
          </a:p>
          <a:p>
            <a:r>
              <a:rPr lang="ru-RU" sz="2800" b="1" dirty="0" smtClean="0">
                <a:solidFill>
                  <a:srgbClr val="6600CC"/>
                </a:solidFill>
              </a:rPr>
              <a:t>   что сделали твои предшественники, </a:t>
            </a:r>
          </a:p>
          <a:p>
            <a:r>
              <a:rPr lang="ru-RU" sz="2800" b="1" dirty="0" smtClean="0">
                <a:solidFill>
                  <a:srgbClr val="6600CC"/>
                </a:solidFill>
              </a:rPr>
              <a:t>   и иди дальше. </a:t>
            </a:r>
          </a:p>
          <a:p>
            <a:r>
              <a:rPr lang="ru-RU" sz="2800" b="1" dirty="0" smtClean="0">
                <a:solidFill>
                  <a:srgbClr val="6600CC"/>
                </a:solidFill>
              </a:rPr>
              <a:t> Л.Н.Толстой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Роль учителя в современном обществе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 l="5316" t="4505" r="1653" b="3152"/>
          <a:stretch>
            <a:fillRect/>
          </a:stretch>
        </p:blipFill>
        <p:spPr bwMode="auto">
          <a:xfrm>
            <a:off x="1000100" y="857232"/>
            <a:ext cx="7342032" cy="5214974"/>
          </a:xfrm>
          <a:prstGeom prst="rect">
            <a:avLst/>
          </a:prstGeom>
          <a:ln w="190500" cap="sq">
            <a:solidFill>
              <a:srgbClr val="0066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4799" r="3627"/>
          <a:stretch>
            <a:fillRect/>
          </a:stretch>
        </p:blipFill>
        <p:spPr bwMode="auto">
          <a:xfrm rot="5400000">
            <a:off x="1785917" y="-285776"/>
            <a:ext cx="5429290" cy="7286677"/>
          </a:xfrm>
          <a:prstGeom prst="rect">
            <a:avLst/>
          </a:prstGeom>
          <a:ln w="190500" cap="sq">
            <a:solidFill>
              <a:srgbClr val="6600C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2000232" y="-357214"/>
            <a:ext cx="5500727" cy="7215239"/>
          </a:xfrm>
          <a:prstGeom prst="rect">
            <a:avLst/>
          </a:prstGeom>
          <a:ln w="190500" cap="sq">
            <a:solidFill>
              <a:srgbClr val="FF66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 t="3068" b="3373"/>
          <a:stretch>
            <a:fillRect/>
          </a:stretch>
        </p:blipFill>
        <p:spPr bwMode="auto">
          <a:xfrm rot="16200000">
            <a:off x="2260051" y="-188405"/>
            <a:ext cx="5195402" cy="6858048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3848" t="3862" r="3791" b="9227"/>
          <a:stretch>
            <a:fillRect/>
          </a:stretch>
        </p:blipFill>
        <p:spPr bwMode="auto">
          <a:xfrm>
            <a:off x="1142975" y="857232"/>
            <a:ext cx="7000925" cy="5214974"/>
          </a:xfrm>
          <a:prstGeom prst="rect">
            <a:avLst/>
          </a:prstGeom>
          <a:ln w="190500" cap="sq">
            <a:solidFill>
              <a:srgbClr val="0066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работа Гульназ\Диплом\Работа Галеева Гульназ\январь 2010\сент 2010г\декабрь НПК АГИдель\ФОТКИ\DSC0476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571480"/>
            <a:ext cx="7215238" cy="5715040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:\работа Гульназ\Диплом\Работа Галеева Гульназ\январь 2010\сент 2010г\декабрь НПК АГИдель\ФОТКИ\DSC047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14356"/>
            <a:ext cx="7429552" cy="5357850"/>
          </a:xfrm>
          <a:prstGeom prst="rect">
            <a:avLst/>
          </a:prstGeom>
          <a:ln w="190500" cap="sq">
            <a:solidFill>
              <a:srgbClr val="33CC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работа Гульназ\Диплом\Работа Галеева Гульназ\январь 2010\сент 2010г\декабрь НПК АГИдель\ФОТКИ\DSC042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71546"/>
            <a:ext cx="6858048" cy="47149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285728"/>
            <a:ext cx="478634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0" dirty="0" smtClean="0">
                <a:solidFill>
                  <a:srgbClr val="FF0000"/>
                </a:solidFill>
              </a:rPr>
              <a:t>?!</a:t>
            </a:r>
            <a:endParaRPr lang="ru-RU" sz="4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571480"/>
            <a:ext cx="7960577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FontTx/>
              <a:buChar char="-"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48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дети  </a:t>
            </a:r>
          </a:p>
          <a:p>
            <a:pPr algn="ctr">
              <a:buFontTx/>
              <a:buChar char="-"/>
            </a:pPr>
            <a:r>
              <a:rPr lang="ru-RU" sz="48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родители  </a:t>
            </a:r>
          </a:p>
          <a:p>
            <a:pPr algn="ctr">
              <a:buFontTx/>
              <a:buChar char="-"/>
            </a:pPr>
            <a:r>
              <a:rPr lang="ru-RU" sz="4800" b="1" cap="none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работа учителя  </a:t>
            </a:r>
          </a:p>
          <a:p>
            <a:pPr algn="ctr">
              <a:buFontTx/>
              <a:buChar char="-"/>
            </a:pPr>
            <a:r>
              <a:rPr lang="ru-RU" sz="48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отношение общества  </a:t>
            </a:r>
          </a:p>
          <a:p>
            <a:pPr algn="ctr">
              <a:buFontTx/>
              <a:buChar char="-"/>
            </a:pPr>
            <a:r>
              <a:rPr lang="ru-RU" sz="48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оплата труда  </a:t>
            </a:r>
          </a:p>
          <a:p>
            <a:pPr algn="ctr">
              <a:buFontTx/>
              <a:buChar char="-"/>
            </a:pPr>
            <a:r>
              <a:rPr lang="ru-RU" sz="48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время    </a:t>
            </a:r>
            <a:endParaRPr lang="ru-RU" sz="4800" b="1" cap="none" spc="50" dirty="0" smtClean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 l="2443" t="3015" r="4722" b="11054"/>
          <a:stretch>
            <a:fillRect/>
          </a:stretch>
        </p:blipFill>
        <p:spPr bwMode="auto">
          <a:xfrm>
            <a:off x="3357554" y="2071678"/>
            <a:ext cx="2500330" cy="3429023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E:\работа Гульназ\Диплом\Работа Галеева Гульназ\январь 2010\сент 2010г\декабрь НПК АГИдель\ФОТКИ\Копия DSC05063.JPG"/>
          <p:cNvPicPr/>
          <p:nvPr/>
        </p:nvPicPr>
        <p:blipFill>
          <a:blip r:embed="rId3" cstate="print"/>
          <a:srcRect l="8108" t="3846"/>
          <a:stretch>
            <a:fillRect/>
          </a:stretch>
        </p:blipFill>
        <p:spPr bwMode="auto">
          <a:xfrm rot="5400000">
            <a:off x="5715008" y="3643314"/>
            <a:ext cx="3214710" cy="2214578"/>
          </a:xfrm>
          <a:prstGeom prst="rect">
            <a:avLst/>
          </a:prstGeom>
          <a:ln w="190500" cap="sq">
            <a:solidFill>
              <a:srgbClr val="6600C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/>
          <p:nvPr/>
        </p:nvPicPr>
        <p:blipFill>
          <a:blip r:embed="rId4"/>
          <a:srcRect l="35748" t="40225" r="38931" b="33461"/>
          <a:stretch>
            <a:fillRect/>
          </a:stretch>
        </p:blipFill>
        <p:spPr bwMode="auto">
          <a:xfrm>
            <a:off x="928662" y="1000108"/>
            <a:ext cx="2247902" cy="3071834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работа Гульназ\Диплом\Работа Галеева Гульназ\январь 2010\сент 2010г\декабрь НПК АГИдель\ФОТКИ\DSC0647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14356"/>
            <a:ext cx="7072362" cy="5286412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работа Гульназ\Диплом\Работа Галеева Гульназ\январь 2010\сент 2010г\декабрь НПК АГИдель\ФОТКИ\DSC060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714356"/>
            <a:ext cx="6929486" cy="5072098"/>
          </a:xfrm>
          <a:prstGeom prst="rect">
            <a:avLst/>
          </a:prstGeom>
          <a:ln w="190500" cap="sq">
            <a:solidFill>
              <a:srgbClr val="6600C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работа Гульназ\Диплом\Работа Галеева Гульназ\январь 2010\сент 2010г\декабрь НПК АГИдель\ФОТКИ\DSC047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71480"/>
            <a:ext cx="7072362" cy="5286412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работа Гульназ\Диплом\Работа Галеева Гульназ\январь 2010\сент 2010г\декабрь НПК АГИдель\ФОТКИ\DSC059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785794"/>
            <a:ext cx="7072362" cy="5072098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работа Гульназ\Диплом\Работа Галеева Гульназ\январь 2010\сент 2010г\декабрь НПК АГИдель\ФОТКИ\DSC059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7572428" cy="535785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работа Гульназ\Диплом\Работа Галеева Гульназ\январь 2010\сент 2010г\декабрь НПК АГИдель\ФОТКИ\DSC045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928670"/>
            <a:ext cx="7358114" cy="5143536"/>
          </a:xfrm>
          <a:prstGeom prst="rect">
            <a:avLst/>
          </a:prstGeom>
          <a:ln w="190500" cap="sq">
            <a:solidFill>
              <a:srgbClr val="0066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работа Гульназ\Диплом\Работа Галеева Гульназ\январь 2010\сент 2010г\декабрь НПК АГИдель\ФОТКИ\P10201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14356"/>
            <a:ext cx="7572428" cy="5214974"/>
          </a:xfrm>
          <a:prstGeom prst="rect">
            <a:avLst/>
          </a:prstGeom>
          <a:ln w="190500" cap="sq">
            <a:solidFill>
              <a:srgbClr val="6600C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:\работа Гульназ\Диплом\Работа Галеева Гульназ\январь 2010\сент 2010г\декабрь НПК АГИдель\ФОТКИ\DSC059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571480"/>
            <a:ext cx="7000924" cy="5429288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работа Гульназ\Диплом\Работа Галеева Гульназ\январь 2010\сент 2010г\декабрь НПК АГИдель\ФОТКИ\DSC0599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00100" y="857232"/>
            <a:ext cx="7143800" cy="5429288"/>
          </a:xfrm>
          <a:prstGeom prst="rect">
            <a:avLst/>
          </a:prstGeom>
          <a:ln w="190500" cap="sq">
            <a:solidFill>
              <a:srgbClr val="6600C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E:\работа Гульназ\Диплом\Работа Галеева Гульназ\январь 2010\сент 2010г\декабрь НПК АГИдель\ФОТКИ\DSC065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642918"/>
            <a:ext cx="7000924" cy="5429288"/>
          </a:xfrm>
          <a:prstGeom prst="rect">
            <a:avLst/>
          </a:prstGeom>
          <a:ln w="190500" cap="sq">
            <a:solidFill>
              <a:srgbClr val="FF66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 l="4285" t="5232" r="15714"/>
          <a:stretch>
            <a:fillRect/>
          </a:stretch>
        </p:blipFill>
        <p:spPr bwMode="auto">
          <a:xfrm rot="10800000">
            <a:off x="1500166" y="915912"/>
            <a:ext cx="6378130" cy="5013417"/>
          </a:xfrm>
          <a:prstGeom prst="rect">
            <a:avLst/>
          </a:prstGeom>
          <a:ln w="190500" cap="sq">
            <a:solidFill>
              <a:srgbClr val="0066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работа Гульназ\Диплом\Работа Галеева Гульназ\январь 2010\сент 2010г\декабрь НПК АГИдель\ФОТКИ\DSC0559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642918"/>
            <a:ext cx="6858048" cy="5286412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работа Гульназ\Диплом\Работа Галеева Гульназ\январь 2010\сент 2010г\декабрь НПК АГИдель\ФОТКИ\DSC0559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00100" y="714356"/>
            <a:ext cx="7143800" cy="5214974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работа Гульназ\Диплом\Работа Галеева Гульназ\январь 2010\сент 2010г\декабрь НПК АГИдель\ФОТКИ\DSC0653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571480"/>
            <a:ext cx="7500990" cy="5643602"/>
          </a:xfrm>
          <a:prstGeom prst="rect">
            <a:avLst/>
          </a:prstGeom>
          <a:ln w="190500" cap="sq">
            <a:solidFill>
              <a:srgbClr val="0066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571480"/>
            <a:ext cx="7960577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FontTx/>
              <a:buChar char="-"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ru-RU" sz="48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дети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+</a:t>
            </a:r>
          </a:p>
          <a:p>
            <a:pPr algn="ctr">
              <a:buFontTx/>
              <a:buChar char="-"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48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родители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+</a:t>
            </a:r>
          </a:p>
          <a:p>
            <a:pPr algn="ctr">
              <a:buFontTx/>
              <a:buChar char="-"/>
            </a:pP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4800" b="1" cap="none" spc="50" dirty="0" smtClean="0">
                <a:ln w="11430"/>
                <a:solidFill>
                  <a:srgbClr val="66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 учителя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+</a:t>
            </a:r>
          </a:p>
          <a:p>
            <a:pPr algn="ctr">
              <a:buFontTx/>
              <a:buChar char="-"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800" b="1" spc="5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отношение общества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+</a:t>
            </a:r>
          </a:p>
          <a:p>
            <a:pPr algn="ctr"/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     </a:t>
            </a:r>
            <a:r>
              <a:rPr lang="ru-RU" sz="4800" b="1" spc="50" dirty="0" smtClean="0">
                <a:ln w="11430"/>
                <a:solidFill>
                  <a:srgbClr val="00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оплата труда</a:t>
            </a:r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+</a:t>
            </a:r>
          </a:p>
          <a:p>
            <a:pPr algn="ctr">
              <a:buFontTx/>
              <a:buChar char="-"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48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+</a:t>
            </a:r>
          </a:p>
          <a:p>
            <a:pPr algn="ctr">
              <a:buFontTx/>
              <a:buChar char="-"/>
            </a:pP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4800" b="1" cap="none" spc="50" dirty="0" smtClean="0">
                <a:ln w="11430"/>
                <a:solidFill>
                  <a:srgbClr val="33CC3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сам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+</a:t>
            </a:r>
          </a:p>
          <a:p>
            <a:pPr algn="ctr"/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работа Гульназ\Диплом\Работа Галеева Гульназ\январь 2010\сент 2010г\декабрь НПК АГИдель\ФОТКИ\DSC0659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642918"/>
            <a:ext cx="6929486" cy="5572164"/>
          </a:xfrm>
          <a:prstGeom prst="rect">
            <a:avLst/>
          </a:prstGeom>
          <a:ln w="190500" cap="sq">
            <a:solidFill>
              <a:srgbClr val="FF66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642918"/>
            <a:ext cx="871469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Учитель – это что-то постоянное.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Проходят эпохи, меняются нравы,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но учитель всегда остается учителем.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Поэтому слово «современный» (а также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«хороший», «плохой». «интересный»…)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употреблять не имеет смысла.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Либо учитель, либо нет!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Роль учителя остается неизменной: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сеять разумное, доброе, вечное!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работа Гульназ\Диплом\Работа Галеева Гульназ\январь 2010\сент 2010г\декабрь НПК АГИдель\ФОТКИ\photo381.jpg"/>
          <p:cNvPicPr/>
          <p:nvPr/>
        </p:nvPicPr>
        <p:blipFill>
          <a:blip r:embed="rId2">
            <a:lum bright="-30000"/>
          </a:blip>
          <a:srcRect t="9543" r="19178" b="2905"/>
          <a:stretch>
            <a:fillRect/>
          </a:stretch>
        </p:blipFill>
        <p:spPr bwMode="auto">
          <a:xfrm>
            <a:off x="1643042" y="785794"/>
            <a:ext cx="6215106" cy="5072098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l="9961" t="13321" r="13557" b="10707"/>
          <a:stretch>
            <a:fillRect/>
          </a:stretch>
        </p:blipFill>
        <p:spPr bwMode="auto">
          <a:xfrm rot="16200000">
            <a:off x="1963139" y="37069"/>
            <a:ext cx="5286412" cy="6783862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 l="6817" r="6818" b="2546"/>
          <a:stretch>
            <a:fillRect/>
          </a:stretch>
        </p:blipFill>
        <p:spPr bwMode="auto">
          <a:xfrm rot="16200000">
            <a:off x="2071671" y="-25"/>
            <a:ext cx="5000659" cy="7000925"/>
          </a:xfrm>
          <a:prstGeom prst="rect">
            <a:avLst/>
          </a:prstGeom>
          <a:ln w="190500" cap="sq">
            <a:solidFill>
              <a:srgbClr val="0066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 l="11406" r="7604" b="6745"/>
          <a:stretch>
            <a:fillRect/>
          </a:stretch>
        </p:blipFill>
        <p:spPr bwMode="auto">
          <a:xfrm>
            <a:off x="1214414" y="785794"/>
            <a:ext cx="7143800" cy="5072098"/>
          </a:xfrm>
          <a:prstGeom prst="rect">
            <a:avLst/>
          </a:prstGeom>
          <a:ln w="190500" cap="sq">
            <a:solidFill>
              <a:srgbClr val="33CC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 l="2664" t="1778" r="5417" b="5768"/>
          <a:stretch>
            <a:fillRect/>
          </a:stretch>
        </p:blipFill>
        <p:spPr bwMode="auto">
          <a:xfrm>
            <a:off x="1214414" y="714356"/>
            <a:ext cx="6858048" cy="5168384"/>
          </a:xfrm>
          <a:prstGeom prst="rect">
            <a:avLst/>
          </a:prstGeom>
          <a:ln w="190500" cap="sq">
            <a:solidFill>
              <a:srgbClr val="6600CC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2000231" y="-214338"/>
            <a:ext cx="5214974" cy="7500987"/>
          </a:xfrm>
          <a:prstGeom prst="rect">
            <a:avLst/>
          </a:prstGeom>
          <a:ln w="190500" cap="sq">
            <a:solidFill>
              <a:srgbClr val="33CC3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220</TotalTime>
  <Words>126</Words>
  <PresentationFormat>Экран (4:3)</PresentationFormat>
  <Paragraphs>28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Бумажная</vt:lpstr>
      <vt:lpstr>Роль учителя в современном обществе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42</cp:revision>
  <dcterms:modified xsi:type="dcterms:W3CDTF">2010-12-20T06:18:46Z</dcterms:modified>
</cp:coreProperties>
</file>