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71" r:id="rId3"/>
    <p:sldId id="272" r:id="rId4"/>
    <p:sldId id="258" r:id="rId5"/>
    <p:sldId id="280" r:id="rId6"/>
    <p:sldId id="281" r:id="rId7"/>
    <p:sldId id="257" r:id="rId8"/>
    <p:sldId id="259" r:id="rId9"/>
    <p:sldId id="260" r:id="rId10"/>
    <p:sldId id="273" r:id="rId11"/>
    <p:sldId id="274" r:id="rId12"/>
    <p:sldId id="275" r:id="rId13"/>
    <p:sldId id="276" r:id="rId14"/>
    <p:sldId id="277" r:id="rId15"/>
    <p:sldId id="261" r:id="rId16"/>
    <p:sldId id="265" r:id="rId17"/>
    <p:sldId id="262" r:id="rId18"/>
    <p:sldId id="263" r:id="rId19"/>
    <p:sldId id="264" r:id="rId20"/>
    <p:sldId id="266" r:id="rId21"/>
    <p:sldId id="267" r:id="rId22"/>
    <p:sldId id="268" r:id="rId23"/>
    <p:sldId id="269" r:id="rId24"/>
    <p:sldId id="270" r:id="rId25"/>
    <p:sldId id="279" r:id="rId26"/>
    <p:sldId id="278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90" y="-3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C5F5D-225C-43C0-9F27-54E45663AE3D}" type="datetimeFigureOut">
              <a:rPr lang="ru-RU" smtClean="0"/>
              <a:pPr/>
              <a:t>08.02.2018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4E873-2307-4F29-AEC1-201D2A90C0E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C5F5D-225C-43C0-9F27-54E45663AE3D}" type="datetimeFigureOut">
              <a:rPr lang="ru-RU" smtClean="0"/>
              <a:pPr/>
              <a:t>08.02.2018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4E873-2307-4F29-AEC1-201D2A90C0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C5F5D-225C-43C0-9F27-54E45663AE3D}" type="datetimeFigureOut">
              <a:rPr lang="ru-RU" smtClean="0"/>
              <a:pPr/>
              <a:t>08.02.2018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4E873-2307-4F29-AEC1-201D2A90C0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C5F5D-225C-43C0-9F27-54E45663AE3D}" type="datetimeFigureOut">
              <a:rPr lang="ru-RU" smtClean="0"/>
              <a:pPr/>
              <a:t>08.02.2018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4E873-2307-4F29-AEC1-201D2A90C0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C5F5D-225C-43C0-9F27-54E45663AE3D}" type="datetimeFigureOut">
              <a:rPr lang="ru-RU" smtClean="0"/>
              <a:pPr/>
              <a:t>08.02.2018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4E873-2307-4F29-AEC1-201D2A90C0E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C5F5D-225C-43C0-9F27-54E45663AE3D}" type="datetimeFigureOut">
              <a:rPr lang="ru-RU" smtClean="0"/>
              <a:pPr/>
              <a:t>08.02.2018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4E873-2307-4F29-AEC1-201D2A90C0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C5F5D-225C-43C0-9F27-54E45663AE3D}" type="datetimeFigureOut">
              <a:rPr lang="ru-RU" smtClean="0"/>
              <a:pPr/>
              <a:t>08.02.2018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4E873-2307-4F29-AEC1-201D2A90C0E0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C5F5D-225C-43C0-9F27-54E45663AE3D}" type="datetimeFigureOut">
              <a:rPr lang="ru-RU" smtClean="0"/>
              <a:pPr/>
              <a:t>08.02.2018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4E873-2307-4F29-AEC1-201D2A90C0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C5F5D-225C-43C0-9F27-54E45663AE3D}" type="datetimeFigureOut">
              <a:rPr lang="ru-RU" smtClean="0"/>
              <a:pPr/>
              <a:t>08.02.2018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4E873-2307-4F29-AEC1-201D2A90C0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C5F5D-225C-43C0-9F27-54E45663AE3D}" type="datetimeFigureOut">
              <a:rPr lang="ru-RU" smtClean="0"/>
              <a:pPr/>
              <a:t>08.02.2018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4E873-2307-4F29-AEC1-201D2A90C0E0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C5F5D-225C-43C0-9F27-54E45663AE3D}" type="datetimeFigureOut">
              <a:rPr lang="ru-RU" smtClean="0"/>
              <a:pPr/>
              <a:t>08.02.2018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4E873-2307-4F29-AEC1-201D2A90C0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BDAC5F5D-225C-43C0-9F27-54E45663AE3D}" type="datetimeFigureOut">
              <a:rPr lang="ru-RU" smtClean="0"/>
              <a:pPr/>
              <a:t>08.02.2018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3324E873-2307-4F29-AEC1-201D2A90C0E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5334000"/>
            <a:ext cx="7543800" cy="1524000"/>
          </a:xfrm>
        </p:spPr>
        <p:txBody>
          <a:bodyPr/>
          <a:lstStyle/>
          <a:p>
            <a:pPr>
              <a:defRPr/>
            </a:pPr>
            <a:r>
              <a:rPr lang="ru-RU" sz="5400" dirty="0" smtClean="0">
                <a:solidFill>
                  <a:schemeClr val="bg1"/>
                </a:solidFill>
              </a:rPr>
              <a:t>Безопасность жизнедеятельности.</a:t>
            </a:r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sz="5400" dirty="0" smtClean="0">
                <a:solidFill>
                  <a:schemeClr val="bg1"/>
                </a:solidFill>
              </a:rPr>
              <a:t> </a:t>
            </a:r>
            <a:br>
              <a:rPr lang="ru-RU" sz="5400" dirty="0" smtClean="0">
                <a:solidFill>
                  <a:schemeClr val="bg1"/>
                </a:solidFill>
              </a:rPr>
            </a:br>
            <a:r>
              <a:rPr lang="ru-RU" sz="4800" dirty="0" smtClean="0">
                <a:solidFill>
                  <a:schemeClr val="tx1"/>
                </a:solidFill>
              </a:rPr>
              <a:t>Средства </a:t>
            </a:r>
            <a:r>
              <a:rPr lang="ru-RU" sz="4800" dirty="0" smtClean="0"/>
              <a:t>индивидуальной защиты.</a:t>
            </a:r>
            <a:r>
              <a:rPr lang="ru-RU" sz="5400" dirty="0" smtClean="0"/>
              <a:t/>
            </a:r>
            <a:br>
              <a:rPr lang="ru-RU" sz="5400" dirty="0" smtClean="0"/>
            </a:br>
            <a:r>
              <a:rPr lang="ru-RU" sz="2000" dirty="0" smtClean="0"/>
              <a:t>Ломтев А.В.</a:t>
            </a:r>
            <a:br>
              <a:rPr lang="ru-RU" sz="2000" dirty="0" smtClean="0"/>
            </a:br>
            <a:r>
              <a:rPr lang="ru-RU" sz="2000" dirty="0" smtClean="0"/>
              <a:t>ГБПОУ «Нижегородское областное училище олимпийского резерва имени В.С.Тишина»</a:t>
            </a:r>
            <a:r>
              <a:rPr lang="ru-RU" sz="5400" dirty="0" smtClean="0"/>
              <a:t/>
            </a:r>
            <a:br>
              <a:rPr lang="ru-RU" sz="5400" dirty="0" smtClean="0"/>
            </a:br>
            <a:endParaRPr lang="ru-RU" sz="5400" dirty="0"/>
          </a:p>
        </p:txBody>
      </p:sp>
    </p:spTree>
    <p:extLst>
      <p:ext uri="{BB962C8B-B14F-4D97-AF65-F5344CB8AC3E}">
        <p14:creationId xmlns="" xmlns:p14="http://schemas.microsoft.com/office/powerpoint/2010/main" val="208142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85786" y="457200"/>
            <a:ext cx="7520014" cy="504350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lomte\Desktop\00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428604"/>
            <a:ext cx="8180936" cy="61357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457200"/>
            <a:ext cx="7591452" cy="540069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lomte\Desktop\slide_4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428604"/>
            <a:ext cx="8296315" cy="62222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lomte\Desktop\img4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500042"/>
            <a:ext cx="8320123" cy="62400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C:\Users\lomte\Desktop\slide-15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357166"/>
            <a:ext cx="8501090" cy="63671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lomte\Desktop\20606_9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428603"/>
            <a:ext cx="8715436" cy="615890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ОГНЕТУШИТЕЛИ</a:t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134960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7" y="476672"/>
            <a:ext cx="4562475" cy="3675758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13896" y="4179834"/>
            <a:ext cx="8924099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Огнетушитель состоит из корпуса 1, наполненного огнетушащим порошком. На горловине корпуса посредством накидной гайки закреплена головка 6 с бойком. На головку установлен: источник газа — ИХГ поз. 2 (или газогенератор ГГУ поз. 9), сифонная трубка 4, рукоятка запуска 5. Огнетушитель оснащен гибким рукавом 7, пистолетом-распылителем 8, который состоит из ручки 12с подвижным подпружиненным штуцером, рассекателя 11 и сопла 10.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049715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476672"/>
            <a:ext cx="751802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/>
              <a:t>Основные классификации огнетушителей</a:t>
            </a:r>
            <a:endParaRPr lang="ru-RU" sz="32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1196752"/>
            <a:ext cx="8712968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 </a:t>
            </a:r>
          </a:p>
          <a:p>
            <a:r>
              <a:rPr lang="ru-RU" sz="2400" dirty="0" smtClean="0"/>
              <a:t>– ручные малолитражные (до 5 л) и промышленные (5-10 л);</a:t>
            </a:r>
          </a:p>
          <a:p>
            <a:r>
              <a:rPr lang="ru-RU" sz="2400" dirty="0" smtClean="0"/>
              <a:t>– передвижные и стационарные (свыше 10 л).</a:t>
            </a:r>
          </a:p>
          <a:p>
            <a:r>
              <a:rPr lang="ru-RU" sz="2400" dirty="0" smtClean="0"/>
              <a:t> </a:t>
            </a:r>
          </a:p>
          <a:p>
            <a:r>
              <a:rPr lang="ru-RU" sz="2400" dirty="0" smtClean="0"/>
              <a:t>Пусковые устройства в огнетушителях бывают разные, этот признак определяет такие виды огнетушителей:</a:t>
            </a:r>
          </a:p>
          <a:p>
            <a:r>
              <a:rPr lang="ru-RU" sz="2400" dirty="0" smtClean="0"/>
              <a:t> </a:t>
            </a:r>
          </a:p>
          <a:p>
            <a:r>
              <a:rPr lang="ru-RU" sz="2400" dirty="0" smtClean="0"/>
              <a:t>– с вентильным затвором;</a:t>
            </a:r>
          </a:p>
          <a:p>
            <a:r>
              <a:rPr lang="ru-RU" sz="2400" dirty="0" smtClean="0"/>
              <a:t>– с затвором пистолетного типа;</a:t>
            </a:r>
          </a:p>
          <a:p>
            <a:r>
              <a:rPr lang="ru-RU" sz="2400" dirty="0" smtClean="0"/>
              <a:t>– с пиропатроном;</a:t>
            </a:r>
          </a:p>
          <a:p>
            <a:r>
              <a:rPr lang="ru-RU" sz="2400" dirty="0" smtClean="0"/>
              <a:t>– с пусковым устройством, зависящим от постоянного источника давления.</a:t>
            </a:r>
          </a:p>
          <a:p>
            <a:r>
              <a:rPr lang="ru-RU" sz="2400" dirty="0" smtClean="0"/>
              <a:t> </a:t>
            </a:r>
            <a:endParaRPr lang="ru-RU" sz="2400" dirty="0"/>
          </a:p>
        </p:txBody>
      </p:sp>
    </p:spTree>
    <p:extLst>
      <p:ext uri="{BB962C8B-B14F-4D97-AF65-F5344CB8AC3E}">
        <p14:creationId xmlns="" xmlns:p14="http://schemas.microsoft.com/office/powerpoint/2010/main" val="186015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1028343"/>
            <a:ext cx="8568952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r>
              <a:rPr lang="ru-RU" sz="2400" dirty="0" smtClean="0"/>
              <a:t>Огнетушители отличаются также способом подачи содержимого, выброс огнетушащего средства может осуществляться:</a:t>
            </a:r>
          </a:p>
          <a:p>
            <a:r>
              <a:rPr lang="ru-RU" sz="2400" dirty="0" smtClean="0"/>
              <a:t> </a:t>
            </a:r>
          </a:p>
          <a:p>
            <a:r>
              <a:rPr lang="ru-RU" sz="2400" dirty="0" smtClean="0"/>
              <a:t>– под давлением газов, которые образовываются химическим путем после вступления в реакцию компонентов, составляющих заряд;</a:t>
            </a:r>
          </a:p>
          <a:p>
            <a:r>
              <a:rPr lang="ru-RU" sz="2400" dirty="0" smtClean="0"/>
              <a:t>– под давлением газов, содержащихся в корпусе огнетушителя;</a:t>
            </a:r>
          </a:p>
          <a:p>
            <a:r>
              <a:rPr lang="ru-RU" sz="2400" dirty="0" smtClean="0"/>
              <a:t>– под давлением газов, подача которых производится из специального баллончика, находящегося непосредственно в корпусе огнетушителя;</a:t>
            </a:r>
          </a:p>
          <a:p>
            <a:r>
              <a:rPr lang="ru-RU" sz="2400" dirty="0" smtClean="0"/>
              <a:t>– под собственным давлением внутренней среды огнетушителя.</a:t>
            </a:r>
            <a:endParaRPr lang="ru-RU" sz="2400" dirty="0"/>
          </a:p>
        </p:txBody>
      </p:sp>
    </p:spTree>
    <p:extLst>
      <p:ext uri="{BB962C8B-B14F-4D97-AF65-F5344CB8AC3E}">
        <p14:creationId xmlns="" xmlns:p14="http://schemas.microsoft.com/office/powerpoint/2010/main" val="4234210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1379" y="404664"/>
            <a:ext cx="813690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/>
              <a:t>Классификация огнетушителей в зависимости от вида огнетушащего средства</a:t>
            </a:r>
            <a:endParaRPr lang="ru-RU" sz="28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84789" y="1276669"/>
            <a:ext cx="4198436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1. Огнетушители порошковые. </a:t>
            </a:r>
            <a:r>
              <a:rPr lang="ru-RU" sz="2400" dirty="0" smtClean="0"/>
              <a:t>Они бывают с порошками общего и специального назначения. Первые используются при ликвидации возгораний материалов, содержащих углерод (древесина, газы), вторые – при тушении пожаров, вызванных горением щелочных металлов, пирофорных веществ или соединений алюминия.</a:t>
            </a:r>
            <a:endParaRPr lang="ru-RU" sz="2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148064" y="1358771"/>
            <a:ext cx="28795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ОГНЕТУШИТЕЛЬ ОП-100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6301" y="2132856"/>
            <a:ext cx="3463032" cy="367240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935852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1142984"/>
            <a:ext cx="7543800" cy="3886200"/>
          </a:xfrm>
        </p:spPr>
        <p:txBody>
          <a:bodyPr>
            <a:normAutofit fontScale="77500" lnSpcReduction="20000"/>
          </a:bodyPr>
          <a:lstStyle/>
          <a:p>
            <a:pPr marL="114300" indent="0" fontAlgn="auto">
              <a:spcAft>
                <a:spcPts val="0"/>
              </a:spcAft>
              <a:defRPr/>
            </a:pPr>
            <a:r>
              <a:rPr lang="ru-RU" dirty="0" smtClean="0"/>
              <a:t>      </a:t>
            </a:r>
            <a:r>
              <a:rPr lang="ru-RU" u="sng" dirty="0" smtClean="0"/>
              <a:t>Средства защиты кожи</a:t>
            </a:r>
          </a:p>
          <a:p>
            <a:pPr marL="571500" indent="-45720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dirty="0" smtClean="0"/>
              <a:t>специальная изолирующая защитная одежда</a:t>
            </a:r>
          </a:p>
          <a:p>
            <a:pPr marL="571500" indent="-45720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dirty="0" smtClean="0"/>
              <a:t>защитная фильтрующая одежда (ЗФО)</a:t>
            </a:r>
          </a:p>
          <a:p>
            <a:pPr marL="571500" indent="-457200" fontAlgn="auto">
              <a:spcAft>
                <a:spcPts val="0"/>
              </a:spcAft>
              <a:buFont typeface="+mj-lt"/>
              <a:buAutoNum type="arabicPeriod"/>
              <a:defRPr/>
            </a:pPr>
            <a:endParaRPr lang="ru-RU" dirty="0" smtClean="0"/>
          </a:p>
          <a:p>
            <a:pPr marL="114300" indent="0" fontAlgn="auto">
              <a:spcAft>
                <a:spcPts val="0"/>
              </a:spcAft>
              <a:defRPr/>
            </a:pPr>
            <a:r>
              <a:rPr lang="ru-RU" dirty="0" smtClean="0"/>
              <a:t>      </a:t>
            </a:r>
            <a:r>
              <a:rPr lang="ru-RU" u="sng" dirty="0" smtClean="0"/>
              <a:t>Средства защиты органов дыхания</a:t>
            </a:r>
          </a:p>
          <a:p>
            <a:pPr marL="571500" indent="-45720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dirty="0" smtClean="0"/>
              <a:t>фильтрующие и изолирующие противогазы</a:t>
            </a:r>
          </a:p>
          <a:p>
            <a:pPr marL="571500" indent="-45720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dirty="0" smtClean="0"/>
              <a:t>респираторы</a:t>
            </a:r>
          </a:p>
          <a:p>
            <a:pPr marL="571500" indent="-45720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dirty="0" err="1" smtClean="0"/>
              <a:t>противопыльные</a:t>
            </a:r>
            <a:r>
              <a:rPr lang="ru-RU" dirty="0" smtClean="0"/>
              <a:t> тканевые маски (ПТМ – 1) </a:t>
            </a:r>
          </a:p>
          <a:p>
            <a:pPr marL="571500" indent="-45720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dirty="0" smtClean="0"/>
              <a:t>ватно-марлевые повязки</a:t>
            </a:r>
          </a:p>
          <a:p>
            <a:pPr marL="571500" indent="-457200">
              <a:buNone/>
              <a:defRPr/>
            </a:pPr>
            <a:endParaRPr lang="ru-RU" dirty="0" smtClean="0"/>
          </a:p>
          <a:p>
            <a:pPr marL="571500" indent="-457200">
              <a:defRPr/>
            </a:pPr>
            <a:r>
              <a:rPr lang="ru-RU" u="sng" dirty="0" smtClean="0"/>
              <a:t>Средства защиты органов зрения</a:t>
            </a:r>
          </a:p>
          <a:p>
            <a:pPr marL="571500" indent="-457200" fontAlgn="auto">
              <a:spcAft>
                <a:spcPts val="0"/>
              </a:spcAft>
              <a:buFont typeface="+mj-lt"/>
              <a:buAutoNum type="arabicPeriod"/>
              <a:defRPr/>
            </a:pPr>
            <a:endParaRPr lang="ru-RU" dirty="0" smtClean="0"/>
          </a:p>
          <a:p>
            <a:pPr marL="114300" indent="0" fontAlgn="auto">
              <a:spcAft>
                <a:spcPts val="0"/>
              </a:spcAft>
              <a:defRPr/>
            </a:pPr>
            <a:r>
              <a:rPr lang="ru-RU" dirty="0" smtClean="0"/>
              <a:t>      </a:t>
            </a:r>
            <a:r>
              <a:rPr lang="ru-RU" u="sng" dirty="0" smtClean="0"/>
              <a:t>Медицинские средства защиты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0892" y="764704"/>
            <a:ext cx="4761148" cy="53860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2. Огнетушители углекислотные. </a:t>
            </a:r>
            <a:r>
              <a:rPr lang="ru-RU" sz="2000" dirty="0" smtClean="0"/>
              <a:t>Сжиженный диоксид углерода выступает в качестве огнетушащего средства. При возгорании электроустановок под напряжение и веществ, которые не поддерживают горение без доступа кислорода, можно использовать ручные углекислотные огнетушители. При тушении пожаров в помещениях, где нежелательно применение воды (архивах, музеях и т.п.) рекомендовано использовать передвижные углекислотные огнетушители. Также их применение показано при горении </a:t>
            </a:r>
            <a:r>
              <a:rPr lang="ru-RU" sz="2000" dirty="0" err="1" smtClean="0"/>
              <a:t>легвоспламеняющихся</a:t>
            </a:r>
            <a:r>
              <a:rPr lang="ru-RU" sz="2000" dirty="0" smtClean="0"/>
              <a:t> жидкостей, если площадь возгорания составляет не более 5 м2, двигателей внутреннего сгорания.</a:t>
            </a:r>
            <a:endParaRPr lang="ru-RU" sz="20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1441525"/>
            <a:ext cx="2968724" cy="4032448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5623352" y="780929"/>
            <a:ext cx="22365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Огнетушитель ОУ-1 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670059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620688"/>
            <a:ext cx="4572000" cy="517064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600" dirty="0" smtClean="0"/>
              <a:t>3. Огнетушители жидкостные. </a:t>
            </a:r>
            <a:r>
              <a:rPr lang="ru-RU" sz="2400" dirty="0" smtClean="0"/>
              <a:t>Огнетушащее средство в данном случае представлено водой в чистом виде, водным раствором определенных химических веществ или водой, в которую добавлены поверхностно-активные вещества. Возможно использование этих огнетушителей только при плюсовых температурах</a:t>
            </a:r>
            <a:r>
              <a:rPr lang="ru-RU" dirty="0" smtClean="0"/>
              <a:t>.</a:t>
            </a:r>
          </a:p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3750" y="1248182"/>
            <a:ext cx="3895080" cy="454315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488895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548680"/>
            <a:ext cx="3456384" cy="5755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4. Огнетушители пенные. </a:t>
            </a:r>
            <a:r>
              <a:rPr lang="ru-RU" sz="2400" dirty="0" smtClean="0"/>
              <a:t>Имеют широкую область применения, исключение составляет случаи, когда пена может послужить проводником электрического тока. Пена, являющаяся огнетушащим средством в огнетушителях данного вида, образуется из водных растворов щелочей и кислот.</a:t>
            </a:r>
            <a:endParaRPr lang="ru-RU" sz="24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1097541"/>
            <a:ext cx="3962946" cy="46577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894426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620688"/>
            <a:ext cx="5112568" cy="53860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5. Огнетушители воздушно-пенные. </a:t>
            </a:r>
            <a:r>
              <a:rPr lang="ru-RU" sz="2400" dirty="0" smtClean="0"/>
              <a:t>Они используются для тушения на пожарах средней категории. Не допускается применение данных огнетушителей в случае возгорания щелочных металлов, веществ, поддерживающих горение без кислорода, электроустановок под напряжением. Огнетушащим средством является водный раствор пенообразователя ПО-1, за границей вместо ПО-1 используется смачиватель «легкая вода».</a:t>
            </a:r>
            <a:endParaRPr lang="ru-RU" sz="24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2120" y="483109"/>
            <a:ext cx="2880320" cy="566124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812351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404664"/>
            <a:ext cx="4572000" cy="575542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dirty="0" smtClean="0"/>
              <a:t>6. Огнетушители аэрозольные. </a:t>
            </a:r>
            <a:r>
              <a:rPr lang="ru-RU" sz="2400" dirty="0" smtClean="0"/>
              <a:t>В качестве огнетушащего средства выступают </a:t>
            </a:r>
            <a:r>
              <a:rPr lang="ru-RU" sz="2400" dirty="0" err="1" smtClean="0"/>
              <a:t>галоидированные</a:t>
            </a:r>
            <a:r>
              <a:rPr lang="ru-RU" sz="2400" dirty="0" smtClean="0"/>
              <a:t> углеводороды, способствующие парообразованию, например, бромистый этил, хладон. Данные огнетушители хорошо справляются с возгораниями электроустановок, легковоспламеняющихся жидкостей, различных твердых веществ, за исключением щелочей и веществ, содержащих кислород.</a:t>
            </a:r>
            <a:endParaRPr lang="ru-RU" sz="24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1194143"/>
            <a:ext cx="3697188" cy="417646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421669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lomte\Desktop\сравнение-огнетушителей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500042"/>
            <a:ext cx="8215370" cy="606525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lomte\Downloads\при-пожаре-6.jpg28.11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14282" y="534032"/>
            <a:ext cx="8742457" cy="61620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85786" y="1000108"/>
            <a:ext cx="7543800" cy="3886200"/>
          </a:xfrm>
        </p:spPr>
        <p:txBody>
          <a:bodyPr>
            <a:normAutofit fontScale="85000" lnSpcReduction="20000"/>
          </a:bodyPr>
          <a:lstStyle/>
          <a:p>
            <a:pPr marL="114300" indent="0" fontAlgn="auto">
              <a:spcAft>
                <a:spcPts val="0"/>
              </a:spcAft>
              <a:defRPr/>
            </a:pPr>
            <a:r>
              <a:rPr lang="ru-RU" i="1" u="sng" dirty="0" smtClean="0"/>
              <a:t>По принципу защиты </a:t>
            </a:r>
            <a:r>
              <a:rPr lang="ru-RU" dirty="0" smtClean="0"/>
              <a:t>средства индивидуальной защиты делятся на:</a:t>
            </a:r>
          </a:p>
          <a:p>
            <a:pPr marL="571500" indent="-45720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dirty="0" smtClean="0"/>
              <a:t>Фильтрующие. Принцип заключается в том, что воздух, необходимый для поддержания жизнедеятельности человека, очищается от вредных примесей при прохождении через средства защиты. </a:t>
            </a:r>
          </a:p>
          <a:p>
            <a:pPr marL="571500" indent="-45720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dirty="0" smtClean="0"/>
              <a:t>Изолирующие. Они полностью изолируют организм человека от окружающей среды с помощью материалов, непроницаемых для воздуха и вредных примесей. </a:t>
            </a:r>
          </a:p>
          <a:p>
            <a:pPr marL="571500" indent="-457200" fontAlgn="auto">
              <a:spcAft>
                <a:spcPts val="0"/>
              </a:spcAft>
              <a:buFont typeface="+mj-lt"/>
              <a:buAutoNum type="arabicPeriod"/>
              <a:defRPr/>
            </a:pPr>
            <a:endParaRPr lang="ru-RU" dirty="0" smtClean="0"/>
          </a:p>
          <a:p>
            <a:pPr marL="114300" indent="0" fontAlgn="auto">
              <a:spcAft>
                <a:spcPts val="0"/>
              </a:spcAft>
              <a:defRPr/>
            </a:pPr>
            <a:r>
              <a:rPr lang="ru-RU" i="1" u="sng" dirty="0" smtClean="0"/>
              <a:t>По способу изготовления </a:t>
            </a:r>
            <a:r>
              <a:rPr lang="ru-RU" i="1" dirty="0" smtClean="0"/>
              <a:t> </a:t>
            </a:r>
            <a:r>
              <a:rPr lang="ru-RU" dirty="0" smtClean="0"/>
              <a:t>СИЗ делятся на средства : </a:t>
            </a:r>
          </a:p>
          <a:p>
            <a:pPr marL="571500" indent="-45720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dirty="0" smtClean="0"/>
              <a:t>изготовленные промышленностью;</a:t>
            </a:r>
          </a:p>
          <a:p>
            <a:pPr marL="571500" indent="-45720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dirty="0" smtClean="0"/>
              <a:t>изготовленные населением из подручных материалов (простейшие).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4408"/>
            <a:ext cx="8784976" cy="209512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dirty="0" smtClean="0"/>
              <a:t>Противогаз-средство </a:t>
            </a:r>
            <a:r>
              <a:rPr lang="ru-RU" sz="4400" dirty="0"/>
              <a:t>защиты органов дыхания, зрения и кожи </a:t>
            </a:r>
            <a:r>
              <a:rPr lang="ru-RU" sz="4400" dirty="0" smtClean="0"/>
              <a:t>лица.</a:t>
            </a:r>
            <a:endParaRPr lang="ru-RU" sz="4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83568" y="2276872"/>
            <a:ext cx="7560840" cy="39087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Противогазы различаются:</a:t>
            </a:r>
          </a:p>
          <a:p>
            <a:r>
              <a:rPr lang="ru-RU" sz="2400" dirty="0" smtClean="0"/>
              <a:t>фильтрующие</a:t>
            </a:r>
            <a:r>
              <a:rPr lang="ru-RU" dirty="0" smtClean="0"/>
              <a:t> — от конкретных типов отравляющих веществ, человек дышит атмосферным воздухом, отфильтрованным в противогазной (фильтрующей) коробке, возможна замена отработанной коробки.</a:t>
            </a:r>
          </a:p>
          <a:p>
            <a:r>
              <a:rPr lang="ru-RU" sz="2400" dirty="0" smtClean="0"/>
              <a:t>изолирующие</a:t>
            </a:r>
            <a:r>
              <a:rPr lang="ru-RU" dirty="0" smtClean="0"/>
              <a:t> — человек дышит не атмосферным воздухом, а газовой смесью, генерированной регенеративным патроном и системой кислородного обогащения, а также происходит поглощение углекислого газа.</a:t>
            </a:r>
          </a:p>
          <a:p>
            <a:r>
              <a:rPr lang="ru-RU" sz="2400" dirty="0" smtClean="0"/>
              <a:t>шланговые </a:t>
            </a:r>
            <a:r>
              <a:rPr lang="ru-RU" dirty="0" smtClean="0"/>
              <a:t>— воздух под противогазную маску подаётся по шлангу от компрессора, находящегося на некотором отдалении (10-40 метров), применяются обычно на производстве, при работе в закрытых помещениях, например, при очистке железнодорожных цистерн.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751864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lomte\Desktop\american-british-french-german-gas-masks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14282" y="428604"/>
            <a:ext cx="8820919" cy="62151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lomte\Desktop\3150587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34287" y="428604"/>
            <a:ext cx="4509713" cy="3429024"/>
          </a:xfrm>
          <a:prstGeom prst="rect">
            <a:avLst/>
          </a:prstGeom>
          <a:noFill/>
        </p:spPr>
      </p:pic>
      <p:pic>
        <p:nvPicPr>
          <p:cNvPr id="9219" name="Picture 3" descr="C:\Users\lomte\Desktop\160915_10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3345179"/>
            <a:ext cx="4572000" cy="3512821"/>
          </a:xfrm>
          <a:prstGeom prst="rect">
            <a:avLst/>
          </a:prstGeom>
          <a:noFill/>
        </p:spPr>
      </p:pic>
      <p:pic>
        <p:nvPicPr>
          <p:cNvPr id="9220" name="Picture 4" descr="C:\Users\lomte\Desktop\872901_l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785762" y="428604"/>
            <a:ext cx="2857544" cy="285754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Противогаз ГП-5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124744"/>
            <a:ext cx="3022600" cy="381000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635896" y="908720"/>
            <a:ext cx="5508104" cy="4320480"/>
          </a:xfrm>
        </p:spPr>
        <p:txBody>
          <a:bodyPr>
            <a:noAutofit/>
          </a:bodyPr>
          <a:lstStyle/>
          <a:p>
            <a:r>
              <a:rPr lang="ru-RU" sz="1600" dirty="0"/>
              <a:t>Противогаз ГП-5 предназначен для защиты органов дыхания, зрения и лица человека от отравляющих веществ (ОВ), радиоактивной пыли (РП), биологических аэрозолей (БА) и других вредных примесей. Значительно отличается от предыдущих моделей удобством лицевой части, имеет более совершенную переговорную мембрану и более надёжную систему клапанов вдоха и выдоха. Форма их лепестков обеспечивает более быстрое и надёжное запирание камер клапанной коробки, а также не допускает их деформации в процессе старения. Независимый обтюратор позволяет находиться в противогазе значительное время без появления неприятных ощущений, оказывая меньшее давление на лицо, и обеспечивает надёжную герметизацию </a:t>
            </a:r>
            <a:r>
              <a:rPr lang="ru-RU" sz="1600" dirty="0" err="1"/>
              <a:t>подмасочного</a:t>
            </a:r>
            <a:r>
              <a:rPr lang="ru-RU" sz="1600" dirty="0"/>
              <a:t> пространства даже в случае повреждения ремней наголовника. Обеспечивает меньшее сопротивление дыханию и более высокую степень защиты</a:t>
            </a:r>
            <a:r>
              <a:rPr lang="ru-RU" sz="1600" dirty="0" smtClean="0"/>
              <a:t>.</a:t>
            </a:r>
            <a:endParaRPr lang="ru-RU" sz="1600" dirty="0"/>
          </a:p>
        </p:txBody>
      </p:sp>
    </p:spTree>
    <p:extLst>
      <p:ext uri="{BB962C8B-B14F-4D97-AF65-F5344CB8AC3E}">
        <p14:creationId xmlns="" xmlns:p14="http://schemas.microsoft.com/office/powerpoint/2010/main" val="4174949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08520" y="4725144"/>
            <a:ext cx="6784848" cy="1672208"/>
          </a:xfrm>
        </p:spPr>
        <p:txBody>
          <a:bodyPr/>
          <a:lstStyle/>
          <a:p>
            <a:r>
              <a:rPr lang="ru-RU" dirty="0" smtClean="0"/>
              <a:t>Противогаз ГП-7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20688"/>
            <a:ext cx="3086100" cy="411480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635896" y="764704"/>
            <a:ext cx="5328592" cy="4752528"/>
          </a:xfrm>
        </p:spPr>
        <p:txBody>
          <a:bodyPr>
            <a:noAutofit/>
          </a:bodyPr>
          <a:lstStyle/>
          <a:p>
            <a:r>
              <a:rPr lang="ru-RU" sz="1800" dirty="0" smtClean="0"/>
              <a:t> </a:t>
            </a:r>
            <a:r>
              <a:rPr lang="ru-RU" sz="1800" dirty="0"/>
              <a:t>Значительно отличается от предыдущих моделей удобством лицевой части, имеет более совершенную переговорную мембрану и более надёжную систему клапанов вдоха и выдоха. Форма их лепестков обеспечивает более быстрое и надёжное запирание камер клапанной коробки, а также не допускает их деформации в процессе старения. Независимый обтюратор позволяет находиться в противогазе значительное время без появления неприятных ощущений, оказывая меньшее давление на лицо, и обеспечивает надёжную герметизацию </a:t>
            </a:r>
            <a:r>
              <a:rPr lang="ru-RU" sz="1800" dirty="0" err="1"/>
              <a:t>подмасочного</a:t>
            </a:r>
            <a:r>
              <a:rPr lang="ru-RU" sz="1800" dirty="0"/>
              <a:t> пространства даже в случае повреждения ремней наголовника. Обеспечивает меньшее сопротивление дыханию и более высокую степень защиты. </a:t>
            </a:r>
          </a:p>
          <a:p>
            <a:endParaRPr lang="ru-RU" sz="1800" dirty="0"/>
          </a:p>
          <a:p>
            <a:endParaRPr lang="ru-RU" sz="1800" dirty="0"/>
          </a:p>
        </p:txBody>
      </p:sp>
    </p:spTree>
    <p:extLst>
      <p:ext uri="{BB962C8B-B14F-4D97-AF65-F5344CB8AC3E}">
        <p14:creationId xmlns="" xmlns:p14="http://schemas.microsoft.com/office/powerpoint/2010/main" val="1469347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Противогаз ГП-7МВ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08720"/>
            <a:ext cx="3393473" cy="3744416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563888" y="476672"/>
            <a:ext cx="5472608" cy="4752528"/>
          </a:xfrm>
        </p:spPr>
        <p:txBody>
          <a:bodyPr>
            <a:normAutofit fontScale="77500" lnSpcReduction="20000"/>
          </a:bodyPr>
          <a:lstStyle/>
          <a:p>
            <a:r>
              <a:rPr lang="ru-RU" sz="2300" dirty="0"/>
              <a:t>Противогаз ГП-7ВМ (ГП-7ВМт) состоит из маски МГП-</a:t>
            </a:r>
            <a:r>
              <a:rPr lang="ru-RU" sz="2300" dirty="0" err="1"/>
              <a:t>ВМсупер</a:t>
            </a:r>
            <a:r>
              <a:rPr lang="ru-RU" sz="2300" dirty="0"/>
              <a:t>, коробки ГП-7к, утеплительной манжеты, </a:t>
            </a:r>
            <a:r>
              <a:rPr lang="ru-RU" sz="2300" dirty="0" err="1"/>
              <a:t>незапотевающей</a:t>
            </a:r>
            <a:r>
              <a:rPr lang="ru-RU" sz="2300" dirty="0"/>
              <a:t> пленки, сумки. Предназначен для защиты органов дыхания, глаз и лица человека от отравляющих и радиоактивных веществ в виде паров и аэрозолей, бактериальных (биологических) средств, присутствующих в воздухе. Маска МГП-</a:t>
            </a:r>
            <a:r>
              <a:rPr lang="ru-RU" sz="2300" dirty="0" err="1"/>
              <a:t>ВМсупер</a:t>
            </a:r>
            <a:r>
              <a:rPr lang="ru-RU" sz="2300" dirty="0"/>
              <a:t> выпускается 3-х ростов и имеет переговорное устройство, позволяющее вести переговоры с применением технических </a:t>
            </a:r>
            <a:r>
              <a:rPr lang="ru-RU" sz="2300" dirty="0" err="1"/>
              <a:t>средств,имеет</a:t>
            </a:r>
            <a:r>
              <a:rPr lang="ru-RU" sz="2300" dirty="0"/>
              <a:t> питьевое устройство которое </a:t>
            </a:r>
            <a:r>
              <a:rPr lang="ru-RU" sz="2300" dirty="0" err="1"/>
              <a:t>беспечивает</a:t>
            </a:r>
            <a:r>
              <a:rPr lang="ru-RU" sz="2300" dirty="0"/>
              <a:t> возможность приема воды из фляги во время работы в противогазе в зараженной атмосфере, а также дает возможность прикреплять коробку ФПК как слева, так и справа (путем перестановки седловины и заглушки). Применение </a:t>
            </a:r>
            <a:r>
              <a:rPr lang="ru-RU" sz="2300" dirty="0" err="1"/>
              <a:t>незапотевающих</a:t>
            </a:r>
            <a:r>
              <a:rPr lang="ru-RU" sz="2300" dirty="0"/>
              <a:t> пленок, а при отрицательных температурах и утеплительных </a:t>
            </a:r>
            <a:r>
              <a:rPr lang="ru-RU" sz="2300" dirty="0" err="1"/>
              <a:t>менжет</a:t>
            </a:r>
            <a:r>
              <a:rPr lang="ru-RU" sz="2300" dirty="0"/>
              <a:t>, сохраняет прозрачность стекол в течение всего времени работ в противогазе при любой физической нагрузке. 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164990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153</TotalTime>
  <Words>1105</Words>
  <Application>Microsoft Office PowerPoint</Application>
  <PresentationFormat>Экран (4:3)</PresentationFormat>
  <Paragraphs>63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NewsPrint</vt:lpstr>
      <vt:lpstr>Безопасность жизнедеятельности.   Средства индивидуальной защиты. Ломтев А.В. ГБПОУ «Нижегородское областное училище олимпийского резерва имени В.С.Тишина» </vt:lpstr>
      <vt:lpstr>Слайд 2</vt:lpstr>
      <vt:lpstr>Слайд 3</vt:lpstr>
      <vt:lpstr>Противогаз-средство защиты органов дыхания, зрения и кожи лица.</vt:lpstr>
      <vt:lpstr>Слайд 5</vt:lpstr>
      <vt:lpstr>Слайд 6</vt:lpstr>
      <vt:lpstr>Противогаз ГП-5</vt:lpstr>
      <vt:lpstr>Противогаз ГП-7</vt:lpstr>
      <vt:lpstr>Противогаз ГП-7МВ</vt:lpstr>
      <vt:lpstr>Слайд 10</vt:lpstr>
      <vt:lpstr>Слайд 11</vt:lpstr>
      <vt:lpstr>Слайд 12</vt:lpstr>
      <vt:lpstr>Слайд 13</vt:lpstr>
      <vt:lpstr>Слайд 14</vt:lpstr>
      <vt:lpstr>ОГНЕТУШИТЕЛИ 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Безопасность жизнедеятельности. Средства индивидуальной защиты.</dc:title>
  <dc:creator>Оля</dc:creator>
  <cp:lastModifiedBy>Lomtev</cp:lastModifiedBy>
  <cp:revision>19</cp:revision>
  <dcterms:created xsi:type="dcterms:W3CDTF">2015-01-27T21:20:30Z</dcterms:created>
  <dcterms:modified xsi:type="dcterms:W3CDTF">2018-02-07T21:23:14Z</dcterms:modified>
</cp:coreProperties>
</file>