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C3C31-DC14-4473-A5C4-80061D125EF3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3BF28-9F82-44DE-8C14-B4EAF02CD86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3BF28-9F82-44DE-8C14-B4EAF02CD866}" type="slidenum">
              <a:rPr lang="ru-RU" smtClean="0"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BF0C-6537-4B20-9B3D-63791EE9D7F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B45AEC4-5D93-4711-896A-E9C32F074BF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BF0C-6537-4B20-9B3D-63791EE9D7F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AEC4-5D93-4711-896A-E9C32F074BF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B45AEC4-5D93-4711-896A-E9C32F074BF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BF0C-6537-4B20-9B3D-63791EE9D7F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BF0C-6537-4B20-9B3D-63791EE9D7F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B45AEC4-5D93-4711-896A-E9C32F074BF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BF0C-6537-4B20-9B3D-63791EE9D7F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B45AEC4-5D93-4711-896A-E9C32F074BF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236BF0C-6537-4B20-9B3D-63791EE9D7F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AEC4-5D93-4711-896A-E9C32F074BF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BF0C-6537-4B20-9B3D-63791EE9D7F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B45AEC4-5D93-4711-896A-E9C32F074BF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BF0C-6537-4B20-9B3D-63791EE9D7F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B45AEC4-5D93-4711-896A-E9C32F074B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BF0C-6537-4B20-9B3D-63791EE9D7F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B45AEC4-5D93-4711-896A-E9C32F074B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B45AEC4-5D93-4711-896A-E9C32F074BF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BF0C-6537-4B20-9B3D-63791EE9D7F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B45AEC4-5D93-4711-896A-E9C32F074BF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236BF0C-6537-4B20-9B3D-63791EE9D7F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236BF0C-6537-4B20-9B3D-63791EE9D7F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B45AEC4-5D93-4711-896A-E9C32F074BF2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Сухопутные войска, их состав и предназначение</a:t>
            </a:r>
            <a:endParaRPr lang="ru-RU" sz="4400" dirty="0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786058"/>
            <a:ext cx="5572164" cy="358210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7,62-мм модернизированный пулемет Калашникова ПКМ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1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1714488"/>
            <a:ext cx="5357850" cy="3827036"/>
          </a:xfrm>
        </p:spPr>
      </p:pic>
      <p:sp>
        <p:nvSpPr>
          <p:cNvPr id="5" name="Прямоугольник 4"/>
          <p:cNvSpPr/>
          <p:nvPr/>
        </p:nvSpPr>
        <p:spPr>
          <a:xfrm>
            <a:off x="5643570" y="1714488"/>
            <a:ext cx="307183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Предназначен для уничтожения живой силы и поражения огневых средств противника. Прицел механический, открытого типа. Стволы сменные.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7,62-мм снайперская винтовка Драгунова СВД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214818"/>
            <a:ext cx="83582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Предназначена для уничтожения различных появляющихся, </a:t>
            </a:r>
            <a:r>
              <a:rPr lang="ru-RU" sz="2000" dirty="0" smtClean="0"/>
              <a:t>движущихся</a:t>
            </a:r>
            <a:r>
              <a:rPr lang="ru-RU" sz="2000" dirty="0"/>
              <a:t>, открытых и замаскированных одиночных целей.</a:t>
            </a:r>
          </a:p>
          <a:p>
            <a:r>
              <a:rPr lang="ru-RU" sz="2000" dirty="0"/>
              <a:t>В комплект винтовки входит снайперский оптический прицел, </a:t>
            </a:r>
            <a:r>
              <a:rPr lang="ru-RU" sz="2000" dirty="0" smtClean="0"/>
              <a:t>дополнительно </a:t>
            </a:r>
            <a:r>
              <a:rPr lang="ru-RU" sz="2000" dirty="0"/>
              <a:t>может комплектоваться ночным прицелом, позволяющим нести стрельбу в сумерках и ночью. Для ведения рукопашного боя к винтовке Драгунова присоединяется штык-нож.</a:t>
            </a:r>
          </a:p>
        </p:txBody>
      </p:sp>
      <p:pic>
        <p:nvPicPr>
          <p:cNvPr id="7" name="Содержимое 6" descr="13.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85918" y="1714488"/>
            <a:ext cx="5572164" cy="246365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  12,7-мм пулемет НСВ-12,7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1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43042" y="1571612"/>
            <a:ext cx="6072230" cy="2887103"/>
          </a:xfrm>
        </p:spPr>
      </p:pic>
      <p:sp>
        <p:nvSpPr>
          <p:cNvPr id="5" name="Прямоугольник 4"/>
          <p:cNvSpPr/>
          <p:nvPr/>
        </p:nvSpPr>
        <p:spPr>
          <a:xfrm>
            <a:off x="285720" y="4500570"/>
            <a:ext cx="8858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Пулемет НСВ-12,7 предназначен для борьбы с групповыми </a:t>
            </a:r>
            <a:r>
              <a:rPr lang="ru-RU" sz="2000" dirty="0" smtClean="0"/>
              <a:t>целями</a:t>
            </a:r>
            <a:r>
              <a:rPr lang="ru-RU" sz="2000" dirty="0"/>
              <a:t>, легкобронированными транспортными средствами, огневыми точ­ками и низколетящими воздушными целями. Спусковой механизм позволяет вести только автоматический огонь короткими (4-6 выстрелов), длинными (10-15 выстрелов) очередями и непрерывно. Ствол быстросменяемый.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b="1" dirty="0" smtClean="0">
                <a:solidFill>
                  <a:srgbClr val="002060"/>
                </a:solidFill>
              </a:rPr>
              <a:t>30-мм автоматический станковый гранатомет АГС-17 «Пламя»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357298"/>
            <a:ext cx="4714876" cy="5214974"/>
          </a:xfrm>
        </p:spPr>
        <p:txBody>
          <a:bodyPr>
            <a:normAutofit fontScale="70000" lnSpcReduction="20000"/>
          </a:bodyPr>
          <a:lstStyle/>
          <a:p>
            <a:pPr indent="274320">
              <a:buNone/>
            </a:pPr>
            <a:r>
              <a:rPr lang="ru-RU" sz="2900" dirty="0" smtClean="0"/>
              <a:t>Предназначен для поражения живой силы и огневых средств </a:t>
            </a:r>
            <a:r>
              <a:rPr lang="ru-RU" sz="2900" dirty="0" smtClean="0"/>
              <a:t>противника</a:t>
            </a:r>
            <a:r>
              <a:rPr lang="ru-RU" sz="2900" dirty="0" smtClean="0"/>
              <a:t>, расположенных вне укрытий, в открытых окопах (траншеях) и за естественными складками местности (в лощинах, оврагах, на обратных скатах высот). Нарезной ствол гранатомета быстросъемный.</a:t>
            </a:r>
          </a:p>
          <a:p>
            <a:pPr indent="274320">
              <a:buNone/>
            </a:pPr>
            <a:r>
              <a:rPr lang="ru-RU" sz="2900" dirty="0" smtClean="0"/>
              <a:t>Гранатомет имеет ударно-спусковой механизм, позволяющий вести одиночный и автоматический непрерывный огонь.</a:t>
            </a:r>
          </a:p>
          <a:p>
            <a:pPr indent="274320">
              <a:buNone/>
            </a:pPr>
            <a:r>
              <a:rPr lang="ru-RU" sz="2900" dirty="0" smtClean="0"/>
              <a:t>Стрельба из автоматического гранатомета АГС-17 ведется по настильной или навесной траектории короткими очередями (до 5 выстрелов) и длинными (до </a:t>
            </a:r>
            <a:r>
              <a:rPr lang="ru-RU" sz="2600" dirty="0" smtClean="0"/>
              <a:t>10 выстрелов), а также непрерывно.</a:t>
            </a:r>
          </a:p>
          <a:p>
            <a:endParaRPr lang="ru-RU" dirty="0"/>
          </a:p>
        </p:txBody>
      </p:sp>
      <p:pic>
        <p:nvPicPr>
          <p:cNvPr id="4" name="Рисунок 3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1357298"/>
            <a:ext cx="3929090" cy="275622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43438" y="4143380"/>
            <a:ext cx="421481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4320">
              <a:buNone/>
            </a:pPr>
            <a:r>
              <a:rPr lang="ru-RU" sz="1600" dirty="0" smtClean="0"/>
              <a:t>Гранатомет снабжен оптическим прицелом с 2,7-кратным увеличением.</a:t>
            </a:r>
          </a:p>
          <a:p>
            <a:pPr indent="274320">
              <a:buNone/>
            </a:pPr>
            <a:r>
              <a:rPr lang="ru-RU" sz="1600" dirty="0" smtClean="0"/>
              <a:t>Для стрельбы АГС-17 устанавливается на треножный станок, который имеет секторные механизмы горизонтального и вертикального наведения, </a:t>
            </a:r>
            <a:r>
              <a:rPr lang="ru-RU" sz="1600" dirty="0" err="1" smtClean="0"/>
              <a:t>гильзоотражатель</a:t>
            </a:r>
            <a:r>
              <a:rPr lang="ru-RU" sz="1600" dirty="0" smtClean="0"/>
              <a:t>, механизм точного </a:t>
            </a:r>
            <a:r>
              <a:rPr lang="ru-RU" sz="1600" dirty="0" err="1" smtClean="0"/>
              <a:t>горизонтирования</a:t>
            </a:r>
            <a:r>
              <a:rPr lang="ru-RU" sz="1600" dirty="0" smtClean="0"/>
              <a:t>.</a:t>
            </a:r>
            <a:endParaRPr lang="ru-RU" sz="16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9-мм пистолет Макарова ПМ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1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28596" y="1571612"/>
            <a:ext cx="4357718" cy="3414118"/>
          </a:xfrm>
        </p:spPr>
      </p:pic>
      <p:sp>
        <p:nvSpPr>
          <p:cNvPr id="5" name="Прямоугольник 4"/>
          <p:cNvSpPr/>
          <p:nvPr/>
        </p:nvSpPr>
        <p:spPr>
          <a:xfrm>
            <a:off x="1428728" y="5000636"/>
            <a:ext cx="63579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Пистолет предназначен для поражения противника на коротких расстояниях.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214686"/>
            <a:ext cx="8534400" cy="75895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БРОНЕТАНКОВОЕ ВООРУЖЕНИЕ И ТЕХНИКА СУХОПУТНЫХ ВОЙСК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Танк Т-90С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танк1.2.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00034" y="1643050"/>
            <a:ext cx="4584947" cy="2857520"/>
          </a:xfrm>
        </p:spPr>
      </p:pic>
      <p:sp>
        <p:nvSpPr>
          <p:cNvPr id="7" name="Прямоугольник 6"/>
          <p:cNvSpPr/>
          <p:nvPr/>
        </p:nvSpPr>
        <p:spPr>
          <a:xfrm>
            <a:off x="5072066" y="1500174"/>
            <a:ext cx="385765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Танк предназначен для комплектования танковых и </a:t>
            </a:r>
            <a:r>
              <a:rPr lang="ru-RU" sz="1600" dirty="0" smtClean="0"/>
              <a:t>мотострелковых </a:t>
            </a:r>
            <a:r>
              <a:rPr lang="ru-RU" sz="1600" dirty="0"/>
              <a:t>частей и соединений, а также разведывательных подразделений и частей ВМФ, действующих в приморской полосе, для успешного прорыва обороны противника, развития тактического успеха в опера­тивных и стратегических операциях, разгрома противника после ис­пользования ядерных ударов, увеличения размаха операции и дости­жения целей в сравнительно короткое время, а также для повышения активности и устойчивости обороны в тактическом и оперативном масштабах.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Бронетранспортер БТР-90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571612"/>
            <a:ext cx="4770314" cy="4830910"/>
          </a:xfrm>
        </p:spPr>
        <p:txBody>
          <a:bodyPr>
            <a:normAutofit fontScale="92500" lnSpcReduction="20000"/>
          </a:bodyPr>
          <a:lstStyle/>
          <a:p>
            <a:pPr indent="274320">
              <a:buNone/>
            </a:pPr>
            <a:r>
              <a:rPr lang="ru-RU" dirty="0" smtClean="0"/>
              <a:t>Предназначен для перевозки мотострелковых подразделений к по­лю боя, их огневой поддержки при спешивании, перевозки оружия и военных грузов на поле боя.</a:t>
            </a:r>
          </a:p>
          <a:p>
            <a:pPr indent="274320">
              <a:buNone/>
            </a:pPr>
            <a:r>
              <a:rPr lang="ru-RU" dirty="0" smtClean="0"/>
              <a:t>Бронетранспортер может быть использован в качестве базового шасси для создания различных образцов вооружения и военной тех­ники разных родов войск.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2143116"/>
            <a:ext cx="3814936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Боевая машина пехоты БМП-3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1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214546" y="1643050"/>
            <a:ext cx="4643470" cy="3187031"/>
          </a:xfrm>
        </p:spPr>
      </p:pic>
      <p:sp>
        <p:nvSpPr>
          <p:cNvPr id="5" name="Прямоугольник 4"/>
          <p:cNvSpPr/>
          <p:nvPr/>
        </p:nvSpPr>
        <p:spPr>
          <a:xfrm>
            <a:off x="357158" y="4786322"/>
            <a:ext cx="821537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Боевая машина пехоты предназначена для транспортирования </a:t>
            </a:r>
            <a:r>
              <a:rPr lang="ru-RU" sz="2000" dirty="0" smtClean="0"/>
              <a:t>личного </a:t>
            </a:r>
            <a:r>
              <a:rPr lang="ru-RU" sz="2000" dirty="0"/>
              <a:t>состава подразделений, поражения и подавления танкоопасной живой силы противника, уничтожения его противотанковых и </a:t>
            </a:r>
            <a:r>
              <a:rPr lang="ru-RU" sz="2000" dirty="0" smtClean="0"/>
              <a:t>противопехотных </a:t>
            </a:r>
            <a:r>
              <a:rPr lang="ru-RU" sz="2000" dirty="0"/>
              <a:t>средств, отражения атак танков, вертолетов и </a:t>
            </a:r>
            <a:r>
              <a:rPr lang="ru-RU" sz="2000" dirty="0" smtClean="0"/>
              <a:t>низколетящих </a:t>
            </a:r>
            <a:r>
              <a:rPr lang="ru-RU" sz="2000" dirty="0"/>
              <a:t>самолетов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Боевая машина десанта БМД-3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643050"/>
            <a:ext cx="3984496" cy="4973786"/>
          </a:xfrm>
        </p:spPr>
        <p:txBody>
          <a:bodyPr/>
          <a:lstStyle/>
          <a:p>
            <a:r>
              <a:rPr lang="ru-RU" dirty="0" smtClean="0"/>
              <a:t>Предназначена для ведения боевых действий в составе </a:t>
            </a:r>
            <a:r>
              <a:rPr lang="ru-RU" dirty="0" smtClean="0"/>
              <a:t>парашютно-десантных </a:t>
            </a:r>
            <a:r>
              <a:rPr lang="ru-RU" dirty="0" smtClean="0"/>
              <a:t>и десантно-штурмовых подразделений во всех условиях их боевого применения.</a:t>
            </a:r>
            <a:endParaRPr lang="ru-RU" dirty="0"/>
          </a:p>
        </p:txBody>
      </p:sp>
      <p:pic>
        <p:nvPicPr>
          <p:cNvPr id="4" name="Рисунок 3" descr="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1857364"/>
            <a:ext cx="4137734" cy="292895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Сухопутные войска - это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вид Вооруженных Сил Российской </a:t>
            </a:r>
            <a:r>
              <a:rPr lang="ru-RU" sz="3200" dirty="0" smtClean="0"/>
              <a:t>Федерации</a:t>
            </a:r>
            <a:r>
              <a:rPr lang="ru-RU" sz="3200" dirty="0" smtClean="0"/>
              <a:t>, предназначенный для прикрытия государственной </a:t>
            </a:r>
            <a:r>
              <a:rPr lang="ru-RU" sz="3200" dirty="0" smtClean="0"/>
              <a:t>границы</a:t>
            </a:r>
            <a:r>
              <a:rPr lang="ru-RU" sz="3200" dirty="0" smtClean="0"/>
              <a:t>, отражения ударов агрессора, удержания занимаемой </a:t>
            </a:r>
            <a:r>
              <a:rPr lang="ru-RU" sz="3200" dirty="0" smtClean="0"/>
              <a:t>территории</a:t>
            </a:r>
            <a:r>
              <a:rPr lang="ru-RU" sz="3200" dirty="0" smtClean="0"/>
              <a:t>, разгрома группировок войск и овладения территорией противника.</a:t>
            </a:r>
            <a:endParaRPr lang="ru-RU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429000"/>
            <a:ext cx="8534400" cy="75895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РАКЕТНО-АРТИЛЛЕРИЙСКОЕ ВООРУЖЕНИЕ СУХОПУТНЫХ ВОЙСК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Тактический ракетный комплекс «</a:t>
            </a:r>
            <a:r>
              <a:rPr lang="ru-RU" b="1" dirty="0" err="1" smtClean="0">
                <a:solidFill>
                  <a:srgbClr val="002060"/>
                </a:solidFill>
              </a:rPr>
              <a:t>Точка-У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Предназначен для поражения важнейших целей в тактической </a:t>
            </a:r>
            <a:r>
              <a:rPr lang="ru-RU" dirty="0" smtClean="0"/>
              <a:t>глубине </a:t>
            </a:r>
            <a:r>
              <a:rPr lang="ru-RU" dirty="0" smtClean="0"/>
              <a:t>построения войск противника.</a:t>
            </a:r>
            <a:endParaRPr lang="ru-RU" dirty="0"/>
          </a:p>
        </p:txBody>
      </p:sp>
      <p:pic>
        <p:nvPicPr>
          <p:cNvPr id="4" name="Рисунок 3" descr="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2786058"/>
            <a:ext cx="4643470" cy="365237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120-мм самоходное орудие «</a:t>
            </a:r>
            <a:r>
              <a:rPr lang="ru-RU" b="1" dirty="0" err="1" smtClean="0">
                <a:solidFill>
                  <a:srgbClr val="002060"/>
                </a:solidFill>
              </a:rPr>
              <a:t>Нона-СВК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2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00034" y="1643049"/>
            <a:ext cx="4929222" cy="3250429"/>
          </a:xfrm>
        </p:spPr>
      </p:pic>
      <p:sp>
        <p:nvSpPr>
          <p:cNvPr id="5" name="Прямоугольник 4"/>
          <p:cNvSpPr/>
          <p:nvPr/>
        </p:nvSpPr>
        <p:spPr>
          <a:xfrm>
            <a:off x="5500694" y="1857364"/>
            <a:ext cx="32861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Самоходное орудие «</a:t>
            </a:r>
            <a:r>
              <a:rPr lang="ru-RU" dirty="0" err="1"/>
              <a:t>Нона-СВК</a:t>
            </a:r>
            <a:r>
              <a:rPr lang="ru-RU" dirty="0"/>
              <a:t>» предназначено для </a:t>
            </a:r>
            <a:r>
              <a:rPr lang="ru-RU" dirty="0" smtClean="0"/>
              <a:t>поражения </a:t>
            </a:r>
            <a:r>
              <a:rPr lang="ru-RU" dirty="0"/>
              <a:t>живой  силы,   </a:t>
            </a:r>
            <a:r>
              <a:rPr lang="ru-RU" dirty="0" smtClean="0"/>
              <a:t>расположен-</a:t>
            </a:r>
          </a:p>
          <a:p>
            <a:r>
              <a:rPr lang="ru-RU" dirty="0" smtClean="0"/>
              <a:t>ной</a:t>
            </a:r>
            <a:r>
              <a:rPr lang="ru-RU" dirty="0"/>
              <a:t>  открыто  или  в 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укрытиях,  огневых</a:t>
            </a:r>
          </a:p>
          <a:p>
            <a:r>
              <a:rPr lang="ru-RU" dirty="0"/>
              <a:t>средств, командно-наблюдательных пунктов, бронированных объектов противника.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105726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120-мм   автоматизированное   самоходное   орудие   «Вена»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22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214414" y="1643050"/>
            <a:ext cx="7143800" cy="3364358"/>
          </a:xfrm>
        </p:spPr>
      </p:pic>
      <p:sp>
        <p:nvSpPr>
          <p:cNvPr id="5" name="Прямоугольник 4"/>
          <p:cNvSpPr/>
          <p:nvPr/>
        </p:nvSpPr>
        <p:spPr>
          <a:xfrm>
            <a:off x="357158" y="5103674"/>
            <a:ext cx="85011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Самоходное орудие предназначено для поражения живой силы, расположенной открыто или в укрытиях, огневых средств, командно-наблюдательных пунктов батальонов и рот, бронированных объектов.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Радиолокационный комплекс «Зоопарк-1»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2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1714488"/>
            <a:ext cx="4843284" cy="3929090"/>
          </a:xfrm>
        </p:spPr>
      </p:pic>
      <p:sp>
        <p:nvSpPr>
          <p:cNvPr id="5" name="Прямоугольник 4"/>
          <p:cNvSpPr/>
          <p:nvPr/>
        </p:nvSpPr>
        <p:spPr>
          <a:xfrm>
            <a:off x="5214942" y="1428736"/>
            <a:ext cx="35719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Предназначен для разведки по выстрелу (пуску) огневых позиций стреляющих минометов, артиллерии, реактивных систем залпового </a:t>
            </a:r>
            <a:r>
              <a:rPr lang="ru-RU" sz="2400" dirty="0" smtClean="0"/>
              <a:t>огня</a:t>
            </a:r>
            <a:r>
              <a:rPr lang="ru-RU" sz="2400" dirty="0"/>
              <a:t>, стартовых позиций тактических ракет и обеспечения стрельбы (пусков) своих аналогичных средств.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152-мм самоходная гаубица «МСТА-С»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2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071670" y="1428736"/>
            <a:ext cx="4929222" cy="3793190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5214951"/>
            <a:ext cx="89297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Гаубица предназначена для поражения артиллерийских батарей, Пиков и БТР, разрушения оборонительных сооружений, подавления Пунктов управления, уничтожения живой силы и огневых средств противника.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Сухопутные войска (СВ), оснащенные различными видами военной техники и оружия, включают в </a:t>
            </a:r>
            <a:r>
              <a:rPr lang="ru-RU" sz="2400" dirty="0" smtClean="0">
                <a:solidFill>
                  <a:srgbClr val="002060"/>
                </a:solidFill>
              </a:rPr>
              <a:t>себя: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485090" cy="483091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органы военного </a:t>
            </a:r>
            <a:r>
              <a:rPr lang="ru-RU" dirty="0" smtClean="0"/>
              <a:t>управления</a:t>
            </a:r>
          </a:p>
          <a:p>
            <a:r>
              <a:rPr lang="ru-RU" dirty="0" smtClean="0"/>
              <a:t> мотострелковые войска</a:t>
            </a:r>
          </a:p>
          <a:p>
            <a:r>
              <a:rPr lang="ru-RU" dirty="0" smtClean="0"/>
              <a:t> </a:t>
            </a:r>
            <a:r>
              <a:rPr lang="ru-RU" dirty="0" smtClean="0"/>
              <a:t>танковые </a:t>
            </a:r>
            <a:r>
              <a:rPr lang="ru-RU" dirty="0" smtClean="0"/>
              <a:t>войска</a:t>
            </a:r>
          </a:p>
          <a:p>
            <a:r>
              <a:rPr lang="ru-RU" dirty="0" smtClean="0"/>
              <a:t> </a:t>
            </a:r>
            <a:r>
              <a:rPr lang="ru-RU" dirty="0" smtClean="0"/>
              <a:t>ракетные войска и артиллерию</a:t>
            </a:r>
            <a:r>
              <a:rPr lang="ru-RU" dirty="0" smtClean="0"/>
              <a:t>,</a:t>
            </a:r>
          </a:p>
          <a:p>
            <a:r>
              <a:rPr lang="ru-RU" dirty="0" smtClean="0"/>
              <a:t> войска </a:t>
            </a:r>
            <a:r>
              <a:rPr lang="ru-RU" dirty="0" smtClean="0"/>
              <a:t>противовоздушной обороны (ПВО), являющиеся родами </a:t>
            </a:r>
            <a:r>
              <a:rPr lang="ru-RU" dirty="0" smtClean="0"/>
              <a:t>войск</a:t>
            </a:r>
          </a:p>
          <a:p>
            <a:r>
              <a:rPr lang="ru-RU" dirty="0" smtClean="0"/>
              <a:t>а </a:t>
            </a:r>
            <a:r>
              <a:rPr lang="ru-RU" dirty="0" smtClean="0"/>
              <a:t>также специальные войска (соединения и части разведки, связи, </a:t>
            </a:r>
            <a:r>
              <a:rPr lang="ru-RU" dirty="0" smtClean="0"/>
              <a:t>инженерные</a:t>
            </a:r>
            <a:r>
              <a:rPr lang="ru-RU" dirty="0" smtClean="0"/>
              <a:t>, ядерно-технические, технического обеспечения, автомо­бильные и охраны тыла</a:t>
            </a:r>
            <a:r>
              <a:rPr lang="ru-RU" dirty="0" smtClean="0"/>
              <a:t>)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воинские части и учреждения </a:t>
            </a:r>
            <a:r>
              <a:rPr lang="ru-RU" dirty="0" smtClean="0"/>
              <a:t>тыла</a:t>
            </a:r>
          </a:p>
          <a:p>
            <a:r>
              <a:rPr lang="ru-RU" dirty="0" smtClean="0"/>
              <a:t> </a:t>
            </a:r>
            <a:r>
              <a:rPr lang="ru-RU" dirty="0" smtClean="0"/>
              <a:t>другие воинские части, учреждения, предприятия и организации.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Мотострелковые войска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00174"/>
            <a:ext cx="5198942" cy="504522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предназначены для ведения боевых действий самостоятельно и совместно с другими родами войск и </a:t>
            </a:r>
            <a:r>
              <a:rPr lang="ru-RU" dirty="0" smtClean="0"/>
              <a:t>специальными </a:t>
            </a:r>
            <a:r>
              <a:rPr lang="ru-RU" dirty="0" smtClean="0"/>
              <a:t>войсками. Они способны действовать как в условиях </a:t>
            </a:r>
            <a:r>
              <a:rPr lang="ru-RU" dirty="0" smtClean="0"/>
              <a:t>применения </a:t>
            </a:r>
            <a:r>
              <a:rPr lang="ru-RU" dirty="0" smtClean="0"/>
              <a:t>обычных средств поражения, так и ядерного оружия.</a:t>
            </a:r>
          </a:p>
          <a:p>
            <a:r>
              <a:rPr lang="ru-RU" dirty="0" smtClean="0"/>
              <a:t>Мотострелковые войска могут прорывать подготовленную оборону противника, развивать наступление с высоким темпом и на большую глубину, совместно с другими родами войск уничтожать противника, закреплять и удерживать захваченную местность.</a:t>
            </a:r>
          </a:p>
          <a:p>
            <a:endParaRPr lang="ru-RU" dirty="0"/>
          </a:p>
        </p:txBody>
      </p:sp>
      <p:pic>
        <p:nvPicPr>
          <p:cNvPr id="4" name="Рисунок 3" descr="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1357298"/>
            <a:ext cx="3071834" cy="3071834"/>
          </a:xfrm>
          <a:prstGeom prst="rect">
            <a:avLst/>
          </a:prstGeom>
        </p:spPr>
      </p:pic>
      <p:pic>
        <p:nvPicPr>
          <p:cNvPr id="5" name="Рисунок 4" descr="7.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4429132"/>
            <a:ext cx="3071834" cy="220244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  </a:t>
            </a:r>
            <a:r>
              <a:rPr lang="ru-RU" b="1" dirty="0" smtClean="0">
                <a:solidFill>
                  <a:srgbClr val="002060"/>
                </a:solidFill>
              </a:rPr>
              <a:t>Танковые войска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698876" cy="497378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составляют главную ударную силу Сухопутных войск. Обладают большой устойчивостью к поражающим факторам ядерного оружия, используются преимущественно на главных направ­лениях в обороне и наступлении.</a:t>
            </a:r>
          </a:p>
          <a:p>
            <a:r>
              <a:rPr lang="ru-RU" dirty="0" smtClean="0"/>
              <a:t>Танковые войска способны наиболее полно использовать резуль­таты огневых ударов и в короткие сроки достигать конечных целей боя и операции.</a:t>
            </a:r>
          </a:p>
          <a:p>
            <a:endParaRPr lang="ru-RU" dirty="0"/>
          </a:p>
        </p:txBody>
      </p:sp>
      <p:pic>
        <p:nvPicPr>
          <p:cNvPr id="4" name="Рисунок 3" descr="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1357298"/>
            <a:ext cx="3071834" cy="3071834"/>
          </a:xfrm>
          <a:prstGeom prst="rect">
            <a:avLst/>
          </a:prstGeom>
        </p:spPr>
      </p:pic>
      <p:pic>
        <p:nvPicPr>
          <p:cNvPr id="5" name="Рисунок 4" descr="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4429132"/>
            <a:ext cx="3071834" cy="217444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Ракетные войска и артиллерия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312710"/>
            <a:ext cx="5413256" cy="5545290"/>
          </a:xfrm>
        </p:spPr>
        <p:txBody>
          <a:bodyPr>
            <a:normAutofit fontScale="47500" lnSpcReduction="20000"/>
          </a:bodyPr>
          <a:lstStyle/>
          <a:p>
            <a:r>
              <a:rPr lang="ru-RU" sz="4400" dirty="0" smtClean="0"/>
              <a:t>являются основным средством ядерного и огневого поражения противника во фронтовой, армейской (корпусной) операциях и общевойсковом бою.</a:t>
            </a:r>
          </a:p>
          <a:p>
            <a:r>
              <a:rPr lang="ru-RU" sz="4400" dirty="0" smtClean="0"/>
              <a:t>Ракетные войска Сухопутных войск включают в себя соединения и воинские части оперативно-тактических ракет фронтового и армейского подчинения и тактических ракет армейского и дивизионного подчинения.</a:t>
            </a:r>
          </a:p>
          <a:p>
            <a:r>
              <a:rPr lang="ru-RU" sz="4400" i="1" dirty="0" smtClean="0"/>
              <a:t>   </a:t>
            </a:r>
            <a:r>
              <a:rPr lang="ru-RU" sz="4400" dirty="0" smtClean="0"/>
              <a:t>Артиллерия включает в себя соединения и воинские части гаубичной, пушечной, реактивной, противотанковой артиллерии, минометов, противотанковых управляемых ракет и артиллерийской разведки.</a:t>
            </a:r>
          </a:p>
          <a:p>
            <a:endParaRPr lang="ru-RU" dirty="0"/>
          </a:p>
        </p:txBody>
      </p:sp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1428736"/>
            <a:ext cx="2928958" cy="2839034"/>
          </a:xfrm>
          <a:prstGeom prst="rect">
            <a:avLst/>
          </a:prstGeom>
        </p:spPr>
      </p:pic>
      <p:pic>
        <p:nvPicPr>
          <p:cNvPr id="5" name="Рисунок 4" descr="9.1.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4286256"/>
            <a:ext cx="2898509" cy="192882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Войска противовоздушной обороны Сухопутных войск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841752" cy="475947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предназначены для прикрытия группировки войск, объектов и их ты­ла от ударов противника с воздуха. Они способны самостоятельно и во взаимодействии с силами и средствами ВВС уничтожать </a:t>
            </a:r>
            <a:r>
              <a:rPr lang="ru-RU" dirty="0" smtClean="0"/>
              <a:t>самолеты </a:t>
            </a:r>
            <a:r>
              <a:rPr lang="ru-RU" dirty="0" smtClean="0"/>
              <a:t>и беспилотные средства воздушного нападения противника, вести борьбу с воздушными десантами противника на маршрутах их </a:t>
            </a:r>
            <a:r>
              <a:rPr lang="ru-RU" dirty="0" smtClean="0"/>
              <a:t>полета </a:t>
            </a:r>
            <a:r>
              <a:rPr lang="ru-RU" dirty="0" smtClean="0"/>
              <a:t>и во время их выброски, вести радиолокационную разведку и опо­вещать войска об угрозе воздушного нападения.</a:t>
            </a:r>
            <a:endParaRPr lang="ru-RU" dirty="0"/>
          </a:p>
        </p:txBody>
      </p:sp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1357298"/>
            <a:ext cx="3143272" cy="3143272"/>
          </a:xfrm>
          <a:prstGeom prst="rect">
            <a:avLst/>
          </a:prstGeom>
        </p:spPr>
      </p:pic>
      <p:pic>
        <p:nvPicPr>
          <p:cNvPr id="5" name="Рисунок 4" descr="10.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4429132"/>
            <a:ext cx="3143272" cy="221455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143248"/>
            <a:ext cx="8534400" cy="758952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СТРЕЛКОВОЕ ВООРУЖЕНИЕ СУХОПУТНЫХ ВОЙСК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5,45-мм автомат Калашникова АК74М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1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71472" y="1500174"/>
            <a:ext cx="8081067" cy="2500330"/>
          </a:xfrm>
        </p:spPr>
      </p:pic>
      <p:sp>
        <p:nvSpPr>
          <p:cNvPr id="5" name="Прямоугольник 4"/>
          <p:cNvSpPr/>
          <p:nvPr/>
        </p:nvSpPr>
        <p:spPr>
          <a:xfrm>
            <a:off x="571472" y="4071942"/>
            <a:ext cx="80724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Предназначен для уничтожения живой силы и поражения огневых средств противника. </a:t>
            </a:r>
            <a:endParaRPr lang="ru-RU" sz="2400" dirty="0" smtClean="0"/>
          </a:p>
          <a:p>
            <a:pPr algn="ctr"/>
            <a:r>
              <a:rPr lang="ru-RU" sz="2400" dirty="0" smtClean="0"/>
              <a:t>Имеет </a:t>
            </a:r>
            <a:r>
              <a:rPr lang="ru-RU" sz="2400" dirty="0"/>
              <a:t>стандартный узел крепления (планка) для ночных приборов прицеливания.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44</TotalTime>
  <Words>867</Words>
  <Application>Microsoft Office PowerPoint</Application>
  <PresentationFormat>Экран (4:3)</PresentationFormat>
  <Paragraphs>68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Официальная</vt:lpstr>
      <vt:lpstr>Сухопутные войска, их состав и предназначение</vt:lpstr>
      <vt:lpstr>Сухопутные войска - это</vt:lpstr>
      <vt:lpstr>Сухопутные войска (СВ), оснащенные различными видами военной техники и оружия, включают в себя:</vt:lpstr>
      <vt:lpstr>Мотострелковые войска</vt:lpstr>
      <vt:lpstr>  Танковые войска</vt:lpstr>
      <vt:lpstr>Ракетные войска и артиллерия</vt:lpstr>
      <vt:lpstr>Войска противовоздушной обороны Сухопутных войск</vt:lpstr>
      <vt:lpstr>СТРЕЛКОВОЕ ВООРУЖЕНИЕ СУХОПУТНЫХ ВОЙСК</vt:lpstr>
      <vt:lpstr>5,45-мм автомат Калашникова АК74М</vt:lpstr>
      <vt:lpstr>7,62-мм модернизированный пулемет Калашникова ПКМ</vt:lpstr>
      <vt:lpstr>7,62-мм снайперская винтовка Драгунова СВД</vt:lpstr>
      <vt:lpstr>  12,7-мм пулемет НСВ-12,7</vt:lpstr>
      <vt:lpstr> 30-мм автоматический станковый гранатомет АГС-17 «Пламя»</vt:lpstr>
      <vt:lpstr>9-мм пистолет Макарова ПМ</vt:lpstr>
      <vt:lpstr>БРОНЕТАНКОВОЕ ВООРУЖЕНИЕ И ТЕХНИКА СУХОПУТНЫХ ВОЙСК</vt:lpstr>
      <vt:lpstr>Танк Т-90С</vt:lpstr>
      <vt:lpstr>Бронетранспортер БТР-90</vt:lpstr>
      <vt:lpstr>Боевая машина пехоты БМП-3</vt:lpstr>
      <vt:lpstr>Боевая машина десанта БМД-3</vt:lpstr>
      <vt:lpstr>РАКЕТНО-АРТИЛЛЕРИЙСКОЕ ВООРУЖЕНИЕ СУХОПУТНЫХ ВОЙСК</vt:lpstr>
      <vt:lpstr>Тактический ракетный комплекс «Точка-У»</vt:lpstr>
      <vt:lpstr>120-мм самоходное орудие «Нона-СВК»</vt:lpstr>
      <vt:lpstr>120-мм   автоматизированное   самоходное   орудие   «Вена»</vt:lpstr>
      <vt:lpstr>Радиолокационный комплекс «Зоопарк-1»</vt:lpstr>
      <vt:lpstr>152-мм самоходная гаубица «МСТА-С»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Сухопутные войска, их состав и предназначение</dc:title>
  <dc:creator>via</dc:creator>
  <cp:lastModifiedBy>via</cp:lastModifiedBy>
  <cp:revision>8</cp:revision>
  <dcterms:created xsi:type="dcterms:W3CDTF">2018-01-31T09:58:26Z</dcterms:created>
  <dcterms:modified xsi:type="dcterms:W3CDTF">2018-01-31T10:43:01Z</dcterms:modified>
</cp:coreProperties>
</file>