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8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B61B7-C796-4219-B6B7-65435B27C74A}" type="datetimeFigureOut">
              <a:rPr lang="ru-RU" smtClean="0"/>
              <a:pPr/>
              <a:t>09.02.2018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277BF-F6B4-4B06-91AA-3FFF5BDA0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71546"/>
            <a:ext cx="7772400" cy="2398719"/>
          </a:xfrm>
        </p:spPr>
        <p:txBody>
          <a:bodyPr>
            <a:normAutofit/>
          </a:bodyPr>
          <a:lstStyle/>
          <a:p>
            <a:r>
              <a:rPr lang="en-US" sz="4800" dirty="0" err="1" smtClean="0">
                <a:solidFill>
                  <a:srgbClr val="00B050"/>
                </a:solidFill>
              </a:rPr>
              <a:t>Stationenlernen</a:t>
            </a:r>
            <a:r>
              <a:rPr lang="en-US" sz="4800" dirty="0" smtClean="0">
                <a:solidFill>
                  <a:srgbClr val="00B050"/>
                </a:solidFill>
              </a:rPr>
              <a:t> </a:t>
            </a:r>
            <a:r>
              <a:rPr lang="en-US" sz="4800" dirty="0" smtClean="0">
                <a:solidFill>
                  <a:srgbClr val="FF0000"/>
                </a:solidFill>
              </a:rPr>
              <a:t>“</a:t>
            </a:r>
            <a:r>
              <a:rPr lang="en-US" sz="4800" dirty="0" err="1" smtClean="0">
                <a:solidFill>
                  <a:srgbClr val="FF0000"/>
                </a:solidFill>
              </a:rPr>
              <a:t>Freizeit</a:t>
            </a:r>
            <a:r>
              <a:rPr lang="en-US" sz="4800" dirty="0" smtClean="0">
                <a:solidFill>
                  <a:srgbClr val="FF0000"/>
                </a:solidFill>
              </a:rPr>
              <a:t>”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571876"/>
            <a:ext cx="6715172" cy="2571768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en-US" sz="6000" b="1" dirty="0" err="1" smtClean="0">
                <a:solidFill>
                  <a:schemeClr val="tx1"/>
                </a:solidFill>
              </a:rPr>
              <a:t>Uebungstyp</a:t>
            </a:r>
            <a:r>
              <a:rPr lang="en-US" sz="6000" b="1" dirty="0" smtClean="0">
                <a:solidFill>
                  <a:schemeClr val="tx1"/>
                </a:solidFill>
              </a:rPr>
              <a:t>: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Stationenlernen</a:t>
            </a:r>
            <a:endParaRPr lang="en-US" sz="6000" b="1" i="1" dirty="0" smtClean="0">
              <a:solidFill>
                <a:srgbClr val="0070C0"/>
              </a:solidFill>
            </a:endParaRPr>
          </a:p>
          <a:p>
            <a:pPr algn="l"/>
            <a:r>
              <a:rPr lang="en-US" sz="6000" b="1" dirty="0" err="1" smtClean="0">
                <a:solidFill>
                  <a:schemeClr val="tx1"/>
                </a:solidFill>
              </a:rPr>
              <a:t>Ziel</a:t>
            </a:r>
            <a:r>
              <a:rPr lang="en-US" sz="6000" b="1" dirty="0" smtClean="0">
                <a:solidFill>
                  <a:schemeClr val="tx1"/>
                </a:solidFill>
              </a:rPr>
              <a:t>: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Wortschatz</a:t>
            </a:r>
            <a:r>
              <a:rPr lang="en-US" sz="6000" b="1" i="1" dirty="0" smtClean="0">
                <a:solidFill>
                  <a:srgbClr val="0070C0"/>
                </a:solidFill>
              </a:rPr>
              <a:t>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festigen</a:t>
            </a:r>
            <a:r>
              <a:rPr lang="en-US" sz="6000" b="1" i="1" dirty="0" smtClean="0">
                <a:solidFill>
                  <a:srgbClr val="0070C0"/>
                </a:solidFill>
              </a:rPr>
              <a:t>; Grammatik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einueben</a:t>
            </a:r>
            <a:r>
              <a:rPr lang="en-US" sz="6000" b="1" i="1" dirty="0" smtClean="0">
                <a:solidFill>
                  <a:srgbClr val="0070C0"/>
                </a:solidFill>
              </a:rPr>
              <a:t>: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Modalverben</a:t>
            </a:r>
            <a:r>
              <a:rPr lang="en-US" sz="6000" b="1" i="1" dirty="0" smtClean="0">
                <a:solidFill>
                  <a:srgbClr val="0070C0"/>
                </a:solidFill>
              </a:rPr>
              <a:t> “</a:t>
            </a:r>
            <a:r>
              <a:rPr lang="en-US" sz="6000" b="1" i="1" dirty="0" err="1" smtClean="0">
                <a:solidFill>
                  <a:srgbClr val="0070C0"/>
                </a:solidFill>
              </a:rPr>
              <a:t>koennen</a:t>
            </a:r>
            <a:r>
              <a:rPr lang="en-US" sz="6000" b="1" i="1" dirty="0" smtClean="0">
                <a:solidFill>
                  <a:srgbClr val="0070C0"/>
                </a:solidFill>
              </a:rPr>
              <a:t>,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duerfen</a:t>
            </a:r>
            <a:r>
              <a:rPr lang="en-US" sz="6000" b="1" i="1" dirty="0" smtClean="0">
                <a:solidFill>
                  <a:srgbClr val="0070C0"/>
                </a:solidFill>
              </a:rPr>
              <a:t>,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moechten</a:t>
            </a:r>
            <a:r>
              <a:rPr lang="en-US" sz="6000" b="1" i="1" dirty="0" smtClean="0">
                <a:solidFill>
                  <a:srgbClr val="0070C0"/>
                </a:solidFill>
              </a:rPr>
              <a:t>”;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gelenktes</a:t>
            </a:r>
            <a:r>
              <a:rPr lang="en-US" sz="6000" b="1" i="1" dirty="0" smtClean="0">
                <a:solidFill>
                  <a:srgbClr val="0070C0"/>
                </a:solidFill>
              </a:rPr>
              <a:t> </a:t>
            </a:r>
            <a:r>
              <a:rPr lang="en-US" sz="6000" b="1" i="1" dirty="0" err="1">
                <a:solidFill>
                  <a:srgbClr val="0070C0"/>
                </a:solidFill>
              </a:rPr>
              <a:t>S</a:t>
            </a:r>
            <a:r>
              <a:rPr lang="en-US" sz="6000" b="1" i="1" dirty="0" err="1" smtClean="0">
                <a:solidFill>
                  <a:srgbClr val="0070C0"/>
                </a:solidFill>
              </a:rPr>
              <a:t>chreiben</a:t>
            </a:r>
            <a:r>
              <a:rPr lang="en-US" sz="6000" b="1" i="1" dirty="0" smtClean="0">
                <a:solidFill>
                  <a:srgbClr val="0070C0"/>
                </a:solidFill>
              </a:rPr>
              <a:t>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einueben</a:t>
            </a:r>
            <a:r>
              <a:rPr lang="en-US" sz="6000" b="1" i="1" dirty="0" smtClean="0">
                <a:solidFill>
                  <a:srgbClr val="0070C0"/>
                </a:solidFill>
              </a:rPr>
              <a:t>: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Wechsel</a:t>
            </a:r>
            <a:r>
              <a:rPr lang="en-US" sz="6000" b="1" i="1" dirty="0" smtClean="0">
                <a:solidFill>
                  <a:srgbClr val="0070C0"/>
                </a:solidFill>
              </a:rPr>
              <a:t>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der</a:t>
            </a:r>
            <a:r>
              <a:rPr lang="en-US" sz="6000" b="1" i="1" dirty="0" smtClean="0">
                <a:solidFill>
                  <a:srgbClr val="0070C0"/>
                </a:solidFill>
              </a:rPr>
              <a:t>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Erzaehlungsperspektive</a:t>
            </a:r>
            <a:r>
              <a:rPr lang="en-US" sz="6000" b="1" i="1" dirty="0" smtClean="0">
                <a:solidFill>
                  <a:srgbClr val="0070C0"/>
                </a:solidFill>
              </a:rPr>
              <a:t>;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Sprechhandlung</a:t>
            </a:r>
            <a:r>
              <a:rPr lang="en-US" sz="6000" b="1" i="1" dirty="0" smtClean="0">
                <a:solidFill>
                  <a:srgbClr val="0070C0"/>
                </a:solidFill>
              </a:rPr>
              <a:t>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einueben</a:t>
            </a:r>
            <a:r>
              <a:rPr lang="en-US" sz="6000" b="1" i="1" dirty="0" smtClean="0">
                <a:solidFill>
                  <a:srgbClr val="0070C0"/>
                </a:solidFill>
              </a:rPr>
              <a:t>: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eine</a:t>
            </a:r>
            <a:r>
              <a:rPr lang="en-US" sz="6000" b="1" i="1" dirty="0" smtClean="0">
                <a:solidFill>
                  <a:srgbClr val="0070C0"/>
                </a:solidFill>
              </a:rPr>
              <a:t>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Verabredung</a:t>
            </a:r>
            <a:r>
              <a:rPr lang="en-US" sz="6000" b="1" i="1" dirty="0" smtClean="0">
                <a:solidFill>
                  <a:srgbClr val="0070C0"/>
                </a:solidFill>
              </a:rPr>
              <a:t> </a:t>
            </a:r>
            <a:r>
              <a:rPr lang="en-US" sz="6000" b="1" i="1" dirty="0" err="1" smtClean="0">
                <a:solidFill>
                  <a:srgbClr val="0070C0"/>
                </a:solidFill>
              </a:rPr>
              <a:t>treffen</a:t>
            </a:r>
            <a:r>
              <a:rPr lang="en-US" sz="6000" i="1" dirty="0" smtClean="0">
                <a:solidFill>
                  <a:srgbClr val="0070C0"/>
                </a:solidFill>
              </a:rPr>
              <a:t> </a:t>
            </a:r>
          </a:p>
          <a:p>
            <a:pPr algn="l"/>
            <a:r>
              <a:rPr lang="en-US" sz="6000" b="1" dirty="0" err="1" smtClean="0">
                <a:solidFill>
                  <a:schemeClr val="tx1"/>
                </a:solidFill>
              </a:rPr>
              <a:t>Zielgruppe</a:t>
            </a:r>
            <a:r>
              <a:rPr lang="en-US" sz="6000" b="1" dirty="0" smtClean="0">
                <a:solidFill>
                  <a:schemeClr val="tx1"/>
                </a:solidFill>
              </a:rPr>
              <a:t>: </a:t>
            </a:r>
            <a:r>
              <a:rPr lang="en-US" sz="6000" b="1" dirty="0" smtClean="0">
                <a:solidFill>
                  <a:srgbClr val="0070C0"/>
                </a:solidFill>
              </a:rPr>
              <a:t>A1</a:t>
            </a:r>
          </a:p>
          <a:p>
            <a:pPr algn="l"/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429684" cy="6215106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 err="1" smtClean="0"/>
              <a:t>Sozialform</a:t>
            </a:r>
            <a:r>
              <a:rPr lang="en-US" sz="2700" b="1" dirty="0" smtClean="0"/>
              <a:t>: </a:t>
            </a:r>
            <a:r>
              <a:rPr lang="en-US" sz="2700" b="1" i="1" dirty="0" smtClean="0">
                <a:solidFill>
                  <a:srgbClr val="00B050"/>
                </a:solidFill>
              </a:rPr>
              <a:t>EA, PA,GA</a:t>
            </a:r>
            <a:r>
              <a:rPr lang="en-US" sz="2700" b="1" i="1" dirty="0" smtClean="0"/>
              <a:t/>
            </a:r>
            <a:br>
              <a:rPr lang="en-US" sz="2700" b="1" i="1" dirty="0" smtClean="0"/>
            </a:br>
            <a:r>
              <a:rPr lang="en-US" sz="2700" b="1" dirty="0" err="1" smtClean="0"/>
              <a:t>Zeitbedarf</a:t>
            </a:r>
            <a:r>
              <a:rPr lang="en-US" sz="2700" b="1" dirty="0" smtClean="0"/>
              <a:t>: </a:t>
            </a:r>
            <a:r>
              <a:rPr lang="en-US" sz="2700" b="1" i="1" dirty="0" smtClean="0">
                <a:solidFill>
                  <a:srgbClr val="00B050"/>
                </a:solidFill>
              </a:rPr>
              <a:t>90 Min</a:t>
            </a:r>
            <a:r>
              <a:rPr lang="en-US" sz="2700" b="1" i="1" dirty="0" smtClean="0"/>
              <a:t/>
            </a:r>
            <a:br>
              <a:rPr lang="en-US" sz="2700" b="1" i="1" dirty="0" smtClean="0"/>
            </a:br>
            <a:r>
              <a:rPr lang="en-US" sz="2700" b="1" dirty="0" smtClean="0"/>
              <a:t>Material: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Laufzettel</a:t>
            </a:r>
            <a:r>
              <a:rPr lang="en-US" sz="2700" b="1" i="1" dirty="0" smtClean="0">
                <a:solidFill>
                  <a:srgbClr val="00B050"/>
                </a:solidFill>
              </a:rPr>
              <a:t>,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Materialien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fuer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Stationen</a:t>
            </a:r>
            <a:r>
              <a:rPr lang="en-US" sz="2700" b="1" i="1" dirty="0" smtClean="0">
                <a:solidFill>
                  <a:srgbClr val="00B050"/>
                </a:solidFill>
              </a:rPr>
              <a:t>,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evtl</a:t>
            </a:r>
            <a:r>
              <a:rPr lang="en-US" sz="2700" b="1" i="1" dirty="0" smtClean="0">
                <a:solidFill>
                  <a:srgbClr val="00B050"/>
                </a:solidFill>
              </a:rPr>
              <a:t>.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Gloeckchen</a:t>
            </a:r>
            <a:r>
              <a:rPr lang="en-US" sz="2700" b="1" dirty="0" smtClean="0">
                <a:solidFill>
                  <a:srgbClr val="00B050"/>
                </a:solidFill>
              </a:rPr>
              <a:t/>
            </a:r>
            <a:br>
              <a:rPr lang="en-US" sz="2700" b="1" dirty="0" smtClean="0">
                <a:solidFill>
                  <a:srgbClr val="00B050"/>
                </a:solidFill>
              </a:rPr>
            </a:br>
            <a:r>
              <a:rPr lang="en-US" sz="2700" b="1" dirty="0" err="1" smtClean="0"/>
              <a:t>Ablauf</a:t>
            </a:r>
            <a:r>
              <a:rPr lang="en-US" sz="2700" b="1" dirty="0" smtClean="0"/>
              <a:t>: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Alle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Teilnehmer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werden</a:t>
            </a:r>
            <a:r>
              <a:rPr lang="en-US" sz="2700" b="1" i="1" dirty="0" smtClean="0">
                <a:solidFill>
                  <a:srgbClr val="00B050"/>
                </a:solidFill>
              </a:rPr>
              <a:t> in 4 – 5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Gruppen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eingeteilt</a:t>
            </a:r>
            <a:r>
              <a:rPr lang="en-US" sz="2700" b="1" i="1" dirty="0" smtClean="0">
                <a:solidFill>
                  <a:srgbClr val="00B050"/>
                </a:solidFill>
              </a:rPr>
              <a:t>. Die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Gruppen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befinden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sich</a:t>
            </a:r>
            <a:r>
              <a:rPr lang="en-US" sz="2700" b="1" i="1" dirty="0" smtClean="0">
                <a:solidFill>
                  <a:srgbClr val="00B050"/>
                </a:solidFill>
              </a:rPr>
              <a:t> an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jeder</a:t>
            </a:r>
            <a:r>
              <a:rPr lang="en-US" sz="2700" b="1" i="1" dirty="0" smtClean="0">
                <a:solidFill>
                  <a:srgbClr val="00B050"/>
                </a:solidFill>
              </a:rPr>
              <a:t> Station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eine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bestimmte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Zeitdauer</a:t>
            </a:r>
            <a:r>
              <a:rPr lang="en-US" sz="2700" b="1" i="1" dirty="0" smtClean="0">
                <a:solidFill>
                  <a:srgbClr val="00B050"/>
                </a:solidFill>
              </a:rPr>
              <a:t> (5 – 15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Minuten</a:t>
            </a:r>
            <a:r>
              <a:rPr lang="en-US" sz="2700" b="1" i="1" dirty="0" smtClean="0">
                <a:solidFill>
                  <a:srgbClr val="00B050"/>
                </a:solidFill>
              </a:rPr>
              <a:t> je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nach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Absprache</a:t>
            </a:r>
            <a:r>
              <a:rPr lang="en-US" sz="2700" b="1" i="1" dirty="0" smtClean="0">
                <a:solidFill>
                  <a:srgbClr val="00B050"/>
                </a:solidFill>
              </a:rPr>
              <a:t>) und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verlassen</a:t>
            </a:r>
            <a:r>
              <a:rPr lang="en-US" sz="2700" b="1" i="1" dirty="0" smtClean="0">
                <a:solidFill>
                  <a:srgbClr val="00B050"/>
                </a:solidFill>
              </a:rPr>
              <a:t> die Station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nach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einem</a:t>
            </a:r>
            <a:r>
              <a:rPr lang="en-US" sz="2700" b="1" i="1" dirty="0" smtClean="0">
                <a:solidFill>
                  <a:srgbClr val="00B050"/>
                </a:solidFill>
              </a:rPr>
              <a:t> Signal (</a:t>
            </a:r>
            <a:r>
              <a:rPr lang="en-US" sz="2700" b="1" i="1" dirty="0" err="1" smtClean="0">
                <a:solidFill>
                  <a:srgbClr val="00B050"/>
                </a:solidFill>
              </a:rPr>
              <a:t>z.B</a:t>
            </a:r>
            <a:r>
              <a:rPr lang="en-US" sz="2700" b="1" i="1" dirty="0" smtClean="0">
                <a:solidFill>
                  <a:srgbClr val="00B050"/>
                </a:solidFill>
              </a:rPr>
              <a:t>.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Klingeln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mit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einem</a:t>
            </a:r>
            <a:r>
              <a:rPr lang="en-US" sz="2700" b="1" i="1" dirty="0" smtClean="0">
                <a:solidFill>
                  <a:srgbClr val="00B050"/>
                </a:solidFill>
              </a:rPr>
              <a:t> </a:t>
            </a:r>
            <a:r>
              <a:rPr lang="en-US" sz="2700" b="1" i="1" dirty="0" err="1" smtClean="0">
                <a:solidFill>
                  <a:srgbClr val="00B050"/>
                </a:solidFill>
              </a:rPr>
              <a:t>Gloeckchen</a:t>
            </a:r>
            <a:r>
              <a:rPr lang="en-US" sz="2700" b="1" i="1" dirty="0" smtClean="0">
                <a:solidFill>
                  <a:srgbClr val="00B050"/>
                </a:solidFill>
              </a:rPr>
              <a:t>)</a:t>
            </a:r>
            <a:r>
              <a:rPr lang="en-US" sz="2000" b="1" i="1" dirty="0" smtClean="0">
                <a:solidFill>
                  <a:srgbClr val="00B050"/>
                </a:solidFill>
              </a:rPr>
              <a:t/>
            </a:r>
            <a:br>
              <a:rPr lang="en-US" sz="2000" b="1" i="1" dirty="0" smtClean="0">
                <a:solidFill>
                  <a:srgbClr val="00B050"/>
                </a:solidFill>
              </a:rPr>
            </a:br>
            <a:r>
              <a:rPr lang="en-US" sz="2000" b="1" i="1" dirty="0">
                <a:solidFill>
                  <a:srgbClr val="00B050"/>
                </a:solidFill>
              </a:rPr>
              <a:t/>
            </a:r>
            <a:br>
              <a:rPr lang="en-US" sz="2000" b="1" i="1" dirty="0">
                <a:solidFill>
                  <a:srgbClr val="00B050"/>
                </a:solidFill>
              </a:rPr>
            </a:br>
            <a:r>
              <a:rPr lang="en-US" sz="2400" b="1" dirty="0" err="1" smtClean="0">
                <a:solidFill>
                  <a:srgbClr val="FF0000"/>
                </a:solidFill>
              </a:rPr>
              <a:t>Uebersicht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Stationen</a:t>
            </a:r>
            <a:r>
              <a:rPr lang="en-US" sz="2400" b="1" dirty="0" smtClean="0">
                <a:solidFill>
                  <a:srgbClr val="FF0000"/>
                </a:solidFill>
              </a:rPr>
              <a:t>:</a:t>
            </a:r>
            <a:r>
              <a:rPr lang="en-US" sz="2400" b="1" dirty="0" smtClean="0">
                <a:solidFill>
                  <a:srgbClr val="7030A0"/>
                </a:solidFill>
              </a:rPr>
              <a:t/>
            </a:r>
            <a:br>
              <a:rPr lang="en-US" sz="2400" b="1" dirty="0" smtClean="0">
                <a:solidFill>
                  <a:srgbClr val="7030A0"/>
                </a:solidFill>
              </a:rPr>
            </a:br>
            <a:r>
              <a:rPr lang="en-US" sz="2200" b="1" dirty="0" smtClean="0">
                <a:solidFill>
                  <a:srgbClr val="7030A0"/>
                </a:solidFill>
              </a:rPr>
              <a:t>1. </a:t>
            </a:r>
            <a:r>
              <a:rPr lang="en-US" sz="2200" b="1" dirty="0" err="1" smtClean="0">
                <a:solidFill>
                  <a:srgbClr val="7030A0"/>
                </a:solidFill>
              </a:rPr>
              <a:t>Silbenspiel</a:t>
            </a:r>
            <a:r>
              <a:rPr lang="en-US" sz="2200" b="1" dirty="0" smtClean="0">
                <a:solidFill>
                  <a:srgbClr val="7030A0"/>
                </a:solidFill>
              </a:rPr>
              <a:t/>
            </a:r>
            <a:br>
              <a:rPr lang="en-US" sz="2200" b="1" dirty="0" smtClean="0">
                <a:solidFill>
                  <a:srgbClr val="7030A0"/>
                </a:solidFill>
              </a:rPr>
            </a:br>
            <a:r>
              <a:rPr lang="en-US" sz="2200" b="1" dirty="0" smtClean="0">
                <a:solidFill>
                  <a:srgbClr val="7030A0"/>
                </a:solidFill>
              </a:rPr>
              <a:t>2. </a:t>
            </a:r>
            <a:r>
              <a:rPr lang="en-US" sz="2200" b="1" dirty="0" err="1" smtClean="0">
                <a:solidFill>
                  <a:srgbClr val="7030A0"/>
                </a:solidFill>
              </a:rPr>
              <a:t>Ergaenzungsuebung</a:t>
            </a:r>
            <a:r>
              <a:rPr lang="en-US" sz="2200" b="1" dirty="0" smtClean="0">
                <a:solidFill>
                  <a:srgbClr val="7030A0"/>
                </a:solidFill>
              </a:rPr>
              <a:t/>
            </a:r>
            <a:br>
              <a:rPr lang="en-US" sz="2200" b="1" dirty="0" smtClean="0">
                <a:solidFill>
                  <a:srgbClr val="7030A0"/>
                </a:solidFill>
              </a:rPr>
            </a:br>
            <a:r>
              <a:rPr lang="en-US" sz="2200" b="1" dirty="0" smtClean="0">
                <a:solidFill>
                  <a:srgbClr val="7030A0"/>
                </a:solidFill>
              </a:rPr>
              <a:t>3. </a:t>
            </a:r>
            <a:r>
              <a:rPr lang="en-US" sz="2200" b="1" dirty="0" err="1" smtClean="0">
                <a:solidFill>
                  <a:srgbClr val="7030A0"/>
                </a:solidFill>
              </a:rPr>
              <a:t>Gedicht</a:t>
            </a:r>
            <a:r>
              <a:rPr lang="en-US" sz="2200" b="1" dirty="0" smtClean="0">
                <a:solidFill>
                  <a:srgbClr val="7030A0"/>
                </a:solidFill>
              </a:rPr>
              <a:t/>
            </a:r>
            <a:br>
              <a:rPr lang="en-US" sz="2200" b="1" dirty="0" smtClean="0">
                <a:solidFill>
                  <a:srgbClr val="7030A0"/>
                </a:solidFill>
              </a:rPr>
            </a:br>
            <a:r>
              <a:rPr lang="en-US" sz="2200" b="1" dirty="0" smtClean="0">
                <a:solidFill>
                  <a:srgbClr val="7030A0"/>
                </a:solidFill>
              </a:rPr>
              <a:t>4. E – Mail</a:t>
            </a:r>
            <a:br>
              <a:rPr lang="en-US" sz="2200" b="1" dirty="0" smtClean="0">
                <a:solidFill>
                  <a:srgbClr val="7030A0"/>
                </a:solidFill>
              </a:rPr>
            </a:br>
            <a:r>
              <a:rPr lang="en-US" sz="2200" b="1" dirty="0" smtClean="0">
                <a:solidFill>
                  <a:srgbClr val="7030A0"/>
                </a:solidFill>
              </a:rPr>
              <a:t>5. Domino “</a:t>
            </a:r>
            <a:r>
              <a:rPr lang="en-US" sz="2200" b="1" dirty="0" err="1" smtClean="0">
                <a:solidFill>
                  <a:srgbClr val="7030A0"/>
                </a:solidFill>
              </a:rPr>
              <a:t>Sportarten</a:t>
            </a:r>
            <a:r>
              <a:rPr lang="en-US" sz="2200" b="1" dirty="0" smtClean="0">
                <a:solidFill>
                  <a:srgbClr val="7030A0"/>
                </a:solidFill>
              </a:rPr>
              <a:t>”</a:t>
            </a:r>
            <a:br>
              <a:rPr lang="en-US" sz="2200" b="1" dirty="0" smtClean="0">
                <a:solidFill>
                  <a:srgbClr val="7030A0"/>
                </a:solidFill>
              </a:rPr>
            </a:br>
            <a:r>
              <a:rPr lang="en-US" sz="2200" b="1" dirty="0" smtClean="0">
                <a:solidFill>
                  <a:srgbClr val="7030A0"/>
                </a:solidFill>
              </a:rPr>
              <a:t>6. </a:t>
            </a:r>
            <a:r>
              <a:rPr lang="en-US" sz="2200" b="1" dirty="0" err="1" smtClean="0">
                <a:solidFill>
                  <a:srgbClr val="7030A0"/>
                </a:solidFill>
              </a:rPr>
              <a:t>Der</a:t>
            </a:r>
            <a:r>
              <a:rPr lang="en-US" sz="2200" b="1" dirty="0" smtClean="0">
                <a:solidFill>
                  <a:srgbClr val="7030A0"/>
                </a:solidFill>
              </a:rPr>
              <a:t> </a:t>
            </a:r>
            <a:r>
              <a:rPr lang="en-US" sz="2200" b="1" dirty="0" err="1" smtClean="0">
                <a:solidFill>
                  <a:srgbClr val="7030A0"/>
                </a:solidFill>
              </a:rPr>
              <a:t>Veranstaltungskalender</a:t>
            </a:r>
            <a:r>
              <a:rPr lang="en-US" sz="2200" b="1" dirty="0" smtClean="0">
                <a:solidFill>
                  <a:srgbClr val="7030A0"/>
                </a:solidFill>
              </a:rPr>
              <a:t/>
            </a:r>
            <a:br>
              <a:rPr lang="en-US" sz="2200" b="1" dirty="0" smtClean="0">
                <a:solidFill>
                  <a:srgbClr val="7030A0"/>
                </a:solidFill>
              </a:rPr>
            </a:br>
            <a:r>
              <a:rPr lang="en-US" sz="2200" b="1" dirty="0" smtClean="0">
                <a:solidFill>
                  <a:srgbClr val="7030A0"/>
                </a:solidFill>
              </a:rPr>
              <a:t>7. Das </a:t>
            </a:r>
            <a:r>
              <a:rPr lang="en-US" sz="2200" b="1" dirty="0" err="1" smtClean="0">
                <a:solidFill>
                  <a:srgbClr val="7030A0"/>
                </a:solidFill>
              </a:rPr>
              <a:t>Autogramm</a:t>
            </a:r>
            <a:r>
              <a:rPr lang="en-US" sz="2200" b="1" dirty="0" smtClean="0">
                <a:solidFill>
                  <a:srgbClr val="7030A0"/>
                </a:solidFill>
              </a:rPr>
              <a:t> – die Geschichte</a:t>
            </a:r>
            <a:br>
              <a:rPr lang="en-US" sz="2200" b="1" dirty="0" smtClean="0">
                <a:solidFill>
                  <a:srgbClr val="7030A0"/>
                </a:solidFill>
              </a:rPr>
            </a:br>
            <a:r>
              <a:rPr lang="en-US" sz="2200" b="1" dirty="0" smtClean="0">
                <a:solidFill>
                  <a:srgbClr val="7030A0"/>
                </a:solidFill>
              </a:rPr>
              <a:t>8. </a:t>
            </a:r>
            <a:r>
              <a:rPr lang="en-US" sz="2200" b="1" dirty="0" err="1" smtClean="0">
                <a:solidFill>
                  <a:srgbClr val="7030A0"/>
                </a:solidFill>
              </a:rPr>
              <a:t>Kontrollstation</a:t>
            </a:r>
            <a:r>
              <a:rPr lang="en-US" sz="2200" b="1" i="1" dirty="0" smtClean="0">
                <a:solidFill>
                  <a:srgbClr val="7030A0"/>
                </a:solidFill>
              </a:rPr>
              <a:t/>
            </a:r>
            <a:br>
              <a:rPr lang="en-US" sz="2200" b="1" i="1" dirty="0" smtClean="0">
                <a:solidFill>
                  <a:srgbClr val="7030A0"/>
                </a:solidFill>
              </a:rPr>
            </a:br>
            <a:r>
              <a:rPr lang="en-US" sz="2000" b="1" i="1" dirty="0" smtClean="0"/>
              <a:t/>
            </a:r>
            <a:br>
              <a:rPr lang="en-US" sz="2000" b="1" i="1" dirty="0" smtClean="0"/>
            </a:b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Station 1 - </a:t>
            </a:r>
            <a:r>
              <a:rPr lang="en-US" sz="3200" b="1" dirty="0" err="1" smtClean="0">
                <a:solidFill>
                  <a:srgbClr val="7030A0"/>
                </a:solidFill>
              </a:rPr>
              <a:t>Silbenspiel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G_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500174"/>
            <a:ext cx="6715172" cy="478634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Station 2 - </a:t>
            </a:r>
            <a:r>
              <a:rPr lang="en-US" sz="3200" b="1" dirty="0" err="1" smtClean="0">
                <a:solidFill>
                  <a:srgbClr val="7030A0"/>
                </a:solidFill>
              </a:rPr>
              <a:t>Ergaenzungsuebung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G_0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722" y="1643683"/>
            <a:ext cx="7776556" cy="4438996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Station 3 – </a:t>
            </a:r>
            <a:r>
              <a:rPr lang="en-US" sz="3200" b="1" dirty="0" err="1" smtClean="0">
                <a:solidFill>
                  <a:srgbClr val="7030A0"/>
                </a:solidFill>
              </a:rPr>
              <a:t>Gedicht</a:t>
            </a:r>
            <a:r>
              <a:rPr lang="en-US" sz="3200" b="1" dirty="0" smtClean="0">
                <a:solidFill>
                  <a:srgbClr val="7030A0"/>
                </a:solidFill>
              </a:rPr>
              <a:t/>
            </a:r>
            <a:br>
              <a:rPr lang="en-US" sz="3200" b="1" dirty="0" smtClean="0">
                <a:solidFill>
                  <a:srgbClr val="7030A0"/>
                </a:solidFill>
              </a:rPr>
            </a:br>
            <a:r>
              <a:rPr lang="en-US" sz="1800" b="1" dirty="0" err="1" smtClean="0">
                <a:solidFill>
                  <a:srgbClr val="7030A0"/>
                </a:solidFill>
              </a:rPr>
              <a:t>Wenn</a:t>
            </a:r>
            <a:r>
              <a:rPr lang="en-US" sz="1800" b="1" dirty="0" smtClean="0">
                <a:solidFill>
                  <a:srgbClr val="7030A0"/>
                </a:solidFill>
              </a:rPr>
              <a:t> </a:t>
            </a:r>
            <a:r>
              <a:rPr lang="en-US" sz="1800" b="1" dirty="0" err="1" smtClean="0">
                <a:solidFill>
                  <a:srgbClr val="7030A0"/>
                </a:solidFill>
              </a:rPr>
              <a:t>ihr</a:t>
            </a:r>
            <a:r>
              <a:rPr lang="en-US" sz="1800" b="1" dirty="0" smtClean="0">
                <a:solidFill>
                  <a:srgbClr val="7030A0"/>
                </a:solidFill>
              </a:rPr>
              <a:t> die </a:t>
            </a:r>
            <a:r>
              <a:rPr lang="en-US" sz="1800" b="1" dirty="0" err="1" smtClean="0">
                <a:solidFill>
                  <a:srgbClr val="7030A0"/>
                </a:solidFill>
              </a:rPr>
              <a:t>Saetze</a:t>
            </a:r>
            <a:r>
              <a:rPr lang="en-US" sz="1800" b="1" dirty="0" smtClean="0">
                <a:solidFill>
                  <a:srgbClr val="7030A0"/>
                </a:solidFill>
              </a:rPr>
              <a:t> in die </a:t>
            </a:r>
            <a:r>
              <a:rPr lang="en-US" sz="1800" b="1" dirty="0" err="1" smtClean="0">
                <a:solidFill>
                  <a:srgbClr val="7030A0"/>
                </a:solidFill>
              </a:rPr>
              <a:t>richtige</a:t>
            </a:r>
            <a:r>
              <a:rPr lang="en-US" sz="1800" b="1" dirty="0" smtClean="0">
                <a:solidFill>
                  <a:srgbClr val="7030A0"/>
                </a:solidFill>
              </a:rPr>
              <a:t> </a:t>
            </a:r>
            <a:r>
              <a:rPr lang="en-US" sz="1800" b="1" dirty="0" err="1" smtClean="0">
                <a:solidFill>
                  <a:srgbClr val="7030A0"/>
                </a:solidFill>
              </a:rPr>
              <a:t>Rheienfolge</a:t>
            </a:r>
            <a:r>
              <a:rPr lang="en-US" sz="1800" b="1" dirty="0" smtClean="0">
                <a:solidFill>
                  <a:srgbClr val="7030A0"/>
                </a:solidFill>
              </a:rPr>
              <a:t> </a:t>
            </a:r>
            <a:r>
              <a:rPr lang="en-US" sz="1800" b="1" dirty="0" err="1" smtClean="0">
                <a:solidFill>
                  <a:srgbClr val="7030A0"/>
                </a:solidFill>
              </a:rPr>
              <a:t>legt</a:t>
            </a:r>
            <a:r>
              <a:rPr lang="en-US" sz="1800" b="1" dirty="0" smtClean="0">
                <a:solidFill>
                  <a:srgbClr val="7030A0"/>
                </a:solidFill>
              </a:rPr>
              <a:t>, lest </a:t>
            </a:r>
            <a:r>
              <a:rPr lang="en-US" sz="1800" b="1" dirty="0" err="1" smtClean="0">
                <a:solidFill>
                  <a:srgbClr val="7030A0"/>
                </a:solidFill>
              </a:rPr>
              <a:t>ihr</a:t>
            </a:r>
            <a:r>
              <a:rPr lang="en-US" sz="1800" b="1" dirty="0" smtClean="0">
                <a:solidFill>
                  <a:srgbClr val="7030A0"/>
                </a:solidFill>
              </a:rPr>
              <a:t> das </a:t>
            </a:r>
            <a:r>
              <a:rPr lang="en-US" sz="1800" b="1" dirty="0" err="1" smtClean="0">
                <a:solidFill>
                  <a:srgbClr val="7030A0"/>
                </a:solidFill>
              </a:rPr>
              <a:t>Gedicht</a:t>
            </a:r>
            <a:r>
              <a:rPr lang="en-US" sz="1800" b="1" dirty="0" smtClean="0">
                <a:solidFill>
                  <a:srgbClr val="7030A0"/>
                </a:solidFill>
              </a:rPr>
              <a:t> </a:t>
            </a:r>
            <a:r>
              <a:rPr lang="en-US" sz="1800" b="1" dirty="0" err="1" smtClean="0">
                <a:solidFill>
                  <a:srgbClr val="7030A0"/>
                </a:solidFill>
              </a:rPr>
              <a:t>ueber</a:t>
            </a:r>
            <a:r>
              <a:rPr lang="en-US" sz="1800" b="1" dirty="0" smtClean="0">
                <a:solidFill>
                  <a:srgbClr val="7030A0"/>
                </a:solidFill>
              </a:rPr>
              <a:t> </a:t>
            </a:r>
            <a:r>
              <a:rPr lang="en-US" sz="1800" b="1" dirty="0" err="1" smtClean="0">
                <a:solidFill>
                  <a:srgbClr val="7030A0"/>
                </a:solidFill>
              </a:rPr>
              <a:t>Freizeit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72098"/>
          </a:xfrm>
        </p:spPr>
        <p:txBody>
          <a:bodyPr>
            <a:normAutofit lnSpcReduction="10000"/>
          </a:bodyPr>
          <a:lstStyle/>
          <a:p>
            <a:r>
              <a:rPr lang="en-US" sz="2000" b="1" dirty="0" err="1" smtClean="0">
                <a:solidFill>
                  <a:srgbClr val="002060"/>
                </a:solidFill>
              </a:rPr>
              <a:t>Ich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sammle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alte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Dinge</a:t>
            </a:r>
            <a:r>
              <a:rPr lang="en-US" sz="20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Die </a:t>
            </a:r>
            <a:r>
              <a:rPr lang="en-US" sz="2000" b="1" dirty="0" err="1" smtClean="0">
                <a:solidFill>
                  <a:srgbClr val="002060"/>
                </a:solidFill>
              </a:rPr>
              <a:t>tausche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ich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mit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Inge</a:t>
            </a:r>
            <a:r>
              <a:rPr lang="en-US" sz="2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Die </a:t>
            </a:r>
            <a:r>
              <a:rPr lang="en-US" sz="2000" b="1" dirty="0" err="1" smtClean="0">
                <a:solidFill>
                  <a:srgbClr val="002060"/>
                </a:solidFill>
              </a:rPr>
              <a:t>Hefte</a:t>
            </a:r>
            <a:r>
              <a:rPr lang="en-US" sz="2000" b="1" dirty="0" smtClean="0">
                <a:solidFill>
                  <a:srgbClr val="002060"/>
                </a:solidFill>
              </a:rPr>
              <a:t> von </a:t>
            </a:r>
            <a:r>
              <a:rPr lang="en-US" sz="2000" b="1" dirty="0" err="1" smtClean="0">
                <a:solidFill>
                  <a:srgbClr val="002060"/>
                </a:solidFill>
              </a:rPr>
              <a:t>der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Micky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Maus</a:t>
            </a:r>
            <a:r>
              <a:rPr lang="en-US" sz="20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Die </a:t>
            </a:r>
            <a:r>
              <a:rPr lang="en-US" sz="2000" b="1" dirty="0" err="1" smtClean="0">
                <a:solidFill>
                  <a:srgbClr val="002060"/>
                </a:solidFill>
              </a:rPr>
              <a:t>sammelt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auch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der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schlaue</a:t>
            </a:r>
            <a:r>
              <a:rPr lang="en-US" sz="2000" b="1" dirty="0" smtClean="0">
                <a:solidFill>
                  <a:srgbClr val="002060"/>
                </a:solidFill>
              </a:rPr>
              <a:t> Klaus.</a:t>
            </a:r>
          </a:p>
          <a:p>
            <a:r>
              <a:rPr lang="en-US" sz="2000" b="1" dirty="0" err="1" smtClean="0">
                <a:solidFill>
                  <a:srgbClr val="002060"/>
                </a:solidFill>
              </a:rPr>
              <a:t>Muenzen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tausch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ich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mit</a:t>
            </a:r>
            <a:r>
              <a:rPr lang="en-US" sz="2000" b="1" dirty="0" smtClean="0">
                <a:solidFill>
                  <a:srgbClr val="002060"/>
                </a:solidFill>
              </a:rPr>
              <a:t> Sabine,</a:t>
            </a:r>
          </a:p>
          <a:p>
            <a:r>
              <a:rPr lang="en-US" sz="2000" b="1" dirty="0" err="1" smtClean="0">
                <a:solidFill>
                  <a:srgbClr val="002060"/>
                </a:solidFill>
              </a:rPr>
              <a:t>Abziehbildchen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mit</a:t>
            </a:r>
            <a:r>
              <a:rPr lang="en-US" sz="2000" b="1" dirty="0" smtClean="0">
                <a:solidFill>
                  <a:srgbClr val="002060"/>
                </a:solidFill>
              </a:rPr>
              <a:t> Christine.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Verse </a:t>
            </a:r>
            <a:r>
              <a:rPr lang="en-US" sz="2000" b="1" dirty="0" err="1" smtClean="0">
                <a:solidFill>
                  <a:srgbClr val="002060"/>
                </a:solidFill>
              </a:rPr>
              <a:t>sammelt</a:t>
            </a:r>
            <a:r>
              <a:rPr lang="en-US" sz="2000" b="1" dirty="0" smtClean="0">
                <a:solidFill>
                  <a:srgbClr val="002060"/>
                </a:solidFill>
              </a:rPr>
              <a:t> Stefanie:</a:t>
            </a:r>
          </a:p>
          <a:p>
            <a:r>
              <a:rPr lang="en-US" sz="2000" b="1" dirty="0" err="1" smtClean="0">
                <a:solidFill>
                  <a:srgbClr val="002060"/>
                </a:solidFill>
              </a:rPr>
              <a:t>Sie</a:t>
            </a:r>
            <a:r>
              <a:rPr lang="en-US" sz="2000" b="1" dirty="0" smtClean="0">
                <a:solidFill>
                  <a:srgbClr val="002060"/>
                </a:solidFill>
              </a:rPr>
              <a:t> hat </a:t>
            </a:r>
            <a:r>
              <a:rPr lang="en-US" sz="2000" b="1" dirty="0" err="1" smtClean="0">
                <a:solidFill>
                  <a:srgbClr val="002060"/>
                </a:solidFill>
              </a:rPr>
              <a:t>ein</a:t>
            </a:r>
            <a:r>
              <a:rPr lang="en-US" sz="2000" b="1" dirty="0" smtClean="0">
                <a:solidFill>
                  <a:srgbClr val="002060"/>
                </a:solidFill>
              </a:rPr>
              <a:t> Album </a:t>
            </a:r>
            <a:r>
              <a:rPr lang="en-US" sz="2000" b="1" dirty="0" err="1" smtClean="0">
                <a:solidFill>
                  <a:srgbClr val="002060"/>
                </a:solidFill>
              </a:rPr>
              <a:t>fuer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Poesie</a:t>
            </a:r>
            <a:r>
              <a:rPr lang="en-US" sz="2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US" sz="2000" b="1" dirty="0" smtClean="0">
                <a:solidFill>
                  <a:srgbClr val="002060"/>
                </a:solidFill>
              </a:rPr>
              <a:t>Sticker, </a:t>
            </a:r>
            <a:r>
              <a:rPr lang="en-US" sz="2000" b="1" dirty="0" err="1" smtClean="0">
                <a:solidFill>
                  <a:srgbClr val="002060"/>
                </a:solidFill>
              </a:rPr>
              <a:t>Figuren</a:t>
            </a:r>
            <a:r>
              <a:rPr lang="en-US" sz="20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en-US" sz="2000" b="1" dirty="0" err="1" smtClean="0">
                <a:solidFill>
                  <a:srgbClr val="002060"/>
                </a:solidFill>
              </a:rPr>
              <a:t>Marken</a:t>
            </a:r>
            <a:r>
              <a:rPr lang="en-US" sz="2000" b="1" dirty="0" smtClean="0">
                <a:solidFill>
                  <a:srgbClr val="002060"/>
                </a:solidFill>
              </a:rPr>
              <a:t> und </a:t>
            </a:r>
            <a:r>
              <a:rPr lang="en-US" sz="2000" b="1" dirty="0" err="1" smtClean="0">
                <a:solidFill>
                  <a:srgbClr val="002060"/>
                </a:solidFill>
              </a:rPr>
              <a:t>Uhren</a:t>
            </a:r>
            <a:r>
              <a:rPr lang="en-US" sz="20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en-US" sz="2000" b="1" dirty="0" err="1" smtClean="0">
                <a:solidFill>
                  <a:srgbClr val="002060"/>
                </a:solidFill>
              </a:rPr>
              <a:t>Tiere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zum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Kuscheln</a:t>
            </a:r>
            <a:r>
              <a:rPr lang="en-US" sz="2000" b="1" dirty="0" smtClean="0">
                <a:solidFill>
                  <a:srgbClr val="002060"/>
                </a:solidFill>
              </a:rPr>
              <a:t>!</a:t>
            </a:r>
          </a:p>
          <a:p>
            <a:r>
              <a:rPr lang="en-US" sz="2000" b="1" dirty="0" err="1" smtClean="0">
                <a:solidFill>
                  <a:srgbClr val="002060"/>
                </a:solidFill>
              </a:rPr>
              <a:t>Bunte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Muscheln</a:t>
            </a:r>
            <a:r>
              <a:rPr lang="en-US" sz="2000" b="1" dirty="0" smtClean="0">
                <a:solidFill>
                  <a:srgbClr val="002060"/>
                </a:solidFill>
              </a:rPr>
              <a:t>,</a:t>
            </a:r>
          </a:p>
          <a:p>
            <a:r>
              <a:rPr lang="en-US" sz="2000" b="1" dirty="0" err="1" smtClean="0">
                <a:solidFill>
                  <a:srgbClr val="002060"/>
                </a:solidFill>
              </a:rPr>
              <a:t>Steine</a:t>
            </a:r>
            <a:r>
              <a:rPr lang="en-US" sz="2000" b="1" dirty="0" smtClean="0">
                <a:solidFill>
                  <a:srgbClr val="002060"/>
                </a:solidFill>
              </a:rPr>
              <a:t> und </a:t>
            </a:r>
            <a:r>
              <a:rPr lang="en-US" sz="2000" b="1" dirty="0" err="1" smtClean="0">
                <a:solidFill>
                  <a:srgbClr val="002060"/>
                </a:solidFill>
              </a:rPr>
              <a:t>Knoepfe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en-US" sz="2000" b="1" dirty="0" err="1" smtClean="0">
                <a:solidFill>
                  <a:srgbClr val="002060"/>
                </a:solidFill>
              </a:rPr>
              <a:t>Tun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err="1" smtClean="0">
                <a:solidFill>
                  <a:srgbClr val="002060"/>
                </a:solidFill>
              </a:rPr>
              <a:t>wir</a:t>
            </a:r>
            <a:r>
              <a:rPr lang="en-US" sz="2000" b="1" dirty="0" smtClean="0">
                <a:solidFill>
                  <a:srgbClr val="002060"/>
                </a:solidFill>
              </a:rPr>
              <a:t> in </a:t>
            </a:r>
            <a:r>
              <a:rPr lang="en-US" sz="2000" b="1" dirty="0" err="1" smtClean="0">
                <a:solidFill>
                  <a:srgbClr val="002060"/>
                </a:solidFill>
              </a:rPr>
              <a:t>Toepfe</a:t>
            </a:r>
            <a:r>
              <a:rPr lang="en-US" sz="2000" b="1" dirty="0" smtClean="0">
                <a:solidFill>
                  <a:srgbClr val="002060"/>
                </a:solidFill>
              </a:rPr>
              <a:t>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Station 4 – E-Mail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G_0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2752" y="1357298"/>
            <a:ext cx="7778496" cy="500066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Station 5 – Domino “</a:t>
            </a:r>
            <a:r>
              <a:rPr lang="en-US" sz="3200" b="1" dirty="0" err="1" smtClean="0">
                <a:solidFill>
                  <a:srgbClr val="7030A0"/>
                </a:solidFill>
              </a:rPr>
              <a:t>Sportarten</a:t>
            </a:r>
            <a:r>
              <a:rPr lang="en-US" sz="3200" b="1" dirty="0" smtClean="0">
                <a:solidFill>
                  <a:srgbClr val="7030A0"/>
                </a:solidFill>
              </a:rPr>
              <a:t>”</a:t>
            </a:r>
            <a:endParaRPr lang="ru-RU" sz="3200" b="1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IMG_00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9" y="928670"/>
            <a:ext cx="5286412" cy="571504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Station 6 – </a:t>
            </a:r>
            <a:r>
              <a:rPr lang="en-US" sz="3200" b="1" dirty="0" err="1" smtClean="0">
                <a:solidFill>
                  <a:srgbClr val="7030A0"/>
                </a:solidFill>
              </a:rPr>
              <a:t>Der</a:t>
            </a:r>
            <a:r>
              <a:rPr lang="en-US" sz="3200" b="1" dirty="0" smtClean="0">
                <a:solidFill>
                  <a:srgbClr val="7030A0"/>
                </a:solidFill>
              </a:rPr>
              <a:t> </a:t>
            </a:r>
            <a:r>
              <a:rPr lang="en-US" sz="3200" b="1" dirty="0" err="1" smtClean="0">
                <a:solidFill>
                  <a:srgbClr val="7030A0"/>
                </a:solidFill>
              </a:rPr>
              <a:t>Veranstaltungskalender</a:t>
            </a:r>
            <a:endParaRPr lang="ru-RU" sz="3200" dirty="0"/>
          </a:p>
        </p:txBody>
      </p:sp>
      <p:pic>
        <p:nvPicPr>
          <p:cNvPr id="4" name="Содержимое 3" descr="IMG_00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1916" y="1285860"/>
            <a:ext cx="7500167" cy="528641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142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Stationenlernen “Freizeit”</vt:lpstr>
      <vt:lpstr>Sozialform: EA, PA,GA Zeitbedarf: 90 Min Material: Laufzettel, Materialien fuer Stationen, evtl. Gloeckchen Ablauf: Alle Teilnehmer werden in 4 – 5 Gruppen eingeteilt. Die Gruppen befinden sich an jeder Station eine bestimmte Zeitdauer (5 – 15 Minuten je nach Absprache) und verlassen die Station nach einem Signal (z.B. Klingeln mit einem Gloeckchen)  Uebersicht Stationen: 1. Silbenspiel 2. Ergaenzungsuebung 3. Gedicht 4. E – Mail 5. Domino “Sportarten” 6. Der Veranstaltungskalender 7. Das Autogramm – die Geschichte 8. Kontrollstation   </vt:lpstr>
      <vt:lpstr>Station 1 - Silbenspiel</vt:lpstr>
      <vt:lpstr>Station 2 - Ergaenzungsuebung</vt:lpstr>
      <vt:lpstr>Station 3 – Gedicht Wenn ihr die Saetze in die richtige Rheienfolge legt, lest ihr das Gedicht ueber Freizeit</vt:lpstr>
      <vt:lpstr>Station 4 – E-Mail</vt:lpstr>
      <vt:lpstr>Station 5 – Domino “Sportarten”</vt:lpstr>
      <vt:lpstr>Station 6 – Der Veranstaltungskalender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Лора</cp:lastModifiedBy>
  <cp:revision>35</cp:revision>
  <dcterms:created xsi:type="dcterms:W3CDTF">2018-02-08T18:40:34Z</dcterms:created>
  <dcterms:modified xsi:type="dcterms:W3CDTF">2018-02-09T11:19:13Z</dcterms:modified>
</cp:coreProperties>
</file>