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F1BC69-C160-4801-87D0-7613F7535AEE}"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lang="ru-RU"/>
        </a:p>
      </dgm:t>
    </dgm:pt>
    <dgm:pt modelId="{F01C1182-580D-4F5C-A575-05571F97B364}">
      <dgm:prSet phldrT="[Текст]"/>
      <dgm:spPr/>
      <dgm:t>
        <a:bodyPr/>
        <a:lstStyle/>
        <a:p>
          <a:r>
            <a:rPr lang="ru-RU" b="1" dirty="0" smtClean="0"/>
            <a:t>Первый турнир по лаун-теннису</a:t>
          </a:r>
        </a:p>
        <a:p>
          <a:r>
            <a:rPr lang="ru-RU" b="0" i="0" dirty="0" smtClean="0"/>
            <a:t>В июле 1877 г. в Уимблдоне, Лондоне был проведён первый турнир по лаун-теннису, организатором которого был </a:t>
          </a:r>
          <a:r>
            <a:rPr lang="ru-RU" b="0" i="0" dirty="0" err="1" smtClean="0"/>
            <a:t>Всеанглийский</a:t>
          </a:r>
          <a:r>
            <a:rPr lang="ru-RU" b="0" i="0" dirty="0" smtClean="0"/>
            <a:t> Клуб крокета и лаун-тенниса (</a:t>
          </a:r>
          <a:r>
            <a:rPr lang="ru-RU" b="0" i="0" dirty="0" err="1" smtClean="0"/>
            <a:t>All</a:t>
          </a:r>
          <a:r>
            <a:rPr lang="ru-RU" b="0" i="0" dirty="0" smtClean="0"/>
            <a:t> </a:t>
          </a:r>
          <a:r>
            <a:rPr lang="ru-RU" b="0" i="0" dirty="0" err="1" smtClean="0"/>
            <a:t>England</a:t>
          </a:r>
          <a:r>
            <a:rPr lang="ru-RU" b="0" i="0" dirty="0" smtClean="0"/>
            <a:t> </a:t>
          </a:r>
          <a:r>
            <a:rPr lang="ru-RU" b="0" i="0" dirty="0" err="1" smtClean="0"/>
            <a:t>Croquet</a:t>
          </a:r>
          <a:r>
            <a:rPr lang="ru-RU" b="0" i="0" dirty="0" smtClean="0"/>
            <a:t> </a:t>
          </a:r>
          <a:r>
            <a:rPr lang="ru-RU" b="0" i="0" dirty="0" err="1" smtClean="0"/>
            <a:t>and</a:t>
          </a:r>
          <a:r>
            <a:rPr lang="ru-RU" b="0" i="0" dirty="0" smtClean="0"/>
            <a:t> </a:t>
          </a:r>
          <a:r>
            <a:rPr lang="ru-RU" b="0" i="0" dirty="0" err="1" smtClean="0"/>
            <a:t>Lawn</a:t>
          </a:r>
          <a:r>
            <a:rPr lang="ru-RU" b="0" i="0" dirty="0" smtClean="0"/>
            <a:t> </a:t>
          </a:r>
          <a:r>
            <a:rPr lang="ru-RU" b="0" i="0" dirty="0" err="1" smtClean="0"/>
            <a:t>Tennis</a:t>
          </a:r>
          <a:r>
            <a:rPr lang="ru-RU" b="0" i="0" dirty="0" smtClean="0"/>
            <a:t> </a:t>
          </a:r>
          <a:r>
            <a:rPr lang="ru-RU" b="0" i="0" dirty="0" err="1" smtClean="0"/>
            <a:t>Club</a:t>
          </a:r>
          <a:r>
            <a:rPr lang="ru-RU" b="0" i="0" dirty="0" smtClean="0"/>
            <a:t>). Участники должны были заплатить вступительный взнос, в размере ?1 (английский фунт стерлингов), турнир был открыт для всех желающих, победитель получал золотой приз, а финалист - серебряный. В 1888 г. была основана Ассоциация лаун-тенниса (</a:t>
          </a:r>
          <a:r>
            <a:rPr lang="ru-RU" b="0" i="0" dirty="0" err="1" smtClean="0"/>
            <a:t>Lawn</a:t>
          </a:r>
          <a:r>
            <a:rPr lang="ru-RU" b="0" i="0" dirty="0" smtClean="0"/>
            <a:t> </a:t>
          </a:r>
          <a:r>
            <a:rPr lang="ru-RU" b="0" i="0" dirty="0" err="1" smtClean="0"/>
            <a:t>Tennis</a:t>
          </a:r>
          <a:r>
            <a:rPr lang="ru-RU" b="0" i="0" dirty="0" smtClean="0"/>
            <a:t> </a:t>
          </a:r>
          <a:r>
            <a:rPr lang="ru-RU" b="0" i="0" dirty="0" err="1" smtClean="0"/>
            <a:t>Association</a:t>
          </a:r>
          <a:r>
            <a:rPr lang="ru-RU" b="0" i="0" dirty="0" smtClean="0"/>
            <a:t>, LTA), которая в последующем установила 43 правила игры, многие из них действительны до сих пор. В течение 10 лет данная ассоциация утвердила проведение 73 турниров.</a:t>
          </a:r>
          <a:endParaRPr lang="ru-RU" dirty="0"/>
        </a:p>
      </dgm:t>
    </dgm:pt>
    <dgm:pt modelId="{F5878689-A70D-44A2-A3AC-29D6D2A7A6A0}" type="parTrans" cxnId="{988DA0B0-6BE6-4AAE-B93D-9164BF98D0D0}">
      <dgm:prSet/>
      <dgm:spPr/>
      <dgm:t>
        <a:bodyPr/>
        <a:lstStyle/>
        <a:p>
          <a:endParaRPr lang="ru-RU"/>
        </a:p>
      </dgm:t>
    </dgm:pt>
    <dgm:pt modelId="{C6B7F960-3057-49CB-A4A7-58F72D42F20E}" type="sibTrans" cxnId="{988DA0B0-6BE6-4AAE-B93D-9164BF98D0D0}">
      <dgm:prSet/>
      <dgm:spPr/>
      <dgm:t>
        <a:bodyPr/>
        <a:lstStyle/>
        <a:p>
          <a:endParaRPr lang="ru-RU"/>
        </a:p>
      </dgm:t>
    </dgm:pt>
    <dgm:pt modelId="{9D80D236-6893-4149-86A8-554061ED75D2}">
      <dgm:prSet phldrT="[Текст]"/>
      <dgm:spPr/>
      <dgm:t>
        <a:bodyPr/>
        <a:lstStyle/>
        <a:p>
          <a:r>
            <a:rPr lang="ru-RU" b="1" dirty="0" smtClean="0"/>
            <a:t>Национальные чемпионаты США</a:t>
          </a:r>
        </a:p>
        <a:p>
          <a:r>
            <a:rPr lang="ru-RU" b="0" i="0" dirty="0" smtClean="0"/>
            <a:t>В 1881 г. была создана Национальная ассоциация лаун-тенниса США (</a:t>
          </a:r>
          <a:r>
            <a:rPr lang="ru-RU" b="0" i="0" dirty="0" err="1" smtClean="0"/>
            <a:t>United</a:t>
          </a:r>
          <a:r>
            <a:rPr lang="ru-RU" b="0" i="0" dirty="0" smtClean="0"/>
            <a:t> </a:t>
          </a:r>
          <a:r>
            <a:rPr lang="ru-RU" b="0" i="0" dirty="0" err="1" smtClean="0"/>
            <a:t>States</a:t>
          </a:r>
          <a:r>
            <a:rPr lang="ru-RU" b="0" i="0" dirty="0" smtClean="0"/>
            <a:t> </a:t>
          </a:r>
          <a:r>
            <a:rPr lang="ru-RU" b="0" i="0" dirty="0" err="1" smtClean="0"/>
            <a:t>National</a:t>
          </a:r>
          <a:r>
            <a:rPr lang="ru-RU" b="0" i="0" dirty="0" smtClean="0"/>
            <a:t> </a:t>
          </a:r>
          <a:r>
            <a:rPr lang="ru-RU" b="0" i="0" dirty="0" err="1" smtClean="0"/>
            <a:t>Lawn</a:t>
          </a:r>
          <a:r>
            <a:rPr lang="ru-RU" b="0" i="0" dirty="0" smtClean="0"/>
            <a:t> </a:t>
          </a:r>
          <a:r>
            <a:rPr lang="ru-RU" b="0" i="0" dirty="0" err="1" smtClean="0"/>
            <a:t>Tennis</a:t>
          </a:r>
          <a:r>
            <a:rPr lang="ru-RU" b="0" i="0" dirty="0" smtClean="0"/>
            <a:t> </a:t>
          </a:r>
          <a:r>
            <a:rPr lang="ru-RU" b="0" i="0" dirty="0" err="1" smtClean="0"/>
            <a:t>Association</a:t>
          </a:r>
          <a:r>
            <a:rPr lang="ru-RU" b="0" i="0" dirty="0" smtClean="0"/>
            <a:t>), которая сейчас называется Ассоциация тенниса США (</a:t>
          </a:r>
          <a:r>
            <a:rPr lang="ru-RU" b="0" i="0" dirty="0" err="1" smtClean="0"/>
            <a:t>United</a:t>
          </a:r>
          <a:r>
            <a:rPr lang="ru-RU" b="0" i="0" dirty="0" smtClean="0"/>
            <a:t> </a:t>
          </a:r>
          <a:r>
            <a:rPr lang="ru-RU" b="0" i="0" dirty="0" err="1" smtClean="0"/>
            <a:t>States</a:t>
          </a:r>
          <a:r>
            <a:rPr lang="ru-RU" b="0" i="0" dirty="0" smtClean="0"/>
            <a:t> </a:t>
          </a:r>
          <a:r>
            <a:rPr lang="ru-RU" b="0" i="0" dirty="0" err="1" smtClean="0"/>
            <a:t>Tennis</a:t>
          </a:r>
          <a:r>
            <a:rPr lang="ru-RU" b="0" i="0" dirty="0" smtClean="0"/>
            <a:t> </a:t>
          </a:r>
          <a:r>
            <a:rPr lang="ru-RU" b="0" i="0" dirty="0" err="1" smtClean="0"/>
            <a:t>Association</a:t>
          </a:r>
          <a:r>
            <a:rPr lang="ru-RU" b="0" i="0" dirty="0" smtClean="0"/>
            <a:t>, USTA). Целью её создания были стандартизация правил соревнований и проведение турниров. «Национальный чемпионат США среди мужчин» (U.S. </a:t>
          </a:r>
          <a:r>
            <a:rPr lang="ru-RU" b="0" i="0" dirty="0" err="1" smtClean="0"/>
            <a:t>National</a:t>
          </a:r>
          <a:r>
            <a:rPr lang="ru-RU" b="0" i="0" dirty="0" smtClean="0"/>
            <a:t> </a:t>
          </a:r>
          <a:r>
            <a:rPr lang="ru-RU" b="0" i="0" dirty="0" err="1" smtClean="0"/>
            <a:t>Men's</a:t>
          </a:r>
          <a:r>
            <a:rPr lang="ru-RU" b="0" i="0" dirty="0" smtClean="0"/>
            <a:t>  </a:t>
          </a:r>
          <a:r>
            <a:rPr lang="ru-RU" b="0" i="0" dirty="0" err="1" smtClean="0"/>
            <a:t>Singles</a:t>
          </a:r>
          <a:r>
            <a:rPr lang="ru-RU" b="0" i="0" dirty="0" smtClean="0"/>
            <a:t> </a:t>
          </a:r>
          <a:r>
            <a:rPr lang="ru-RU" b="0" i="0" dirty="0" err="1" smtClean="0"/>
            <a:t>Championship</a:t>
          </a:r>
          <a:r>
            <a:rPr lang="ru-RU" b="0" i="0" dirty="0" smtClean="0"/>
            <a:t>), который сейчас называется Открытый чемпионат США, был впервые проведён в 1881 г. в г. Ньюпорт, Род-Айленд. Соответствующий женский турнир «Национальный чемпионат США среди женщин» (U.S. </a:t>
          </a:r>
          <a:r>
            <a:rPr lang="ru-RU" b="0" i="0" dirty="0" err="1" smtClean="0"/>
            <a:t>National</a:t>
          </a:r>
          <a:r>
            <a:rPr lang="ru-RU" b="0" i="0" dirty="0" smtClean="0"/>
            <a:t> </a:t>
          </a:r>
          <a:r>
            <a:rPr lang="ru-RU" b="0" i="0" dirty="0" err="1" smtClean="0"/>
            <a:t>Women's</a:t>
          </a:r>
          <a:r>
            <a:rPr lang="ru-RU" b="0" i="0" dirty="0" smtClean="0"/>
            <a:t> </a:t>
          </a:r>
          <a:r>
            <a:rPr lang="ru-RU" b="0" i="0" dirty="0" err="1" smtClean="0"/>
            <a:t>Singles</a:t>
          </a:r>
          <a:r>
            <a:rPr lang="ru-RU" b="0" i="0" dirty="0" smtClean="0"/>
            <a:t> </a:t>
          </a:r>
          <a:r>
            <a:rPr lang="ru-RU" b="0" i="0" dirty="0" err="1" smtClean="0"/>
            <a:t>Championships</a:t>
          </a:r>
          <a:r>
            <a:rPr lang="ru-RU" b="0" i="0" dirty="0" smtClean="0"/>
            <a:t>) был впервые проведён в 1887 г.</a:t>
          </a:r>
          <a:endParaRPr lang="ru-RU" dirty="0"/>
        </a:p>
      </dgm:t>
    </dgm:pt>
    <dgm:pt modelId="{7C3BECC8-A97A-491D-9884-54B64343484D}" type="parTrans" cxnId="{F94D3EE9-4BB5-4135-9ED8-F74CC192A952}">
      <dgm:prSet/>
      <dgm:spPr/>
      <dgm:t>
        <a:bodyPr/>
        <a:lstStyle/>
        <a:p>
          <a:endParaRPr lang="ru-RU"/>
        </a:p>
      </dgm:t>
    </dgm:pt>
    <dgm:pt modelId="{D44D8508-CD88-4358-ABB9-DC4796266419}" type="sibTrans" cxnId="{F94D3EE9-4BB5-4135-9ED8-F74CC192A952}">
      <dgm:prSet/>
      <dgm:spPr/>
      <dgm:t>
        <a:bodyPr/>
        <a:lstStyle/>
        <a:p>
          <a:endParaRPr lang="ru-RU"/>
        </a:p>
      </dgm:t>
    </dgm:pt>
    <dgm:pt modelId="{D7C834D5-A70D-4A2B-89B4-C68E33598ADA}">
      <dgm:prSet phldrT="[Текст]"/>
      <dgm:spPr/>
      <dgm:t>
        <a:bodyPr/>
        <a:lstStyle/>
        <a:p>
          <a:r>
            <a:rPr lang="ru-RU" b="1" dirty="0" smtClean="0"/>
            <a:t>Кубок Дэвиса</a:t>
          </a:r>
        </a:p>
        <a:p>
          <a:r>
            <a:rPr lang="ru-RU" b="0" i="0" dirty="0" smtClean="0"/>
            <a:t>В 1899 г. у четырёх студентов Гарвардского университета зародилась идея проведения теннисного турнира, в котором участвуют национальные сборные команды. Один из них - </a:t>
          </a:r>
          <a:r>
            <a:rPr lang="ru-RU" b="0" i="0" dirty="0" err="1" smtClean="0"/>
            <a:t>Дуайт</a:t>
          </a:r>
          <a:r>
            <a:rPr lang="ru-RU" b="0" i="0" dirty="0" smtClean="0"/>
            <a:t> Дэвис, разработал схему проведения турнира и купил на собственные деньги приз для победителя - серебряный кубок. Первый турнир состоялся в Бруклине, шт. Массачусетс в 1900 г., и в нём приняли участие сборные США и Великобритании. Д. Дэвис играл в команде США, которая неожиданно победила, выиграв первые три матча. С тех пор турнир проводился каждый год (за некоторыми исключениями), а после смерти Д. Дэвиса в 1945 г. получил название Кубок Дэвиса и сейчас является популярным ежегодным событием в мире тенниса.</a:t>
          </a:r>
          <a:endParaRPr lang="ru-RU" dirty="0"/>
        </a:p>
      </dgm:t>
    </dgm:pt>
    <dgm:pt modelId="{99016603-5795-4623-982A-5C642CC66798}" type="parTrans" cxnId="{33094487-12ED-441A-B472-9F3AF39483F4}">
      <dgm:prSet/>
      <dgm:spPr/>
      <dgm:t>
        <a:bodyPr/>
        <a:lstStyle/>
        <a:p>
          <a:endParaRPr lang="ru-RU"/>
        </a:p>
      </dgm:t>
    </dgm:pt>
    <dgm:pt modelId="{DCF6638F-C539-4A12-A022-E61FD10D1B4C}" type="sibTrans" cxnId="{33094487-12ED-441A-B472-9F3AF39483F4}">
      <dgm:prSet/>
      <dgm:spPr/>
      <dgm:t>
        <a:bodyPr/>
        <a:lstStyle/>
        <a:p>
          <a:endParaRPr lang="ru-RU"/>
        </a:p>
      </dgm:t>
    </dgm:pt>
    <dgm:pt modelId="{FC8E260C-071F-4B4B-835F-933EC12E3763}" type="pres">
      <dgm:prSet presAssocID="{5AF1BC69-C160-4801-87D0-7613F7535AEE}" presName="Name0" presStyleCnt="0">
        <dgm:presLayoutVars>
          <dgm:dir/>
          <dgm:resizeHandles val="exact"/>
        </dgm:presLayoutVars>
      </dgm:prSet>
      <dgm:spPr/>
    </dgm:pt>
    <dgm:pt modelId="{0D0FDB97-A9E7-4B2F-8B27-BE8F2D445529}" type="pres">
      <dgm:prSet presAssocID="{F01C1182-580D-4F5C-A575-05571F97B364}" presName="node" presStyleLbl="node1" presStyleIdx="0" presStyleCnt="3">
        <dgm:presLayoutVars>
          <dgm:bulletEnabled val="1"/>
        </dgm:presLayoutVars>
      </dgm:prSet>
      <dgm:spPr/>
      <dgm:t>
        <a:bodyPr/>
        <a:lstStyle/>
        <a:p>
          <a:endParaRPr lang="ru-RU"/>
        </a:p>
      </dgm:t>
    </dgm:pt>
    <dgm:pt modelId="{E591BDB0-F6E3-4D8B-AFC1-E2DC4337CBDC}" type="pres">
      <dgm:prSet presAssocID="{C6B7F960-3057-49CB-A4A7-58F72D42F20E}" presName="sibTrans" presStyleCnt="0"/>
      <dgm:spPr/>
    </dgm:pt>
    <dgm:pt modelId="{900DC1ED-D136-442A-9B7A-D7AC4F0BD937}" type="pres">
      <dgm:prSet presAssocID="{9D80D236-6893-4149-86A8-554061ED75D2}" presName="node" presStyleLbl="node1" presStyleIdx="1" presStyleCnt="3">
        <dgm:presLayoutVars>
          <dgm:bulletEnabled val="1"/>
        </dgm:presLayoutVars>
      </dgm:prSet>
      <dgm:spPr/>
      <dgm:t>
        <a:bodyPr/>
        <a:lstStyle/>
        <a:p>
          <a:endParaRPr lang="ru-RU"/>
        </a:p>
      </dgm:t>
    </dgm:pt>
    <dgm:pt modelId="{163F5E73-8D15-449E-BA52-68DAEF07499C}" type="pres">
      <dgm:prSet presAssocID="{D44D8508-CD88-4358-ABB9-DC4796266419}" presName="sibTrans" presStyleCnt="0"/>
      <dgm:spPr/>
    </dgm:pt>
    <dgm:pt modelId="{7F720736-15D2-44E8-A5B8-402DEF88115B}" type="pres">
      <dgm:prSet presAssocID="{D7C834D5-A70D-4A2B-89B4-C68E33598ADA}" presName="node" presStyleLbl="node1" presStyleIdx="2" presStyleCnt="3" custLinFactNeighborX="12556" custLinFactNeighborY="1282">
        <dgm:presLayoutVars>
          <dgm:bulletEnabled val="1"/>
        </dgm:presLayoutVars>
      </dgm:prSet>
      <dgm:spPr/>
      <dgm:t>
        <a:bodyPr/>
        <a:lstStyle/>
        <a:p>
          <a:endParaRPr lang="ru-RU"/>
        </a:p>
      </dgm:t>
    </dgm:pt>
  </dgm:ptLst>
  <dgm:cxnLst>
    <dgm:cxn modelId="{FC6A0AF2-1815-43CB-BC35-835BC81E13DF}" type="presOf" srcId="{5AF1BC69-C160-4801-87D0-7613F7535AEE}" destId="{FC8E260C-071F-4B4B-835F-933EC12E3763}" srcOrd="0" destOrd="0" presId="urn:microsoft.com/office/officeart/2005/8/layout/hList6"/>
    <dgm:cxn modelId="{988DA0B0-6BE6-4AAE-B93D-9164BF98D0D0}" srcId="{5AF1BC69-C160-4801-87D0-7613F7535AEE}" destId="{F01C1182-580D-4F5C-A575-05571F97B364}" srcOrd="0" destOrd="0" parTransId="{F5878689-A70D-44A2-A3AC-29D6D2A7A6A0}" sibTransId="{C6B7F960-3057-49CB-A4A7-58F72D42F20E}"/>
    <dgm:cxn modelId="{33094487-12ED-441A-B472-9F3AF39483F4}" srcId="{5AF1BC69-C160-4801-87D0-7613F7535AEE}" destId="{D7C834D5-A70D-4A2B-89B4-C68E33598ADA}" srcOrd="2" destOrd="0" parTransId="{99016603-5795-4623-982A-5C642CC66798}" sibTransId="{DCF6638F-C539-4A12-A022-E61FD10D1B4C}"/>
    <dgm:cxn modelId="{318C8AA6-8473-4EF3-8E44-5E2C768FF405}" type="presOf" srcId="{D7C834D5-A70D-4A2B-89B4-C68E33598ADA}" destId="{7F720736-15D2-44E8-A5B8-402DEF88115B}" srcOrd="0" destOrd="0" presId="urn:microsoft.com/office/officeart/2005/8/layout/hList6"/>
    <dgm:cxn modelId="{F94D3EE9-4BB5-4135-9ED8-F74CC192A952}" srcId="{5AF1BC69-C160-4801-87D0-7613F7535AEE}" destId="{9D80D236-6893-4149-86A8-554061ED75D2}" srcOrd="1" destOrd="0" parTransId="{7C3BECC8-A97A-491D-9884-54B64343484D}" sibTransId="{D44D8508-CD88-4358-ABB9-DC4796266419}"/>
    <dgm:cxn modelId="{3881A335-F71B-4270-AE4B-87EDBFA5658B}" type="presOf" srcId="{9D80D236-6893-4149-86A8-554061ED75D2}" destId="{900DC1ED-D136-442A-9B7A-D7AC4F0BD937}" srcOrd="0" destOrd="0" presId="urn:microsoft.com/office/officeart/2005/8/layout/hList6"/>
    <dgm:cxn modelId="{F3CFCB2F-ED5E-45B9-B3D3-5F3176E80601}" type="presOf" srcId="{F01C1182-580D-4F5C-A575-05571F97B364}" destId="{0D0FDB97-A9E7-4B2F-8B27-BE8F2D445529}" srcOrd="0" destOrd="0" presId="urn:microsoft.com/office/officeart/2005/8/layout/hList6"/>
    <dgm:cxn modelId="{8DC08872-3BC2-4966-8D9A-47A3E7206B35}" type="presParOf" srcId="{FC8E260C-071F-4B4B-835F-933EC12E3763}" destId="{0D0FDB97-A9E7-4B2F-8B27-BE8F2D445529}" srcOrd="0" destOrd="0" presId="urn:microsoft.com/office/officeart/2005/8/layout/hList6"/>
    <dgm:cxn modelId="{01091E3D-E971-46E7-BA5D-8D3A5455766D}" type="presParOf" srcId="{FC8E260C-071F-4B4B-835F-933EC12E3763}" destId="{E591BDB0-F6E3-4D8B-AFC1-E2DC4337CBDC}" srcOrd="1" destOrd="0" presId="urn:microsoft.com/office/officeart/2005/8/layout/hList6"/>
    <dgm:cxn modelId="{40B70E67-56F3-44BA-B956-9FF1605A8B98}" type="presParOf" srcId="{FC8E260C-071F-4B4B-835F-933EC12E3763}" destId="{900DC1ED-D136-442A-9B7A-D7AC4F0BD937}" srcOrd="2" destOrd="0" presId="urn:microsoft.com/office/officeart/2005/8/layout/hList6"/>
    <dgm:cxn modelId="{D12CE86D-AE18-413E-84D7-2D066F2A4FEA}" type="presParOf" srcId="{FC8E260C-071F-4B4B-835F-933EC12E3763}" destId="{163F5E73-8D15-449E-BA52-68DAEF07499C}" srcOrd="3" destOrd="0" presId="urn:microsoft.com/office/officeart/2005/8/layout/hList6"/>
    <dgm:cxn modelId="{6C7689D0-B038-4C85-B522-0568B2D5A1A9}" type="presParOf" srcId="{FC8E260C-071F-4B4B-835F-933EC12E3763}" destId="{7F720736-15D2-44E8-A5B8-402DEF88115B}"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E65947-66C0-421C-9ADE-7E00FEC5FC61}"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ru-RU"/>
        </a:p>
      </dgm:t>
    </dgm:pt>
    <dgm:pt modelId="{520C962D-3191-49D9-8E57-6B9A175CB872}">
      <dgm:prSet phldrT="[Текст]"/>
      <dgm:spPr/>
      <dgm:t>
        <a:bodyPr/>
        <a:lstStyle/>
        <a:p>
          <a:r>
            <a:rPr lang="ru-RU" b="1" i="0" dirty="0" smtClean="0"/>
            <a:t>Подача</a:t>
          </a:r>
        </a:p>
        <a:p>
          <a:r>
            <a:rPr lang="ru-RU" b="0" i="0" dirty="0" smtClean="0"/>
            <a:t>Каждый розыгрыш мяча начинается с такого важного элемента игры как подача. Право подачи переходит от одного игрока к другому по окончании гейма. Во время подачи игрок находится за задней линией у линии, которая разделяет теннисный корт пополам вдоль. Игрок должен перебросить теннисный мяч в диагонально противоположную площадь подачи половины соперника. Первая подача всегда происходит правее центральной линии. После каждого розыгрыша подающий игрок переходит на противоположную сторону от центральной линии.</a:t>
          </a:r>
        </a:p>
        <a:p>
          <a:r>
            <a:rPr lang="ru-RU" b="0" i="0" dirty="0" smtClean="0"/>
            <a:t>Если теннисный мяч не попадает в площадь подачи (попадает за линию площади подачи или в сетку), то подающий игрок имеет право выполнить вторую подачу. Если вторая подача тоже не попадает в площадь для подачи, то очко присуждается противнику. Также является нарушение, если подающий игрок при выполнении подачи заступил за заднюю линию. Если же при выполнении подачи теннисистом мяч попал в площадь подачи, но при пересечении сетки задел её, то такая подача переигрывается.</a:t>
          </a:r>
          <a:endParaRPr lang="ru-RU" dirty="0"/>
        </a:p>
      </dgm:t>
    </dgm:pt>
    <dgm:pt modelId="{250A6BE4-0901-4CD1-95DD-F082B83563FD}" type="parTrans" cxnId="{CD1964D4-67D5-454D-BC64-422DDB87122D}">
      <dgm:prSet/>
      <dgm:spPr/>
      <dgm:t>
        <a:bodyPr/>
        <a:lstStyle/>
        <a:p>
          <a:endParaRPr lang="ru-RU"/>
        </a:p>
      </dgm:t>
    </dgm:pt>
    <dgm:pt modelId="{9A2022CA-1DAE-48B5-B387-6408FAB4EDA0}" type="sibTrans" cxnId="{CD1964D4-67D5-454D-BC64-422DDB87122D}">
      <dgm:prSet/>
      <dgm:spPr/>
      <dgm:t>
        <a:bodyPr/>
        <a:lstStyle/>
        <a:p>
          <a:endParaRPr lang="ru-RU"/>
        </a:p>
      </dgm:t>
    </dgm:pt>
    <dgm:pt modelId="{533569CF-C464-455D-9C57-40688B742549}">
      <dgm:prSet phldrT="[Текст]"/>
      <dgm:spPr/>
      <dgm:t>
        <a:bodyPr/>
        <a:lstStyle/>
        <a:p>
          <a:r>
            <a:rPr lang="ru-RU" b="1" i="0" dirty="0" smtClean="0"/>
            <a:t>Гейм</a:t>
          </a:r>
        </a:p>
        <a:p>
          <a:r>
            <a:rPr lang="ru-RU" b="0" i="0" dirty="0" smtClean="0"/>
            <a:t>Каждый гейм начинает разыгрываться со счёта 0-0. Если подающий выигрывает подачу, то счёт в таком случае становится 15-0, а если розыгрыш проигран, то 0-15. Следующая подача приводит к счёту 30, затем 40, следующий розыгрыш приводит к выигрышу гейма, но лишь в том случае, если соперник имеет счёт 30 или меньше. В случае, если оба игрока имею счёт по 40, то выигрыш следующего очка даёт игроку преимущество. Игрок, имеющий преимущество и выигравший следующий мяч, побеждает в гейме.</a:t>
          </a:r>
          <a:endParaRPr lang="ru-RU" dirty="0"/>
        </a:p>
      </dgm:t>
    </dgm:pt>
    <dgm:pt modelId="{170A1225-E9E8-478C-98DC-EE6E0432030D}" type="parTrans" cxnId="{5645CDF9-0A54-460C-B32E-AD44EB2790D9}">
      <dgm:prSet/>
      <dgm:spPr/>
      <dgm:t>
        <a:bodyPr/>
        <a:lstStyle/>
        <a:p>
          <a:endParaRPr lang="ru-RU"/>
        </a:p>
      </dgm:t>
    </dgm:pt>
    <dgm:pt modelId="{E96D4788-C26A-4D48-A4B8-0067576885BC}" type="sibTrans" cxnId="{5645CDF9-0A54-460C-B32E-AD44EB2790D9}">
      <dgm:prSet/>
      <dgm:spPr/>
      <dgm:t>
        <a:bodyPr/>
        <a:lstStyle/>
        <a:p>
          <a:endParaRPr lang="ru-RU"/>
        </a:p>
      </dgm:t>
    </dgm:pt>
    <dgm:pt modelId="{704195EE-BC4F-4EAA-847D-838091CC09DF}">
      <dgm:prSet phldrT="[Текст]"/>
      <dgm:spPr/>
      <dgm:t>
        <a:bodyPr/>
        <a:lstStyle/>
        <a:p>
          <a:r>
            <a:rPr lang="ru-RU" b="1" i="0" dirty="0" smtClean="0"/>
            <a:t>Матч</a:t>
          </a:r>
        </a:p>
        <a:p>
          <a:r>
            <a:rPr lang="ru-RU" b="0" i="0" dirty="0" smtClean="0"/>
            <a:t>Матчи бывают 3-сетовыми и 5-сетовыми. В 3-сетовом победителем считается теннисист, выигравший 2 сета, а в 5-сетовом - 3 сета.</a:t>
          </a:r>
          <a:endParaRPr lang="ru-RU" dirty="0"/>
        </a:p>
      </dgm:t>
    </dgm:pt>
    <dgm:pt modelId="{F36BC32A-354A-4743-8BCA-E08D257BDE10}" type="parTrans" cxnId="{264781C6-419B-4B5B-B4EB-C48F4EAA4646}">
      <dgm:prSet/>
      <dgm:spPr/>
      <dgm:t>
        <a:bodyPr/>
        <a:lstStyle/>
        <a:p>
          <a:endParaRPr lang="ru-RU"/>
        </a:p>
      </dgm:t>
    </dgm:pt>
    <dgm:pt modelId="{623C1BDE-179C-4038-A3D6-26B46EC716BB}" type="sibTrans" cxnId="{264781C6-419B-4B5B-B4EB-C48F4EAA4646}">
      <dgm:prSet/>
      <dgm:spPr/>
      <dgm:t>
        <a:bodyPr/>
        <a:lstStyle/>
        <a:p>
          <a:endParaRPr lang="ru-RU"/>
        </a:p>
      </dgm:t>
    </dgm:pt>
    <dgm:pt modelId="{5B89114B-E20D-43D0-8C63-BCEA688DA3E6}">
      <dgm:prSet phldrT="[Текст]"/>
      <dgm:spPr/>
      <dgm:t>
        <a:bodyPr/>
        <a:lstStyle/>
        <a:p>
          <a:r>
            <a:rPr lang="ru-RU" b="1" i="0" dirty="0" smtClean="0"/>
            <a:t>Тай-брейк</a:t>
          </a:r>
        </a:p>
        <a:p>
          <a:r>
            <a:rPr lang="ru-RU" b="0" i="0" dirty="0" smtClean="0"/>
            <a:t>Подающий игрок выполняет первую подачу, после чего право подачи переходит к сопернику и смена происходит уже через две подачи. Победителем становится теннисист, первым набравший 7 очков с разницей 2 очка. Тай-брейк будет длиться сколь угодно долго, пока разница в очках не достигнет двух. Последний сет в игре играется без тай-брейка.</a:t>
          </a:r>
          <a:endParaRPr lang="ru-RU" dirty="0"/>
        </a:p>
      </dgm:t>
    </dgm:pt>
    <dgm:pt modelId="{CE916996-F123-4B58-931C-928D26DFC9CF}" type="parTrans" cxnId="{E2C6E400-035E-4672-A0B3-2234C7A1041B}">
      <dgm:prSet/>
      <dgm:spPr/>
      <dgm:t>
        <a:bodyPr/>
        <a:lstStyle/>
        <a:p>
          <a:endParaRPr lang="ru-RU"/>
        </a:p>
      </dgm:t>
    </dgm:pt>
    <dgm:pt modelId="{2A7CA393-3EF3-43EC-9C6C-CADBBACE4ADC}" type="sibTrans" cxnId="{E2C6E400-035E-4672-A0B3-2234C7A1041B}">
      <dgm:prSet/>
      <dgm:spPr/>
      <dgm:t>
        <a:bodyPr/>
        <a:lstStyle/>
        <a:p>
          <a:endParaRPr lang="ru-RU"/>
        </a:p>
      </dgm:t>
    </dgm:pt>
    <dgm:pt modelId="{7C708937-F8E8-42E7-B7C3-7D38076BD90C}">
      <dgm:prSet phldrT="[Текст]"/>
      <dgm:spPr/>
      <dgm:t>
        <a:bodyPr/>
        <a:lstStyle/>
        <a:p>
          <a:r>
            <a:rPr lang="ru-RU" b="1" i="0" dirty="0" smtClean="0"/>
            <a:t>Сет</a:t>
          </a:r>
        </a:p>
        <a:p>
          <a:r>
            <a:rPr lang="ru-RU" b="0" i="0" dirty="0" smtClean="0"/>
            <a:t>Игрок, выигравший шесть геймов, считается выигравшим сет. Если счёт в сете 6-5, то в таком случае разыгрывается ещё 1 гейм. В случае если счёт становится 7-5, то сет заканчивается. Если же после розыгрыша одного гейма при счёте 6-5, счёт становится 6-6, то в таком случае разыгрывается тай-брейк.</a:t>
          </a:r>
          <a:endParaRPr lang="ru-RU" dirty="0"/>
        </a:p>
      </dgm:t>
    </dgm:pt>
    <dgm:pt modelId="{7FFA80F0-3EEE-4174-B455-4FB693320254}" type="parTrans" cxnId="{E38FF968-473E-4191-88FB-8B0BA7C3D2A7}">
      <dgm:prSet/>
      <dgm:spPr/>
      <dgm:t>
        <a:bodyPr/>
        <a:lstStyle/>
        <a:p>
          <a:endParaRPr lang="ru-RU"/>
        </a:p>
      </dgm:t>
    </dgm:pt>
    <dgm:pt modelId="{6C7366F7-F1D1-44FD-ADD8-59469BBB9378}" type="sibTrans" cxnId="{E38FF968-473E-4191-88FB-8B0BA7C3D2A7}">
      <dgm:prSet/>
      <dgm:spPr/>
      <dgm:t>
        <a:bodyPr/>
        <a:lstStyle/>
        <a:p>
          <a:endParaRPr lang="ru-RU"/>
        </a:p>
      </dgm:t>
    </dgm:pt>
    <dgm:pt modelId="{F68624B7-361E-4BC1-8FC2-6280BB7D6EDA}" type="pres">
      <dgm:prSet presAssocID="{36E65947-66C0-421C-9ADE-7E00FEC5FC61}" presName="Name0" presStyleCnt="0">
        <dgm:presLayoutVars>
          <dgm:chPref val="1"/>
          <dgm:dir/>
          <dgm:animOne val="branch"/>
          <dgm:animLvl val="lvl"/>
          <dgm:resizeHandles/>
        </dgm:presLayoutVars>
      </dgm:prSet>
      <dgm:spPr/>
    </dgm:pt>
    <dgm:pt modelId="{E246D05E-3572-46F1-B069-8B05AD109ED1}" type="pres">
      <dgm:prSet presAssocID="{520C962D-3191-49D9-8E57-6B9A175CB872}" presName="vertOne" presStyleCnt="0"/>
      <dgm:spPr/>
    </dgm:pt>
    <dgm:pt modelId="{2C05A03B-97ED-493F-B12D-D87964DA4B51}" type="pres">
      <dgm:prSet presAssocID="{520C962D-3191-49D9-8E57-6B9A175CB872}" presName="txOne" presStyleLbl="node0" presStyleIdx="0" presStyleCnt="1">
        <dgm:presLayoutVars>
          <dgm:chPref val="3"/>
        </dgm:presLayoutVars>
      </dgm:prSet>
      <dgm:spPr/>
      <dgm:t>
        <a:bodyPr/>
        <a:lstStyle/>
        <a:p>
          <a:endParaRPr lang="ru-RU"/>
        </a:p>
      </dgm:t>
    </dgm:pt>
    <dgm:pt modelId="{3C0560B7-98D5-4546-837A-981F2A267A93}" type="pres">
      <dgm:prSet presAssocID="{520C962D-3191-49D9-8E57-6B9A175CB872}" presName="parTransOne" presStyleCnt="0"/>
      <dgm:spPr/>
    </dgm:pt>
    <dgm:pt modelId="{23E00DA0-A374-4E83-86D5-F2E39536C054}" type="pres">
      <dgm:prSet presAssocID="{520C962D-3191-49D9-8E57-6B9A175CB872}" presName="horzOne" presStyleCnt="0"/>
      <dgm:spPr/>
    </dgm:pt>
    <dgm:pt modelId="{208F13E8-07F9-44C2-B6B9-EA17958A9715}" type="pres">
      <dgm:prSet presAssocID="{533569CF-C464-455D-9C57-40688B742549}" presName="vertTwo" presStyleCnt="0"/>
      <dgm:spPr/>
    </dgm:pt>
    <dgm:pt modelId="{04663BAE-ED58-4352-97CC-940668E90B42}" type="pres">
      <dgm:prSet presAssocID="{533569CF-C464-455D-9C57-40688B742549}" presName="txTwo" presStyleLbl="node2" presStyleIdx="0" presStyleCnt="2" custLinFactNeighborX="1799" custLinFactNeighborY="-13157">
        <dgm:presLayoutVars>
          <dgm:chPref val="3"/>
        </dgm:presLayoutVars>
      </dgm:prSet>
      <dgm:spPr/>
      <dgm:t>
        <a:bodyPr/>
        <a:lstStyle/>
        <a:p>
          <a:endParaRPr lang="ru-RU"/>
        </a:p>
      </dgm:t>
    </dgm:pt>
    <dgm:pt modelId="{61ACF1B5-0708-4F43-8349-952B7EB6B942}" type="pres">
      <dgm:prSet presAssocID="{533569CF-C464-455D-9C57-40688B742549}" presName="parTransTwo" presStyleCnt="0"/>
      <dgm:spPr/>
    </dgm:pt>
    <dgm:pt modelId="{59FC82EC-DA1C-473D-9823-D5318B144798}" type="pres">
      <dgm:prSet presAssocID="{533569CF-C464-455D-9C57-40688B742549}" presName="horzTwo" presStyleCnt="0"/>
      <dgm:spPr/>
    </dgm:pt>
    <dgm:pt modelId="{519221C7-42CF-4EB6-8BA2-C5F927B8DE6B}" type="pres">
      <dgm:prSet presAssocID="{704195EE-BC4F-4EAA-847D-838091CC09DF}" presName="vertThree" presStyleCnt="0"/>
      <dgm:spPr/>
    </dgm:pt>
    <dgm:pt modelId="{7E27E491-78BB-47F4-B2BF-057B123765B9}" type="pres">
      <dgm:prSet presAssocID="{704195EE-BC4F-4EAA-847D-838091CC09DF}" presName="txThree" presStyleLbl="node3" presStyleIdx="0" presStyleCnt="2">
        <dgm:presLayoutVars>
          <dgm:chPref val="3"/>
        </dgm:presLayoutVars>
      </dgm:prSet>
      <dgm:spPr/>
      <dgm:t>
        <a:bodyPr/>
        <a:lstStyle/>
        <a:p>
          <a:endParaRPr lang="ru-RU"/>
        </a:p>
      </dgm:t>
    </dgm:pt>
    <dgm:pt modelId="{68166E9E-F3CA-47A6-B063-CCB4BBA5BCDA}" type="pres">
      <dgm:prSet presAssocID="{704195EE-BC4F-4EAA-847D-838091CC09DF}" presName="horzThree" presStyleCnt="0"/>
      <dgm:spPr/>
    </dgm:pt>
    <dgm:pt modelId="{BDD4E8AB-4801-452C-A07B-F6F3381B06F6}" type="pres">
      <dgm:prSet presAssocID="{623C1BDE-179C-4038-A3D6-26B46EC716BB}" presName="sibSpaceThree" presStyleCnt="0"/>
      <dgm:spPr/>
    </dgm:pt>
    <dgm:pt modelId="{EDC3E568-6F88-4456-9FBA-F9F820D4C543}" type="pres">
      <dgm:prSet presAssocID="{5B89114B-E20D-43D0-8C63-BCEA688DA3E6}" presName="vertThree" presStyleCnt="0"/>
      <dgm:spPr/>
    </dgm:pt>
    <dgm:pt modelId="{86A6574F-429D-4067-B400-2C1CA928052A}" type="pres">
      <dgm:prSet presAssocID="{5B89114B-E20D-43D0-8C63-BCEA688DA3E6}" presName="txThree" presStyleLbl="node3" presStyleIdx="1" presStyleCnt="2">
        <dgm:presLayoutVars>
          <dgm:chPref val="3"/>
        </dgm:presLayoutVars>
      </dgm:prSet>
      <dgm:spPr/>
      <dgm:t>
        <a:bodyPr/>
        <a:lstStyle/>
        <a:p>
          <a:endParaRPr lang="ru-RU"/>
        </a:p>
      </dgm:t>
    </dgm:pt>
    <dgm:pt modelId="{09E7239A-34AE-4E95-ABD3-2FBCEE2BA1E9}" type="pres">
      <dgm:prSet presAssocID="{5B89114B-E20D-43D0-8C63-BCEA688DA3E6}" presName="horzThree" presStyleCnt="0"/>
      <dgm:spPr/>
    </dgm:pt>
    <dgm:pt modelId="{C238BAB1-8A80-4543-809B-1C80318F259C}" type="pres">
      <dgm:prSet presAssocID="{E96D4788-C26A-4D48-A4B8-0067576885BC}" presName="sibSpaceTwo" presStyleCnt="0"/>
      <dgm:spPr/>
    </dgm:pt>
    <dgm:pt modelId="{1A2F4570-4375-4613-A40E-8DBA381474E4}" type="pres">
      <dgm:prSet presAssocID="{7C708937-F8E8-42E7-B7C3-7D38076BD90C}" presName="vertTwo" presStyleCnt="0"/>
      <dgm:spPr/>
    </dgm:pt>
    <dgm:pt modelId="{312A9153-D0C0-4156-8F32-9823A8CAF2A8}" type="pres">
      <dgm:prSet presAssocID="{7C708937-F8E8-42E7-B7C3-7D38076BD90C}" presName="txTwo" presStyleLbl="node2" presStyleIdx="1" presStyleCnt="2" custLinFactY="9458" custLinFactNeighborX="-5152" custLinFactNeighborY="100000">
        <dgm:presLayoutVars>
          <dgm:chPref val="3"/>
        </dgm:presLayoutVars>
      </dgm:prSet>
      <dgm:spPr/>
      <dgm:t>
        <a:bodyPr/>
        <a:lstStyle/>
        <a:p>
          <a:endParaRPr lang="ru-RU"/>
        </a:p>
      </dgm:t>
    </dgm:pt>
    <dgm:pt modelId="{CCB924C4-D8EE-41FD-8F0F-00D1ADE7F433}" type="pres">
      <dgm:prSet presAssocID="{7C708937-F8E8-42E7-B7C3-7D38076BD90C}" presName="horzTwo" presStyleCnt="0"/>
      <dgm:spPr/>
    </dgm:pt>
  </dgm:ptLst>
  <dgm:cxnLst>
    <dgm:cxn modelId="{264781C6-419B-4B5B-B4EB-C48F4EAA4646}" srcId="{533569CF-C464-455D-9C57-40688B742549}" destId="{704195EE-BC4F-4EAA-847D-838091CC09DF}" srcOrd="0" destOrd="0" parTransId="{F36BC32A-354A-4743-8BCA-E08D257BDE10}" sibTransId="{623C1BDE-179C-4038-A3D6-26B46EC716BB}"/>
    <dgm:cxn modelId="{604268F8-74A5-4364-8535-01046DB2E782}" type="presOf" srcId="{7C708937-F8E8-42E7-B7C3-7D38076BD90C}" destId="{312A9153-D0C0-4156-8F32-9823A8CAF2A8}" srcOrd="0" destOrd="0" presId="urn:microsoft.com/office/officeart/2005/8/layout/hierarchy4"/>
    <dgm:cxn modelId="{D5584783-CEA2-4BDB-94DE-55989FB5670B}" type="presOf" srcId="{5B89114B-E20D-43D0-8C63-BCEA688DA3E6}" destId="{86A6574F-429D-4067-B400-2C1CA928052A}" srcOrd="0" destOrd="0" presId="urn:microsoft.com/office/officeart/2005/8/layout/hierarchy4"/>
    <dgm:cxn modelId="{FFD6C2D3-138A-4B74-9C69-5A20B8FBE6BD}" type="presOf" srcId="{533569CF-C464-455D-9C57-40688B742549}" destId="{04663BAE-ED58-4352-97CC-940668E90B42}" srcOrd="0" destOrd="0" presId="urn:microsoft.com/office/officeart/2005/8/layout/hierarchy4"/>
    <dgm:cxn modelId="{AFF8898D-732D-4740-860E-EDB6E13D39B0}" type="presOf" srcId="{704195EE-BC4F-4EAA-847D-838091CC09DF}" destId="{7E27E491-78BB-47F4-B2BF-057B123765B9}" srcOrd="0" destOrd="0" presId="urn:microsoft.com/office/officeart/2005/8/layout/hierarchy4"/>
    <dgm:cxn modelId="{CD1964D4-67D5-454D-BC64-422DDB87122D}" srcId="{36E65947-66C0-421C-9ADE-7E00FEC5FC61}" destId="{520C962D-3191-49D9-8E57-6B9A175CB872}" srcOrd="0" destOrd="0" parTransId="{250A6BE4-0901-4CD1-95DD-F082B83563FD}" sibTransId="{9A2022CA-1DAE-48B5-B387-6408FAB4EDA0}"/>
    <dgm:cxn modelId="{5645CDF9-0A54-460C-B32E-AD44EB2790D9}" srcId="{520C962D-3191-49D9-8E57-6B9A175CB872}" destId="{533569CF-C464-455D-9C57-40688B742549}" srcOrd="0" destOrd="0" parTransId="{170A1225-E9E8-478C-98DC-EE6E0432030D}" sibTransId="{E96D4788-C26A-4D48-A4B8-0067576885BC}"/>
    <dgm:cxn modelId="{E2C6E400-035E-4672-A0B3-2234C7A1041B}" srcId="{533569CF-C464-455D-9C57-40688B742549}" destId="{5B89114B-E20D-43D0-8C63-BCEA688DA3E6}" srcOrd="1" destOrd="0" parTransId="{CE916996-F123-4B58-931C-928D26DFC9CF}" sibTransId="{2A7CA393-3EF3-43EC-9C6C-CADBBACE4ADC}"/>
    <dgm:cxn modelId="{44C0923B-1C94-4A67-951D-0874966022D5}" type="presOf" srcId="{36E65947-66C0-421C-9ADE-7E00FEC5FC61}" destId="{F68624B7-361E-4BC1-8FC2-6280BB7D6EDA}" srcOrd="0" destOrd="0" presId="urn:microsoft.com/office/officeart/2005/8/layout/hierarchy4"/>
    <dgm:cxn modelId="{6A746239-6969-4468-9CCF-BEC7C039FCC2}" type="presOf" srcId="{520C962D-3191-49D9-8E57-6B9A175CB872}" destId="{2C05A03B-97ED-493F-B12D-D87964DA4B51}" srcOrd="0" destOrd="0" presId="urn:microsoft.com/office/officeart/2005/8/layout/hierarchy4"/>
    <dgm:cxn modelId="{E38FF968-473E-4191-88FB-8B0BA7C3D2A7}" srcId="{520C962D-3191-49D9-8E57-6B9A175CB872}" destId="{7C708937-F8E8-42E7-B7C3-7D38076BD90C}" srcOrd="1" destOrd="0" parTransId="{7FFA80F0-3EEE-4174-B455-4FB693320254}" sibTransId="{6C7366F7-F1D1-44FD-ADD8-59469BBB9378}"/>
    <dgm:cxn modelId="{046D3B6D-3071-46B2-88CA-3A647C48EC5D}" type="presParOf" srcId="{F68624B7-361E-4BC1-8FC2-6280BB7D6EDA}" destId="{E246D05E-3572-46F1-B069-8B05AD109ED1}" srcOrd="0" destOrd="0" presId="urn:microsoft.com/office/officeart/2005/8/layout/hierarchy4"/>
    <dgm:cxn modelId="{CA61BEB9-4AD5-4E6B-8BCC-CE699701A7A5}" type="presParOf" srcId="{E246D05E-3572-46F1-B069-8B05AD109ED1}" destId="{2C05A03B-97ED-493F-B12D-D87964DA4B51}" srcOrd="0" destOrd="0" presId="urn:microsoft.com/office/officeart/2005/8/layout/hierarchy4"/>
    <dgm:cxn modelId="{C4F97733-74B4-43E1-BC6B-7B9AD2792B65}" type="presParOf" srcId="{E246D05E-3572-46F1-B069-8B05AD109ED1}" destId="{3C0560B7-98D5-4546-837A-981F2A267A93}" srcOrd="1" destOrd="0" presId="urn:microsoft.com/office/officeart/2005/8/layout/hierarchy4"/>
    <dgm:cxn modelId="{426F9EDD-9A39-4347-A362-27B9E40153EC}" type="presParOf" srcId="{E246D05E-3572-46F1-B069-8B05AD109ED1}" destId="{23E00DA0-A374-4E83-86D5-F2E39536C054}" srcOrd="2" destOrd="0" presId="urn:microsoft.com/office/officeart/2005/8/layout/hierarchy4"/>
    <dgm:cxn modelId="{1C1CC112-36B3-4218-9F18-A8F12723ED30}" type="presParOf" srcId="{23E00DA0-A374-4E83-86D5-F2E39536C054}" destId="{208F13E8-07F9-44C2-B6B9-EA17958A9715}" srcOrd="0" destOrd="0" presId="urn:microsoft.com/office/officeart/2005/8/layout/hierarchy4"/>
    <dgm:cxn modelId="{F3211E4A-43EC-49DF-B72F-A5559B21590D}" type="presParOf" srcId="{208F13E8-07F9-44C2-B6B9-EA17958A9715}" destId="{04663BAE-ED58-4352-97CC-940668E90B42}" srcOrd="0" destOrd="0" presId="urn:microsoft.com/office/officeart/2005/8/layout/hierarchy4"/>
    <dgm:cxn modelId="{13EDE8F7-C0C8-40B1-A915-FA2D58A638C1}" type="presParOf" srcId="{208F13E8-07F9-44C2-B6B9-EA17958A9715}" destId="{61ACF1B5-0708-4F43-8349-952B7EB6B942}" srcOrd="1" destOrd="0" presId="urn:microsoft.com/office/officeart/2005/8/layout/hierarchy4"/>
    <dgm:cxn modelId="{674F9DC5-0354-44F7-A6BB-C1AD06750C01}" type="presParOf" srcId="{208F13E8-07F9-44C2-B6B9-EA17958A9715}" destId="{59FC82EC-DA1C-473D-9823-D5318B144798}" srcOrd="2" destOrd="0" presId="urn:microsoft.com/office/officeart/2005/8/layout/hierarchy4"/>
    <dgm:cxn modelId="{C9D80D2D-4A45-4C4F-89F4-ECF4C6624CC9}" type="presParOf" srcId="{59FC82EC-DA1C-473D-9823-D5318B144798}" destId="{519221C7-42CF-4EB6-8BA2-C5F927B8DE6B}" srcOrd="0" destOrd="0" presId="urn:microsoft.com/office/officeart/2005/8/layout/hierarchy4"/>
    <dgm:cxn modelId="{7513C220-5B7C-4DCA-BC2E-34A878FB208A}" type="presParOf" srcId="{519221C7-42CF-4EB6-8BA2-C5F927B8DE6B}" destId="{7E27E491-78BB-47F4-B2BF-057B123765B9}" srcOrd="0" destOrd="0" presId="urn:microsoft.com/office/officeart/2005/8/layout/hierarchy4"/>
    <dgm:cxn modelId="{BF299319-C57C-496F-B35B-36D3A66E88AD}" type="presParOf" srcId="{519221C7-42CF-4EB6-8BA2-C5F927B8DE6B}" destId="{68166E9E-F3CA-47A6-B063-CCB4BBA5BCDA}" srcOrd="1" destOrd="0" presId="urn:microsoft.com/office/officeart/2005/8/layout/hierarchy4"/>
    <dgm:cxn modelId="{ED4D9E2E-02F3-49E7-AB36-F2356CD13FD7}" type="presParOf" srcId="{59FC82EC-DA1C-473D-9823-D5318B144798}" destId="{BDD4E8AB-4801-452C-A07B-F6F3381B06F6}" srcOrd="1" destOrd="0" presId="urn:microsoft.com/office/officeart/2005/8/layout/hierarchy4"/>
    <dgm:cxn modelId="{5F77401E-7859-4A96-B4F5-2F890FA0D9CE}" type="presParOf" srcId="{59FC82EC-DA1C-473D-9823-D5318B144798}" destId="{EDC3E568-6F88-4456-9FBA-F9F820D4C543}" srcOrd="2" destOrd="0" presId="urn:microsoft.com/office/officeart/2005/8/layout/hierarchy4"/>
    <dgm:cxn modelId="{B1A18CBF-A391-4861-B482-06E57EA79CE6}" type="presParOf" srcId="{EDC3E568-6F88-4456-9FBA-F9F820D4C543}" destId="{86A6574F-429D-4067-B400-2C1CA928052A}" srcOrd="0" destOrd="0" presId="urn:microsoft.com/office/officeart/2005/8/layout/hierarchy4"/>
    <dgm:cxn modelId="{672B704F-9FA9-49E9-9487-AEFDC56EC138}" type="presParOf" srcId="{EDC3E568-6F88-4456-9FBA-F9F820D4C543}" destId="{09E7239A-34AE-4E95-ABD3-2FBCEE2BA1E9}" srcOrd="1" destOrd="0" presId="urn:microsoft.com/office/officeart/2005/8/layout/hierarchy4"/>
    <dgm:cxn modelId="{38FD1013-C6DC-47E1-9608-3BE6B66B1164}" type="presParOf" srcId="{23E00DA0-A374-4E83-86D5-F2E39536C054}" destId="{C238BAB1-8A80-4543-809B-1C80318F259C}" srcOrd="1" destOrd="0" presId="urn:microsoft.com/office/officeart/2005/8/layout/hierarchy4"/>
    <dgm:cxn modelId="{C92D7A6C-E558-45AE-865C-3E92349B5195}" type="presParOf" srcId="{23E00DA0-A374-4E83-86D5-F2E39536C054}" destId="{1A2F4570-4375-4613-A40E-8DBA381474E4}" srcOrd="2" destOrd="0" presId="urn:microsoft.com/office/officeart/2005/8/layout/hierarchy4"/>
    <dgm:cxn modelId="{6FCB4A4D-CFCB-4944-809B-956068737BAD}" type="presParOf" srcId="{1A2F4570-4375-4613-A40E-8DBA381474E4}" destId="{312A9153-D0C0-4156-8F32-9823A8CAF2A8}" srcOrd="0" destOrd="0" presId="urn:microsoft.com/office/officeart/2005/8/layout/hierarchy4"/>
    <dgm:cxn modelId="{645E2049-DE18-4561-ADB2-ED511EA26D8E}" type="presParOf" srcId="{1A2F4570-4375-4613-A40E-8DBA381474E4}" destId="{CCB924C4-D8EE-41FD-8F0F-00D1ADE7F433}"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1CFF30F-D74F-4984-A1A6-2C72D416E4E8}" type="doc">
      <dgm:prSet loTypeId="urn:microsoft.com/office/officeart/2005/8/layout/chevron2" loCatId="process" qsTypeId="urn:microsoft.com/office/officeart/2005/8/quickstyle/3d1" qsCatId="3D" csTypeId="urn:microsoft.com/office/officeart/2005/8/colors/accent1_2" csCatId="accent1" phldr="1"/>
      <dgm:spPr/>
      <dgm:t>
        <a:bodyPr/>
        <a:lstStyle/>
        <a:p>
          <a:endParaRPr lang="ru-RU"/>
        </a:p>
      </dgm:t>
    </dgm:pt>
    <dgm:pt modelId="{0776D252-86D8-4526-89FB-545EBA154E43}">
      <dgm:prSet phldrT="[Текст]" phldr="1"/>
      <dgm:spPr>
        <a:blipFill rotWithShape="0">
          <a:blip xmlns:r="http://schemas.openxmlformats.org/officeDocument/2006/relationships" r:embed="rId1"/>
          <a:stretch>
            <a:fillRect/>
          </a:stretch>
        </a:blipFill>
      </dgm:spPr>
      <dgm:t>
        <a:bodyPr/>
        <a:lstStyle/>
        <a:p>
          <a:endParaRPr lang="ru-RU" dirty="0"/>
        </a:p>
      </dgm:t>
    </dgm:pt>
    <dgm:pt modelId="{80C2A273-25EA-4CFB-B439-934D0D32E0F0}" type="parTrans" cxnId="{BE2703A0-D1C7-4731-A9F4-364588482C88}">
      <dgm:prSet/>
      <dgm:spPr/>
      <dgm:t>
        <a:bodyPr/>
        <a:lstStyle/>
        <a:p>
          <a:endParaRPr lang="ru-RU"/>
        </a:p>
      </dgm:t>
    </dgm:pt>
    <dgm:pt modelId="{8CA00B87-0D50-41E0-8A2C-EEE789F2AEA6}" type="sibTrans" cxnId="{BE2703A0-D1C7-4731-A9F4-364588482C88}">
      <dgm:prSet/>
      <dgm:spPr/>
      <dgm:t>
        <a:bodyPr/>
        <a:lstStyle/>
        <a:p>
          <a:endParaRPr lang="ru-RU"/>
        </a:p>
      </dgm:t>
    </dgm:pt>
    <dgm:pt modelId="{A95CA294-3794-4D69-9592-42C1A6F99570}">
      <dgm:prSet phldrT="[Текст]"/>
      <dgm:spPr/>
      <dgm:t>
        <a:bodyPr/>
        <a:lstStyle/>
        <a:p>
          <a:r>
            <a:rPr lang="ru-RU" b="0" i="0" dirty="0" smtClean="0"/>
            <a:t>18 августа 1878 года был провозглашен «Манифест о всемирном развитии лаун-тенниса в России». Как и в других странах, изначально в России эта игра была спортом высшего общества, то есть состоятельных людей. Постепенно теннис становился очень популярным в стране. Первые клубы были открыты в 80-х годах XIX века, а к 1914 году их было уже 48. С 1907 года начали проводиться чемпионаты внутри городов и между ними. В 1903 году российские спортсмены впервые приняли участие в международных соревнованиях.</a:t>
          </a:r>
          <a:endParaRPr lang="ru-RU" dirty="0"/>
        </a:p>
      </dgm:t>
    </dgm:pt>
    <dgm:pt modelId="{069C026D-1622-4FA5-A088-4328005F8FFD}" type="parTrans" cxnId="{F0555867-AE56-4DFD-88DB-4C9BB8B03081}">
      <dgm:prSet/>
      <dgm:spPr/>
      <dgm:t>
        <a:bodyPr/>
        <a:lstStyle/>
        <a:p>
          <a:endParaRPr lang="ru-RU"/>
        </a:p>
      </dgm:t>
    </dgm:pt>
    <dgm:pt modelId="{4D7A3930-7A78-44C0-9ED1-B1B66CB2DD08}" type="sibTrans" cxnId="{F0555867-AE56-4DFD-88DB-4C9BB8B03081}">
      <dgm:prSet/>
      <dgm:spPr/>
      <dgm:t>
        <a:bodyPr/>
        <a:lstStyle/>
        <a:p>
          <a:endParaRPr lang="ru-RU"/>
        </a:p>
      </dgm:t>
    </dgm:pt>
    <dgm:pt modelId="{E4938D16-DC26-4D75-A358-9F620416EB2B}">
      <dgm:prSet phldrT="[Текст]" phldr="1"/>
      <dgm:spPr>
        <a:blipFill rotWithShape="0">
          <a:blip xmlns:r="http://schemas.openxmlformats.org/officeDocument/2006/relationships" r:embed="rId2"/>
          <a:stretch>
            <a:fillRect/>
          </a:stretch>
        </a:blipFill>
      </dgm:spPr>
      <dgm:t>
        <a:bodyPr/>
        <a:lstStyle/>
        <a:p>
          <a:endParaRPr lang="ru-RU" dirty="0"/>
        </a:p>
      </dgm:t>
    </dgm:pt>
    <dgm:pt modelId="{3B74A311-AA31-455A-A5E2-55CE0584C07D}" type="parTrans" cxnId="{D96A622C-25B5-40C8-A20E-240AB15D7AAC}">
      <dgm:prSet/>
      <dgm:spPr/>
      <dgm:t>
        <a:bodyPr/>
        <a:lstStyle/>
        <a:p>
          <a:endParaRPr lang="ru-RU"/>
        </a:p>
      </dgm:t>
    </dgm:pt>
    <dgm:pt modelId="{DDE6A9BD-A332-4E26-B489-C6B36FBBB50C}" type="sibTrans" cxnId="{D96A622C-25B5-40C8-A20E-240AB15D7AAC}">
      <dgm:prSet/>
      <dgm:spPr/>
      <dgm:t>
        <a:bodyPr/>
        <a:lstStyle/>
        <a:p>
          <a:endParaRPr lang="ru-RU"/>
        </a:p>
      </dgm:t>
    </dgm:pt>
    <dgm:pt modelId="{6180964A-D971-4197-9FC1-278D4D8B1E14}">
      <dgm:prSet phldrT="[Текст]" custT="1"/>
      <dgm:spPr/>
      <dgm:t>
        <a:bodyPr/>
        <a:lstStyle/>
        <a:p>
          <a:r>
            <a:rPr lang="ru-RU" sz="1400" b="0" i="0" dirty="0" smtClean="0"/>
            <a:t>В 1908 году был создан Всероссийский союз клубов лаун-тенниса, который в 1912 году вошел в состав Международной федерации лаун-тенниса. В 1924 году состоялся первый чемпионат СССР по теннису, а с 1928 года игра была включена в программу первой Всесоюзной спартакиады в Москве. Затем в 1923 году была создана Всесоюзная теннисная секция, которую в 1956 году переименовали в Федерацию тенниса СССР, позже – в 1956 году – она вошла в состав Международной федерации лаун-тенниса.</a:t>
          </a:r>
          <a:endParaRPr lang="ru-RU" sz="1400" dirty="0"/>
        </a:p>
      </dgm:t>
    </dgm:pt>
    <dgm:pt modelId="{CCB22736-CDD9-471C-90DF-E318B9D205E5}" type="parTrans" cxnId="{055BA02E-0D62-4505-8C79-F16BD5376D4E}">
      <dgm:prSet/>
      <dgm:spPr/>
      <dgm:t>
        <a:bodyPr/>
        <a:lstStyle/>
        <a:p>
          <a:endParaRPr lang="ru-RU"/>
        </a:p>
      </dgm:t>
    </dgm:pt>
    <dgm:pt modelId="{2E5A3424-E35C-425F-B8BE-99EB45EE2EEE}" type="sibTrans" cxnId="{055BA02E-0D62-4505-8C79-F16BD5376D4E}">
      <dgm:prSet/>
      <dgm:spPr/>
      <dgm:t>
        <a:bodyPr/>
        <a:lstStyle/>
        <a:p>
          <a:endParaRPr lang="ru-RU"/>
        </a:p>
      </dgm:t>
    </dgm:pt>
    <dgm:pt modelId="{75A46335-F4D2-4F6B-9029-608EA8054315}">
      <dgm:prSet phldrT="[Текст]" phldr="1" custT="1"/>
      <dgm:spPr>
        <a:blipFill rotWithShape="0">
          <a:blip xmlns:r="http://schemas.openxmlformats.org/officeDocument/2006/relationships" r:embed="rId3"/>
          <a:stretch>
            <a:fillRect/>
          </a:stretch>
        </a:blipFill>
      </dgm:spPr>
      <dgm:t>
        <a:bodyPr/>
        <a:lstStyle/>
        <a:p>
          <a:endParaRPr lang="ru-RU" sz="1400" b="1" dirty="0"/>
        </a:p>
      </dgm:t>
    </dgm:pt>
    <dgm:pt modelId="{F8F8F4E1-326E-4F11-A491-7ADAAC342012}" type="parTrans" cxnId="{EE1D0AA3-C0E9-4AF2-8F58-996B03D03E7D}">
      <dgm:prSet/>
      <dgm:spPr/>
      <dgm:t>
        <a:bodyPr/>
        <a:lstStyle/>
        <a:p>
          <a:endParaRPr lang="ru-RU"/>
        </a:p>
      </dgm:t>
    </dgm:pt>
    <dgm:pt modelId="{9F6D89DD-681C-402D-A641-80C0B6A13D55}" type="sibTrans" cxnId="{EE1D0AA3-C0E9-4AF2-8F58-996B03D03E7D}">
      <dgm:prSet/>
      <dgm:spPr/>
      <dgm:t>
        <a:bodyPr/>
        <a:lstStyle/>
        <a:p>
          <a:endParaRPr lang="ru-RU"/>
        </a:p>
      </dgm:t>
    </dgm:pt>
    <dgm:pt modelId="{6DCEA3CC-6541-4DFC-A05A-BD3A3116C8B9}">
      <dgm:prSet phldrT="[Текст]" custT="1"/>
      <dgm:spPr/>
      <dgm:t>
        <a:bodyPr/>
        <a:lstStyle/>
        <a:p>
          <a:r>
            <a:rPr lang="ru-RU" sz="1400" b="0" i="0" dirty="0" smtClean="0"/>
            <a:t>В Кубке Дэвиса российские теннисисты впервые приняли участие в 1962 году, а в Уимблдонском турнире – в 1958, в Открытом чемпионате Франции – в 1961, а на чемпионате Европы отечественные спортсмены появились в 1969 году</a:t>
          </a:r>
          <a:r>
            <a:rPr lang="ru-RU" sz="900" b="0" i="0" dirty="0" smtClean="0"/>
            <a:t>.</a:t>
          </a:r>
          <a:endParaRPr lang="ru-RU" sz="900" dirty="0"/>
        </a:p>
      </dgm:t>
    </dgm:pt>
    <dgm:pt modelId="{2EEE8A98-D06C-4E25-9AD4-15828A489870}" type="parTrans" cxnId="{466DC454-9200-4493-8680-FD4BA9171601}">
      <dgm:prSet/>
      <dgm:spPr/>
      <dgm:t>
        <a:bodyPr/>
        <a:lstStyle/>
        <a:p>
          <a:endParaRPr lang="ru-RU"/>
        </a:p>
      </dgm:t>
    </dgm:pt>
    <dgm:pt modelId="{500B57D6-5A7B-49E1-A9DD-38FD18381A54}" type="sibTrans" cxnId="{466DC454-9200-4493-8680-FD4BA9171601}">
      <dgm:prSet/>
      <dgm:spPr/>
      <dgm:t>
        <a:bodyPr/>
        <a:lstStyle/>
        <a:p>
          <a:endParaRPr lang="ru-RU"/>
        </a:p>
      </dgm:t>
    </dgm:pt>
    <dgm:pt modelId="{2A9A4807-1D0E-4348-8D21-E57144F73034}" type="pres">
      <dgm:prSet presAssocID="{51CFF30F-D74F-4984-A1A6-2C72D416E4E8}" presName="linearFlow" presStyleCnt="0">
        <dgm:presLayoutVars>
          <dgm:dir/>
          <dgm:animLvl val="lvl"/>
          <dgm:resizeHandles val="exact"/>
        </dgm:presLayoutVars>
      </dgm:prSet>
      <dgm:spPr/>
    </dgm:pt>
    <dgm:pt modelId="{BAADA071-9EB1-4D2B-987D-6F20A392FA44}" type="pres">
      <dgm:prSet presAssocID="{0776D252-86D8-4526-89FB-545EBA154E43}" presName="composite" presStyleCnt="0"/>
      <dgm:spPr/>
    </dgm:pt>
    <dgm:pt modelId="{9ED3F3B0-E8FD-46A9-AC40-DE217946F132}" type="pres">
      <dgm:prSet presAssocID="{0776D252-86D8-4526-89FB-545EBA154E43}" presName="parentText" presStyleLbl="alignNode1" presStyleIdx="0" presStyleCnt="3" custScaleX="100000" custScaleY="100005" custLinFactNeighborX="-553" custLinFactNeighborY="0">
        <dgm:presLayoutVars>
          <dgm:chMax val="1"/>
          <dgm:bulletEnabled val="1"/>
        </dgm:presLayoutVars>
      </dgm:prSet>
      <dgm:spPr/>
    </dgm:pt>
    <dgm:pt modelId="{46BB789B-D114-4817-B1B1-5E62CF642466}" type="pres">
      <dgm:prSet presAssocID="{0776D252-86D8-4526-89FB-545EBA154E43}" presName="descendantText" presStyleLbl="alignAcc1" presStyleIdx="0" presStyleCnt="3">
        <dgm:presLayoutVars>
          <dgm:bulletEnabled val="1"/>
        </dgm:presLayoutVars>
      </dgm:prSet>
      <dgm:spPr/>
      <dgm:t>
        <a:bodyPr/>
        <a:lstStyle/>
        <a:p>
          <a:endParaRPr lang="ru-RU"/>
        </a:p>
      </dgm:t>
    </dgm:pt>
    <dgm:pt modelId="{D47432FF-3AEA-4D85-8E45-D5EBF4E41571}" type="pres">
      <dgm:prSet presAssocID="{8CA00B87-0D50-41E0-8A2C-EEE789F2AEA6}" presName="sp" presStyleCnt="0"/>
      <dgm:spPr/>
    </dgm:pt>
    <dgm:pt modelId="{C0F9C666-68B6-4F5B-86AF-F509332BC596}" type="pres">
      <dgm:prSet presAssocID="{E4938D16-DC26-4D75-A358-9F620416EB2B}" presName="composite" presStyleCnt="0"/>
      <dgm:spPr/>
    </dgm:pt>
    <dgm:pt modelId="{1C8A8581-E8BC-4D6F-B305-4115447DE129}" type="pres">
      <dgm:prSet presAssocID="{E4938D16-DC26-4D75-A358-9F620416EB2B}" presName="parentText" presStyleLbl="alignNode1" presStyleIdx="1" presStyleCnt="3">
        <dgm:presLayoutVars>
          <dgm:chMax val="1"/>
          <dgm:bulletEnabled val="1"/>
        </dgm:presLayoutVars>
      </dgm:prSet>
      <dgm:spPr/>
    </dgm:pt>
    <dgm:pt modelId="{F5C4F136-62DA-4088-A963-68C014E1C462}" type="pres">
      <dgm:prSet presAssocID="{E4938D16-DC26-4D75-A358-9F620416EB2B}" presName="descendantText" presStyleLbl="alignAcc1" presStyleIdx="1" presStyleCnt="3" custLinFactNeighborX="0" custLinFactNeighborY="1851">
        <dgm:presLayoutVars>
          <dgm:bulletEnabled val="1"/>
        </dgm:presLayoutVars>
      </dgm:prSet>
      <dgm:spPr/>
      <dgm:t>
        <a:bodyPr/>
        <a:lstStyle/>
        <a:p>
          <a:endParaRPr lang="ru-RU"/>
        </a:p>
      </dgm:t>
    </dgm:pt>
    <dgm:pt modelId="{FD9413EE-1E79-4AFA-817A-0562E51532B6}" type="pres">
      <dgm:prSet presAssocID="{DDE6A9BD-A332-4E26-B489-C6B36FBBB50C}" presName="sp" presStyleCnt="0"/>
      <dgm:spPr/>
    </dgm:pt>
    <dgm:pt modelId="{C16235B1-F819-4D7D-A5E9-D318798C2F5E}" type="pres">
      <dgm:prSet presAssocID="{75A46335-F4D2-4F6B-9029-608EA8054315}" presName="composite" presStyleCnt="0"/>
      <dgm:spPr/>
    </dgm:pt>
    <dgm:pt modelId="{1144A39F-92E4-4C26-98F3-C588BC9A0495}" type="pres">
      <dgm:prSet presAssocID="{75A46335-F4D2-4F6B-9029-608EA8054315}" presName="parentText" presStyleLbl="alignNode1" presStyleIdx="2" presStyleCnt="3" custLinFactNeighborX="-553" custLinFactNeighborY="5948">
        <dgm:presLayoutVars>
          <dgm:chMax val="1"/>
          <dgm:bulletEnabled val="1"/>
        </dgm:presLayoutVars>
      </dgm:prSet>
      <dgm:spPr/>
    </dgm:pt>
    <dgm:pt modelId="{FEB41701-5ED0-4FB9-B5CA-3EA40ED55670}" type="pres">
      <dgm:prSet presAssocID="{75A46335-F4D2-4F6B-9029-608EA8054315}" presName="descendantText" presStyleLbl="alignAcc1" presStyleIdx="2" presStyleCnt="3">
        <dgm:presLayoutVars>
          <dgm:bulletEnabled val="1"/>
        </dgm:presLayoutVars>
      </dgm:prSet>
      <dgm:spPr/>
      <dgm:t>
        <a:bodyPr/>
        <a:lstStyle/>
        <a:p>
          <a:endParaRPr lang="ru-RU"/>
        </a:p>
      </dgm:t>
    </dgm:pt>
  </dgm:ptLst>
  <dgm:cxnLst>
    <dgm:cxn modelId="{055BA02E-0D62-4505-8C79-F16BD5376D4E}" srcId="{E4938D16-DC26-4D75-A358-9F620416EB2B}" destId="{6180964A-D971-4197-9FC1-278D4D8B1E14}" srcOrd="0" destOrd="0" parTransId="{CCB22736-CDD9-471C-90DF-E318B9D205E5}" sibTransId="{2E5A3424-E35C-425F-B8BE-99EB45EE2EEE}"/>
    <dgm:cxn modelId="{6A82B1A9-8E8D-424C-B658-54D9F607FA61}" type="presOf" srcId="{51CFF30F-D74F-4984-A1A6-2C72D416E4E8}" destId="{2A9A4807-1D0E-4348-8D21-E57144F73034}" srcOrd="0" destOrd="0" presId="urn:microsoft.com/office/officeart/2005/8/layout/chevron2"/>
    <dgm:cxn modelId="{F0555867-AE56-4DFD-88DB-4C9BB8B03081}" srcId="{0776D252-86D8-4526-89FB-545EBA154E43}" destId="{A95CA294-3794-4D69-9592-42C1A6F99570}" srcOrd="0" destOrd="0" parTransId="{069C026D-1622-4FA5-A088-4328005F8FFD}" sibTransId="{4D7A3930-7A78-44C0-9ED1-B1B66CB2DD08}"/>
    <dgm:cxn modelId="{53DDA155-14DD-499E-9E99-AA299946CBB7}" type="presOf" srcId="{75A46335-F4D2-4F6B-9029-608EA8054315}" destId="{1144A39F-92E4-4C26-98F3-C588BC9A0495}" srcOrd="0" destOrd="0" presId="urn:microsoft.com/office/officeart/2005/8/layout/chevron2"/>
    <dgm:cxn modelId="{466DC454-9200-4493-8680-FD4BA9171601}" srcId="{75A46335-F4D2-4F6B-9029-608EA8054315}" destId="{6DCEA3CC-6541-4DFC-A05A-BD3A3116C8B9}" srcOrd="0" destOrd="0" parTransId="{2EEE8A98-D06C-4E25-9AD4-15828A489870}" sibTransId="{500B57D6-5A7B-49E1-A9DD-38FD18381A54}"/>
    <dgm:cxn modelId="{BE2703A0-D1C7-4731-A9F4-364588482C88}" srcId="{51CFF30F-D74F-4984-A1A6-2C72D416E4E8}" destId="{0776D252-86D8-4526-89FB-545EBA154E43}" srcOrd="0" destOrd="0" parTransId="{80C2A273-25EA-4CFB-B439-934D0D32E0F0}" sibTransId="{8CA00B87-0D50-41E0-8A2C-EEE789F2AEA6}"/>
    <dgm:cxn modelId="{D96A622C-25B5-40C8-A20E-240AB15D7AAC}" srcId="{51CFF30F-D74F-4984-A1A6-2C72D416E4E8}" destId="{E4938D16-DC26-4D75-A358-9F620416EB2B}" srcOrd="1" destOrd="0" parTransId="{3B74A311-AA31-455A-A5E2-55CE0584C07D}" sibTransId="{DDE6A9BD-A332-4E26-B489-C6B36FBBB50C}"/>
    <dgm:cxn modelId="{EE1D0AA3-C0E9-4AF2-8F58-996B03D03E7D}" srcId="{51CFF30F-D74F-4984-A1A6-2C72D416E4E8}" destId="{75A46335-F4D2-4F6B-9029-608EA8054315}" srcOrd="2" destOrd="0" parTransId="{F8F8F4E1-326E-4F11-A491-7ADAAC342012}" sibTransId="{9F6D89DD-681C-402D-A641-80C0B6A13D55}"/>
    <dgm:cxn modelId="{946A9901-36A8-4896-A41B-A309F79941B0}" type="presOf" srcId="{6180964A-D971-4197-9FC1-278D4D8B1E14}" destId="{F5C4F136-62DA-4088-A963-68C014E1C462}" srcOrd="0" destOrd="0" presId="urn:microsoft.com/office/officeart/2005/8/layout/chevron2"/>
    <dgm:cxn modelId="{F4A931E1-A989-41BA-8689-B08F61A4D2FD}" type="presOf" srcId="{6DCEA3CC-6541-4DFC-A05A-BD3A3116C8B9}" destId="{FEB41701-5ED0-4FB9-B5CA-3EA40ED55670}" srcOrd="0" destOrd="0" presId="urn:microsoft.com/office/officeart/2005/8/layout/chevron2"/>
    <dgm:cxn modelId="{F28C0FB9-F3E1-4B4B-ABF6-5406EECEEB09}" type="presOf" srcId="{E4938D16-DC26-4D75-A358-9F620416EB2B}" destId="{1C8A8581-E8BC-4D6F-B305-4115447DE129}" srcOrd="0" destOrd="0" presId="urn:microsoft.com/office/officeart/2005/8/layout/chevron2"/>
    <dgm:cxn modelId="{78674019-574D-42B3-B445-5E85DE520ED0}" type="presOf" srcId="{A95CA294-3794-4D69-9592-42C1A6F99570}" destId="{46BB789B-D114-4817-B1B1-5E62CF642466}" srcOrd="0" destOrd="0" presId="urn:microsoft.com/office/officeart/2005/8/layout/chevron2"/>
    <dgm:cxn modelId="{0DBFAEBA-3CA2-4541-BDEA-88D0D6D428A6}" type="presOf" srcId="{0776D252-86D8-4526-89FB-545EBA154E43}" destId="{9ED3F3B0-E8FD-46A9-AC40-DE217946F132}" srcOrd="0" destOrd="0" presId="urn:microsoft.com/office/officeart/2005/8/layout/chevron2"/>
    <dgm:cxn modelId="{E2412C3A-3118-4A09-8F0B-E712FEAEB35D}" type="presParOf" srcId="{2A9A4807-1D0E-4348-8D21-E57144F73034}" destId="{BAADA071-9EB1-4D2B-987D-6F20A392FA44}" srcOrd="0" destOrd="0" presId="urn:microsoft.com/office/officeart/2005/8/layout/chevron2"/>
    <dgm:cxn modelId="{AC74666F-A3CD-4340-B935-473049BC0D43}" type="presParOf" srcId="{BAADA071-9EB1-4D2B-987D-6F20A392FA44}" destId="{9ED3F3B0-E8FD-46A9-AC40-DE217946F132}" srcOrd="0" destOrd="0" presId="urn:microsoft.com/office/officeart/2005/8/layout/chevron2"/>
    <dgm:cxn modelId="{2BB32C68-1211-4D6E-886C-697C30912E4F}" type="presParOf" srcId="{BAADA071-9EB1-4D2B-987D-6F20A392FA44}" destId="{46BB789B-D114-4817-B1B1-5E62CF642466}" srcOrd="1" destOrd="0" presId="urn:microsoft.com/office/officeart/2005/8/layout/chevron2"/>
    <dgm:cxn modelId="{F99CCA7B-28BE-4409-B022-DFEB0DAAAA8D}" type="presParOf" srcId="{2A9A4807-1D0E-4348-8D21-E57144F73034}" destId="{D47432FF-3AEA-4D85-8E45-D5EBF4E41571}" srcOrd="1" destOrd="0" presId="urn:microsoft.com/office/officeart/2005/8/layout/chevron2"/>
    <dgm:cxn modelId="{3F7CC54E-A5FD-4336-B4F6-3FFA0CD7709E}" type="presParOf" srcId="{2A9A4807-1D0E-4348-8D21-E57144F73034}" destId="{C0F9C666-68B6-4F5B-86AF-F509332BC596}" srcOrd="2" destOrd="0" presId="urn:microsoft.com/office/officeart/2005/8/layout/chevron2"/>
    <dgm:cxn modelId="{50BBD425-2BA1-4AF0-914B-BC5DC3F5C9ED}" type="presParOf" srcId="{C0F9C666-68B6-4F5B-86AF-F509332BC596}" destId="{1C8A8581-E8BC-4D6F-B305-4115447DE129}" srcOrd="0" destOrd="0" presId="urn:microsoft.com/office/officeart/2005/8/layout/chevron2"/>
    <dgm:cxn modelId="{9000458C-FAFB-4CBE-AC7C-3CF04A60A9D5}" type="presParOf" srcId="{C0F9C666-68B6-4F5B-86AF-F509332BC596}" destId="{F5C4F136-62DA-4088-A963-68C014E1C462}" srcOrd="1" destOrd="0" presId="urn:microsoft.com/office/officeart/2005/8/layout/chevron2"/>
    <dgm:cxn modelId="{A2DF3403-FB64-44F4-BC4C-39A8E277A993}" type="presParOf" srcId="{2A9A4807-1D0E-4348-8D21-E57144F73034}" destId="{FD9413EE-1E79-4AFA-817A-0562E51532B6}" srcOrd="3" destOrd="0" presId="urn:microsoft.com/office/officeart/2005/8/layout/chevron2"/>
    <dgm:cxn modelId="{D56BC0B7-13B7-456D-8EF1-24D4CFA64264}" type="presParOf" srcId="{2A9A4807-1D0E-4348-8D21-E57144F73034}" destId="{C16235B1-F819-4D7D-A5E9-D318798C2F5E}" srcOrd="4" destOrd="0" presId="urn:microsoft.com/office/officeart/2005/8/layout/chevron2"/>
    <dgm:cxn modelId="{CA1A6AD2-4640-42C5-A64B-601F0A16CBB1}" type="presParOf" srcId="{C16235B1-F819-4D7D-A5E9-D318798C2F5E}" destId="{1144A39F-92E4-4C26-98F3-C588BC9A0495}" srcOrd="0" destOrd="0" presId="urn:microsoft.com/office/officeart/2005/8/layout/chevron2"/>
    <dgm:cxn modelId="{BBC618F3-93BA-46F1-B634-356E083AE9DB}" type="presParOf" srcId="{C16235B1-F819-4D7D-A5E9-D318798C2F5E}" destId="{FEB41701-5ED0-4FB9-B5CA-3EA40ED5567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0FDB97-A9E7-4B2F-8B27-BE8F2D445529}">
      <dsp:nvSpPr>
        <dsp:cNvPr id="0" name=""/>
        <dsp:cNvSpPr/>
      </dsp:nvSpPr>
      <dsp:spPr>
        <a:xfrm rot="16200000">
          <a:off x="-1282255" y="1283345"/>
          <a:ext cx="5400600" cy="2833908"/>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0" rIns="65934" bIns="0" numCol="1" spcCol="1270" anchor="ctr" anchorCtr="0">
          <a:noAutofit/>
        </a:bodyPr>
        <a:lstStyle/>
        <a:p>
          <a:pPr lvl="0" algn="ctr" defTabSz="444500">
            <a:lnSpc>
              <a:spcPct val="90000"/>
            </a:lnSpc>
            <a:spcBef>
              <a:spcPct val="0"/>
            </a:spcBef>
            <a:spcAft>
              <a:spcPct val="35000"/>
            </a:spcAft>
          </a:pPr>
          <a:r>
            <a:rPr lang="ru-RU" sz="1000" b="1" kern="1200" dirty="0" smtClean="0"/>
            <a:t>Первый турнир по лаун-теннису</a:t>
          </a:r>
        </a:p>
        <a:p>
          <a:pPr lvl="0" algn="ctr" defTabSz="444500">
            <a:lnSpc>
              <a:spcPct val="90000"/>
            </a:lnSpc>
            <a:spcBef>
              <a:spcPct val="0"/>
            </a:spcBef>
            <a:spcAft>
              <a:spcPct val="35000"/>
            </a:spcAft>
          </a:pPr>
          <a:r>
            <a:rPr lang="ru-RU" sz="1000" b="0" i="0" kern="1200" dirty="0" smtClean="0"/>
            <a:t>В июле 1877 г. в Уимблдоне, Лондоне был проведён первый турнир по лаун-теннису, организатором которого был </a:t>
          </a:r>
          <a:r>
            <a:rPr lang="ru-RU" sz="1000" b="0" i="0" kern="1200" dirty="0" err="1" smtClean="0"/>
            <a:t>Всеанглийский</a:t>
          </a:r>
          <a:r>
            <a:rPr lang="ru-RU" sz="1000" b="0" i="0" kern="1200" dirty="0" smtClean="0"/>
            <a:t> Клуб крокета и лаун-тенниса (</a:t>
          </a:r>
          <a:r>
            <a:rPr lang="ru-RU" sz="1000" b="0" i="0" kern="1200" dirty="0" err="1" smtClean="0"/>
            <a:t>All</a:t>
          </a:r>
          <a:r>
            <a:rPr lang="ru-RU" sz="1000" b="0" i="0" kern="1200" dirty="0" smtClean="0"/>
            <a:t> </a:t>
          </a:r>
          <a:r>
            <a:rPr lang="ru-RU" sz="1000" b="0" i="0" kern="1200" dirty="0" err="1" smtClean="0"/>
            <a:t>England</a:t>
          </a:r>
          <a:r>
            <a:rPr lang="ru-RU" sz="1000" b="0" i="0" kern="1200" dirty="0" smtClean="0"/>
            <a:t> </a:t>
          </a:r>
          <a:r>
            <a:rPr lang="ru-RU" sz="1000" b="0" i="0" kern="1200" dirty="0" err="1" smtClean="0"/>
            <a:t>Croquet</a:t>
          </a:r>
          <a:r>
            <a:rPr lang="ru-RU" sz="1000" b="0" i="0" kern="1200" dirty="0" smtClean="0"/>
            <a:t> </a:t>
          </a:r>
          <a:r>
            <a:rPr lang="ru-RU" sz="1000" b="0" i="0" kern="1200" dirty="0" err="1" smtClean="0"/>
            <a:t>and</a:t>
          </a:r>
          <a:r>
            <a:rPr lang="ru-RU" sz="1000" b="0" i="0" kern="1200" dirty="0" smtClean="0"/>
            <a:t> </a:t>
          </a:r>
          <a:r>
            <a:rPr lang="ru-RU" sz="1000" b="0" i="0" kern="1200" dirty="0" err="1" smtClean="0"/>
            <a:t>Lawn</a:t>
          </a:r>
          <a:r>
            <a:rPr lang="ru-RU" sz="1000" b="0" i="0" kern="1200" dirty="0" smtClean="0"/>
            <a:t> </a:t>
          </a:r>
          <a:r>
            <a:rPr lang="ru-RU" sz="1000" b="0" i="0" kern="1200" dirty="0" err="1" smtClean="0"/>
            <a:t>Tennis</a:t>
          </a:r>
          <a:r>
            <a:rPr lang="ru-RU" sz="1000" b="0" i="0" kern="1200" dirty="0" smtClean="0"/>
            <a:t> </a:t>
          </a:r>
          <a:r>
            <a:rPr lang="ru-RU" sz="1000" b="0" i="0" kern="1200" dirty="0" err="1" smtClean="0"/>
            <a:t>Club</a:t>
          </a:r>
          <a:r>
            <a:rPr lang="ru-RU" sz="1000" b="0" i="0" kern="1200" dirty="0" smtClean="0"/>
            <a:t>). Участники должны были заплатить вступительный взнос, в размере ?1 (английский фунт стерлингов), турнир был открыт для всех желающих, победитель получал золотой приз, а финалист - серебряный. В 1888 г. была основана Ассоциация лаун-тенниса (</a:t>
          </a:r>
          <a:r>
            <a:rPr lang="ru-RU" sz="1000" b="0" i="0" kern="1200" dirty="0" err="1" smtClean="0"/>
            <a:t>Lawn</a:t>
          </a:r>
          <a:r>
            <a:rPr lang="ru-RU" sz="1000" b="0" i="0" kern="1200" dirty="0" smtClean="0"/>
            <a:t> </a:t>
          </a:r>
          <a:r>
            <a:rPr lang="ru-RU" sz="1000" b="0" i="0" kern="1200" dirty="0" err="1" smtClean="0"/>
            <a:t>Tennis</a:t>
          </a:r>
          <a:r>
            <a:rPr lang="ru-RU" sz="1000" b="0" i="0" kern="1200" dirty="0" smtClean="0"/>
            <a:t> </a:t>
          </a:r>
          <a:r>
            <a:rPr lang="ru-RU" sz="1000" b="0" i="0" kern="1200" dirty="0" err="1" smtClean="0"/>
            <a:t>Association</a:t>
          </a:r>
          <a:r>
            <a:rPr lang="ru-RU" sz="1000" b="0" i="0" kern="1200" dirty="0" smtClean="0"/>
            <a:t>, LTA), которая в последующем установила 43 правила игры, многие из них действительны до сих пор. В течение 10 лет данная ассоциация утвердила проведение 73 турниров.</a:t>
          </a:r>
          <a:endParaRPr lang="ru-RU" sz="1000" kern="1200" dirty="0"/>
        </a:p>
      </dsp:txBody>
      <dsp:txXfrm rot="5400000">
        <a:off x="1091" y="1080119"/>
        <a:ext cx="2833908" cy="3240360"/>
      </dsp:txXfrm>
    </dsp:sp>
    <dsp:sp modelId="{900DC1ED-D136-442A-9B7A-D7AC4F0BD937}">
      <dsp:nvSpPr>
        <dsp:cNvPr id="0" name=""/>
        <dsp:cNvSpPr/>
      </dsp:nvSpPr>
      <dsp:spPr>
        <a:xfrm rot="16200000">
          <a:off x="1764196" y="1283345"/>
          <a:ext cx="5400600" cy="2833908"/>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0" rIns="65934" bIns="0" numCol="1" spcCol="1270" anchor="ctr" anchorCtr="0">
          <a:noAutofit/>
        </a:bodyPr>
        <a:lstStyle/>
        <a:p>
          <a:pPr lvl="0" algn="ctr" defTabSz="444500">
            <a:lnSpc>
              <a:spcPct val="90000"/>
            </a:lnSpc>
            <a:spcBef>
              <a:spcPct val="0"/>
            </a:spcBef>
            <a:spcAft>
              <a:spcPct val="35000"/>
            </a:spcAft>
          </a:pPr>
          <a:r>
            <a:rPr lang="ru-RU" sz="1000" b="1" kern="1200" dirty="0" smtClean="0"/>
            <a:t>Национальные чемпионаты США</a:t>
          </a:r>
        </a:p>
        <a:p>
          <a:pPr lvl="0" algn="ctr" defTabSz="444500">
            <a:lnSpc>
              <a:spcPct val="90000"/>
            </a:lnSpc>
            <a:spcBef>
              <a:spcPct val="0"/>
            </a:spcBef>
            <a:spcAft>
              <a:spcPct val="35000"/>
            </a:spcAft>
          </a:pPr>
          <a:r>
            <a:rPr lang="ru-RU" sz="1000" b="0" i="0" kern="1200" dirty="0" smtClean="0"/>
            <a:t>В 1881 г. была создана Национальная ассоциация лаун-тенниса США (</a:t>
          </a:r>
          <a:r>
            <a:rPr lang="ru-RU" sz="1000" b="0" i="0" kern="1200" dirty="0" err="1" smtClean="0"/>
            <a:t>United</a:t>
          </a:r>
          <a:r>
            <a:rPr lang="ru-RU" sz="1000" b="0" i="0" kern="1200" dirty="0" smtClean="0"/>
            <a:t> </a:t>
          </a:r>
          <a:r>
            <a:rPr lang="ru-RU" sz="1000" b="0" i="0" kern="1200" dirty="0" err="1" smtClean="0"/>
            <a:t>States</a:t>
          </a:r>
          <a:r>
            <a:rPr lang="ru-RU" sz="1000" b="0" i="0" kern="1200" dirty="0" smtClean="0"/>
            <a:t> </a:t>
          </a:r>
          <a:r>
            <a:rPr lang="ru-RU" sz="1000" b="0" i="0" kern="1200" dirty="0" err="1" smtClean="0"/>
            <a:t>National</a:t>
          </a:r>
          <a:r>
            <a:rPr lang="ru-RU" sz="1000" b="0" i="0" kern="1200" dirty="0" smtClean="0"/>
            <a:t> </a:t>
          </a:r>
          <a:r>
            <a:rPr lang="ru-RU" sz="1000" b="0" i="0" kern="1200" dirty="0" err="1" smtClean="0"/>
            <a:t>Lawn</a:t>
          </a:r>
          <a:r>
            <a:rPr lang="ru-RU" sz="1000" b="0" i="0" kern="1200" dirty="0" smtClean="0"/>
            <a:t> </a:t>
          </a:r>
          <a:r>
            <a:rPr lang="ru-RU" sz="1000" b="0" i="0" kern="1200" dirty="0" err="1" smtClean="0"/>
            <a:t>Tennis</a:t>
          </a:r>
          <a:r>
            <a:rPr lang="ru-RU" sz="1000" b="0" i="0" kern="1200" dirty="0" smtClean="0"/>
            <a:t> </a:t>
          </a:r>
          <a:r>
            <a:rPr lang="ru-RU" sz="1000" b="0" i="0" kern="1200" dirty="0" err="1" smtClean="0"/>
            <a:t>Association</a:t>
          </a:r>
          <a:r>
            <a:rPr lang="ru-RU" sz="1000" b="0" i="0" kern="1200" dirty="0" smtClean="0"/>
            <a:t>), которая сейчас называется Ассоциация тенниса США (</a:t>
          </a:r>
          <a:r>
            <a:rPr lang="ru-RU" sz="1000" b="0" i="0" kern="1200" dirty="0" err="1" smtClean="0"/>
            <a:t>United</a:t>
          </a:r>
          <a:r>
            <a:rPr lang="ru-RU" sz="1000" b="0" i="0" kern="1200" dirty="0" smtClean="0"/>
            <a:t> </a:t>
          </a:r>
          <a:r>
            <a:rPr lang="ru-RU" sz="1000" b="0" i="0" kern="1200" dirty="0" err="1" smtClean="0"/>
            <a:t>States</a:t>
          </a:r>
          <a:r>
            <a:rPr lang="ru-RU" sz="1000" b="0" i="0" kern="1200" dirty="0" smtClean="0"/>
            <a:t> </a:t>
          </a:r>
          <a:r>
            <a:rPr lang="ru-RU" sz="1000" b="0" i="0" kern="1200" dirty="0" err="1" smtClean="0"/>
            <a:t>Tennis</a:t>
          </a:r>
          <a:r>
            <a:rPr lang="ru-RU" sz="1000" b="0" i="0" kern="1200" dirty="0" smtClean="0"/>
            <a:t> </a:t>
          </a:r>
          <a:r>
            <a:rPr lang="ru-RU" sz="1000" b="0" i="0" kern="1200" dirty="0" err="1" smtClean="0"/>
            <a:t>Association</a:t>
          </a:r>
          <a:r>
            <a:rPr lang="ru-RU" sz="1000" b="0" i="0" kern="1200" dirty="0" smtClean="0"/>
            <a:t>, USTA). Целью её создания были стандартизация правил соревнований и проведение турниров. «Национальный чемпионат США среди мужчин» (U.S. </a:t>
          </a:r>
          <a:r>
            <a:rPr lang="ru-RU" sz="1000" b="0" i="0" kern="1200" dirty="0" err="1" smtClean="0"/>
            <a:t>National</a:t>
          </a:r>
          <a:r>
            <a:rPr lang="ru-RU" sz="1000" b="0" i="0" kern="1200" dirty="0" smtClean="0"/>
            <a:t> </a:t>
          </a:r>
          <a:r>
            <a:rPr lang="ru-RU" sz="1000" b="0" i="0" kern="1200" dirty="0" err="1" smtClean="0"/>
            <a:t>Men's</a:t>
          </a:r>
          <a:r>
            <a:rPr lang="ru-RU" sz="1000" b="0" i="0" kern="1200" dirty="0" smtClean="0"/>
            <a:t>  </a:t>
          </a:r>
          <a:r>
            <a:rPr lang="ru-RU" sz="1000" b="0" i="0" kern="1200" dirty="0" err="1" smtClean="0"/>
            <a:t>Singles</a:t>
          </a:r>
          <a:r>
            <a:rPr lang="ru-RU" sz="1000" b="0" i="0" kern="1200" dirty="0" smtClean="0"/>
            <a:t> </a:t>
          </a:r>
          <a:r>
            <a:rPr lang="ru-RU" sz="1000" b="0" i="0" kern="1200" dirty="0" err="1" smtClean="0"/>
            <a:t>Championship</a:t>
          </a:r>
          <a:r>
            <a:rPr lang="ru-RU" sz="1000" b="0" i="0" kern="1200" dirty="0" smtClean="0"/>
            <a:t>), который сейчас называется Открытый чемпионат США, был впервые проведён в 1881 г. в г. Ньюпорт, Род-Айленд. Соответствующий женский турнир «Национальный чемпионат США среди женщин» (U.S. </a:t>
          </a:r>
          <a:r>
            <a:rPr lang="ru-RU" sz="1000" b="0" i="0" kern="1200" dirty="0" err="1" smtClean="0"/>
            <a:t>National</a:t>
          </a:r>
          <a:r>
            <a:rPr lang="ru-RU" sz="1000" b="0" i="0" kern="1200" dirty="0" smtClean="0"/>
            <a:t> </a:t>
          </a:r>
          <a:r>
            <a:rPr lang="ru-RU" sz="1000" b="0" i="0" kern="1200" dirty="0" err="1" smtClean="0"/>
            <a:t>Women's</a:t>
          </a:r>
          <a:r>
            <a:rPr lang="ru-RU" sz="1000" b="0" i="0" kern="1200" dirty="0" smtClean="0"/>
            <a:t> </a:t>
          </a:r>
          <a:r>
            <a:rPr lang="ru-RU" sz="1000" b="0" i="0" kern="1200" dirty="0" err="1" smtClean="0"/>
            <a:t>Singles</a:t>
          </a:r>
          <a:r>
            <a:rPr lang="ru-RU" sz="1000" b="0" i="0" kern="1200" dirty="0" smtClean="0"/>
            <a:t> </a:t>
          </a:r>
          <a:r>
            <a:rPr lang="ru-RU" sz="1000" b="0" i="0" kern="1200" dirty="0" err="1" smtClean="0"/>
            <a:t>Championships</a:t>
          </a:r>
          <a:r>
            <a:rPr lang="ru-RU" sz="1000" b="0" i="0" kern="1200" dirty="0" smtClean="0"/>
            <a:t>) был впервые проведён в 1887 г.</a:t>
          </a:r>
          <a:endParaRPr lang="ru-RU" sz="1000" kern="1200" dirty="0"/>
        </a:p>
      </dsp:txBody>
      <dsp:txXfrm rot="5400000">
        <a:off x="3047542" y="1080119"/>
        <a:ext cx="2833908" cy="3240360"/>
      </dsp:txXfrm>
    </dsp:sp>
    <dsp:sp modelId="{7F720736-15D2-44E8-A5B8-402DEF88115B}">
      <dsp:nvSpPr>
        <dsp:cNvPr id="0" name=""/>
        <dsp:cNvSpPr/>
      </dsp:nvSpPr>
      <dsp:spPr>
        <a:xfrm rot="16200000">
          <a:off x="4811737" y="1283345"/>
          <a:ext cx="5400600" cy="2833908"/>
        </a:xfrm>
        <a:prstGeom prst="flowChartManualOperati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0" rIns="65934" bIns="0" numCol="1" spcCol="1270" anchor="ctr" anchorCtr="0">
          <a:noAutofit/>
        </a:bodyPr>
        <a:lstStyle/>
        <a:p>
          <a:pPr lvl="0" algn="ctr" defTabSz="444500">
            <a:lnSpc>
              <a:spcPct val="90000"/>
            </a:lnSpc>
            <a:spcBef>
              <a:spcPct val="0"/>
            </a:spcBef>
            <a:spcAft>
              <a:spcPct val="35000"/>
            </a:spcAft>
          </a:pPr>
          <a:r>
            <a:rPr lang="ru-RU" sz="1000" b="1" kern="1200" dirty="0" smtClean="0"/>
            <a:t>Кубок Дэвиса</a:t>
          </a:r>
        </a:p>
        <a:p>
          <a:pPr lvl="0" algn="ctr" defTabSz="444500">
            <a:lnSpc>
              <a:spcPct val="90000"/>
            </a:lnSpc>
            <a:spcBef>
              <a:spcPct val="0"/>
            </a:spcBef>
            <a:spcAft>
              <a:spcPct val="35000"/>
            </a:spcAft>
          </a:pPr>
          <a:r>
            <a:rPr lang="ru-RU" sz="1000" b="0" i="0" kern="1200" dirty="0" smtClean="0"/>
            <a:t>В 1899 г. у четырёх студентов Гарвардского университета зародилась идея проведения теннисного турнира, в котором участвуют национальные сборные команды. Один из них - </a:t>
          </a:r>
          <a:r>
            <a:rPr lang="ru-RU" sz="1000" b="0" i="0" kern="1200" dirty="0" err="1" smtClean="0"/>
            <a:t>Дуайт</a:t>
          </a:r>
          <a:r>
            <a:rPr lang="ru-RU" sz="1000" b="0" i="0" kern="1200" dirty="0" smtClean="0"/>
            <a:t> Дэвис, разработал схему проведения турнира и купил на собственные деньги приз для победителя - серебряный кубок. Первый турнир состоялся в Бруклине, шт. Массачусетс в 1900 г., и в нём приняли участие сборные США и Великобритании. Д. Дэвис играл в команде США, которая неожиданно победила, выиграв первые три матча. С тех пор турнир проводился каждый год (за некоторыми исключениями), а после смерти Д. Дэвиса в 1945 г. получил название Кубок Дэвиса и сейчас является популярным ежегодным событием в мире тенниса.</a:t>
          </a:r>
          <a:endParaRPr lang="ru-RU" sz="1000" kern="1200" dirty="0"/>
        </a:p>
      </dsp:txBody>
      <dsp:txXfrm rot="5400000">
        <a:off x="6095083" y="1080119"/>
        <a:ext cx="2833908" cy="3240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05A03B-97ED-493F-B12D-D87964DA4B51}">
      <dsp:nvSpPr>
        <dsp:cNvPr id="0" name=""/>
        <dsp:cNvSpPr/>
      </dsp:nvSpPr>
      <dsp:spPr>
        <a:xfrm>
          <a:off x="1039" y="2823"/>
          <a:ext cx="9058080" cy="18028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ru-RU" sz="1000" b="1" i="0" kern="1200" dirty="0" smtClean="0"/>
            <a:t>Подача</a:t>
          </a:r>
        </a:p>
        <a:p>
          <a:pPr lvl="0" algn="ctr" defTabSz="444500">
            <a:lnSpc>
              <a:spcPct val="90000"/>
            </a:lnSpc>
            <a:spcBef>
              <a:spcPct val="0"/>
            </a:spcBef>
            <a:spcAft>
              <a:spcPct val="35000"/>
            </a:spcAft>
          </a:pPr>
          <a:r>
            <a:rPr lang="ru-RU" sz="1000" b="0" i="0" kern="1200" dirty="0" smtClean="0"/>
            <a:t>Каждый розыгрыш мяча начинается с такого важного элемента игры как подача. Право подачи переходит от одного игрока к другому по окончании гейма. Во время подачи игрок находится за задней линией у линии, которая разделяет теннисный корт пополам вдоль. Игрок должен перебросить теннисный мяч в диагонально противоположную площадь подачи половины соперника. Первая подача всегда происходит правее центральной линии. После каждого розыгрыша подающий игрок переходит на противоположную сторону от центральной линии.</a:t>
          </a:r>
        </a:p>
        <a:p>
          <a:pPr lvl="0" algn="ctr" defTabSz="444500">
            <a:lnSpc>
              <a:spcPct val="90000"/>
            </a:lnSpc>
            <a:spcBef>
              <a:spcPct val="0"/>
            </a:spcBef>
            <a:spcAft>
              <a:spcPct val="35000"/>
            </a:spcAft>
          </a:pPr>
          <a:r>
            <a:rPr lang="ru-RU" sz="1000" b="0" i="0" kern="1200" dirty="0" smtClean="0"/>
            <a:t>Если теннисный мяч не попадает в площадь подачи (попадает за линию площади подачи или в сетку), то подающий игрок имеет право выполнить вторую подачу. Если вторая подача тоже не попадает в площадь для подачи, то очко присуждается противнику. Также является нарушение, если подающий игрок при выполнении подачи заступил за заднюю линию. Если же при выполнении подачи теннисистом мяч попал в площадь подачи, но при пересечении сетки задел её, то такая подача переигрывается.</a:t>
          </a:r>
          <a:endParaRPr lang="ru-RU" sz="1000" kern="1200" dirty="0"/>
        </a:p>
      </dsp:txBody>
      <dsp:txXfrm>
        <a:off x="53842" y="55626"/>
        <a:ext cx="8952474" cy="1697234"/>
      </dsp:txXfrm>
    </dsp:sp>
    <dsp:sp modelId="{04663BAE-ED58-4352-97CC-940668E90B42}">
      <dsp:nvSpPr>
        <dsp:cNvPr id="0" name=""/>
        <dsp:cNvSpPr/>
      </dsp:nvSpPr>
      <dsp:spPr>
        <a:xfrm>
          <a:off x="107486" y="1944216"/>
          <a:ext cx="5917018" cy="18028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ru-RU" sz="1000" b="1" i="0" kern="1200" dirty="0" smtClean="0"/>
            <a:t>Гейм</a:t>
          </a:r>
        </a:p>
        <a:p>
          <a:pPr lvl="0" algn="ctr" defTabSz="444500">
            <a:lnSpc>
              <a:spcPct val="90000"/>
            </a:lnSpc>
            <a:spcBef>
              <a:spcPct val="0"/>
            </a:spcBef>
            <a:spcAft>
              <a:spcPct val="35000"/>
            </a:spcAft>
          </a:pPr>
          <a:r>
            <a:rPr lang="ru-RU" sz="1000" b="0" i="0" kern="1200" dirty="0" smtClean="0"/>
            <a:t>Каждый гейм начинает разыгрываться со счёта 0-0. Если подающий выигрывает подачу, то счёт в таком случае становится 15-0, а если розыгрыш проигран, то 0-15. Следующая подача приводит к счёту 30, затем 40, следующий розыгрыш приводит к выигрышу гейма, но лишь в том случае, если соперник имеет счёт 30 или меньше. В случае, если оба игрока имею счёт по 40, то выигрыш следующего очка даёт игроку преимущество. Игрок, имеющий преимущество и выигравший следующий мяч, побеждает в гейме.</a:t>
          </a:r>
          <a:endParaRPr lang="ru-RU" sz="1000" kern="1200" dirty="0"/>
        </a:p>
      </dsp:txBody>
      <dsp:txXfrm>
        <a:off x="160289" y="1997019"/>
        <a:ext cx="5811412" cy="1697234"/>
      </dsp:txXfrm>
    </dsp:sp>
    <dsp:sp modelId="{7E27E491-78BB-47F4-B2BF-057B123765B9}">
      <dsp:nvSpPr>
        <dsp:cNvPr id="0" name=""/>
        <dsp:cNvSpPr/>
      </dsp:nvSpPr>
      <dsp:spPr>
        <a:xfrm>
          <a:off x="1039" y="3927591"/>
          <a:ext cx="2897658" cy="18028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ru-RU" sz="1000" b="1" i="0" kern="1200" dirty="0" smtClean="0"/>
            <a:t>Матч</a:t>
          </a:r>
        </a:p>
        <a:p>
          <a:pPr lvl="0" algn="ctr" defTabSz="444500">
            <a:lnSpc>
              <a:spcPct val="90000"/>
            </a:lnSpc>
            <a:spcBef>
              <a:spcPct val="0"/>
            </a:spcBef>
            <a:spcAft>
              <a:spcPct val="35000"/>
            </a:spcAft>
          </a:pPr>
          <a:r>
            <a:rPr lang="ru-RU" sz="1000" b="0" i="0" kern="1200" dirty="0" smtClean="0"/>
            <a:t>Матчи бывают 3-сетовыми и 5-сетовыми. В 3-сетовом победителем считается теннисист, выигравший 2 сета, а в 5-сетовом - 3 сета.</a:t>
          </a:r>
          <a:endParaRPr lang="ru-RU" sz="1000" kern="1200" dirty="0"/>
        </a:p>
      </dsp:txBody>
      <dsp:txXfrm>
        <a:off x="53842" y="3980394"/>
        <a:ext cx="2792052" cy="1697234"/>
      </dsp:txXfrm>
    </dsp:sp>
    <dsp:sp modelId="{86A6574F-429D-4067-B400-2C1CA928052A}">
      <dsp:nvSpPr>
        <dsp:cNvPr id="0" name=""/>
        <dsp:cNvSpPr/>
      </dsp:nvSpPr>
      <dsp:spPr>
        <a:xfrm>
          <a:off x="3020399" y="3927591"/>
          <a:ext cx="2897658" cy="18028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ru-RU" sz="1000" b="1" i="0" kern="1200" dirty="0" smtClean="0"/>
            <a:t>Тай-брейк</a:t>
          </a:r>
        </a:p>
        <a:p>
          <a:pPr lvl="0" algn="ctr" defTabSz="444500">
            <a:lnSpc>
              <a:spcPct val="90000"/>
            </a:lnSpc>
            <a:spcBef>
              <a:spcPct val="0"/>
            </a:spcBef>
            <a:spcAft>
              <a:spcPct val="35000"/>
            </a:spcAft>
          </a:pPr>
          <a:r>
            <a:rPr lang="ru-RU" sz="1000" b="0" i="0" kern="1200" dirty="0" smtClean="0"/>
            <a:t>Подающий игрок выполняет первую подачу, после чего право подачи переходит к сопернику и смена происходит уже через две подачи. Победителем становится теннисист, первым набравший 7 очков с разницей 2 очка. Тай-брейк будет длиться сколь угодно долго, пока разница в очках не достигнет двух. Последний сет в игре играется без тай-брейка.</a:t>
          </a:r>
          <a:endParaRPr lang="ru-RU" sz="1000" kern="1200" dirty="0"/>
        </a:p>
      </dsp:txBody>
      <dsp:txXfrm>
        <a:off x="3073202" y="3980394"/>
        <a:ext cx="2792052" cy="1697234"/>
      </dsp:txXfrm>
    </dsp:sp>
    <dsp:sp modelId="{312A9153-D0C0-4156-8F32-9823A8CAF2A8}">
      <dsp:nvSpPr>
        <dsp:cNvPr id="0" name=""/>
        <dsp:cNvSpPr/>
      </dsp:nvSpPr>
      <dsp:spPr>
        <a:xfrm>
          <a:off x="6012174" y="3930415"/>
          <a:ext cx="2897658" cy="180284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ru-RU" sz="1000" b="1" i="0" kern="1200" dirty="0" smtClean="0"/>
            <a:t>Сет</a:t>
          </a:r>
        </a:p>
        <a:p>
          <a:pPr lvl="0" algn="ctr" defTabSz="444500">
            <a:lnSpc>
              <a:spcPct val="90000"/>
            </a:lnSpc>
            <a:spcBef>
              <a:spcPct val="0"/>
            </a:spcBef>
            <a:spcAft>
              <a:spcPct val="35000"/>
            </a:spcAft>
          </a:pPr>
          <a:r>
            <a:rPr lang="ru-RU" sz="1000" b="0" i="0" kern="1200" dirty="0" smtClean="0"/>
            <a:t>Игрок, выигравший шесть геймов, считается выигравшим сет. Если счёт в сете 6-5, то в таком случае разыгрывается ещё 1 гейм. В случае если счёт становится 7-5, то сет заканчивается. Если же после розыгрыша одного гейма при счёте 6-5, счёт становится 6-6, то в таком случае разыгрывается тай-брейк.</a:t>
          </a:r>
          <a:endParaRPr lang="ru-RU" sz="1000" kern="1200" dirty="0"/>
        </a:p>
      </dsp:txBody>
      <dsp:txXfrm>
        <a:off x="6064977" y="3983218"/>
        <a:ext cx="2792052" cy="16972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D3F3B0-E8FD-46A9-AC40-DE217946F132}">
      <dsp:nvSpPr>
        <dsp:cNvPr id="0" name=""/>
        <dsp:cNvSpPr/>
      </dsp:nvSpPr>
      <dsp:spPr>
        <a:xfrm rot="5400000">
          <a:off x="-305451" y="308255"/>
          <a:ext cx="2036104" cy="1425202"/>
        </a:xfrm>
        <a:prstGeom prst="chevron">
          <a:avLst/>
        </a:prstGeom>
        <a:blipFill rotWithShape="0">
          <a:blip xmlns:r="http://schemas.openxmlformats.org/officeDocument/2006/relationships" r:embed="rId1"/>
          <a:stretch>
            <a:fillRect/>
          </a:stretch>
        </a:blip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endParaRPr lang="ru-RU" sz="3200" kern="1200" dirty="0"/>
        </a:p>
      </dsp:txBody>
      <dsp:txXfrm rot="-5400000">
        <a:off x="0" y="715405"/>
        <a:ext cx="1425202" cy="610902"/>
      </dsp:txXfrm>
    </dsp:sp>
    <dsp:sp modelId="{46BB789B-D114-4817-B1B1-5E62CF642466}">
      <dsp:nvSpPr>
        <dsp:cNvPr id="0" name=""/>
        <dsp:cNvSpPr/>
      </dsp:nvSpPr>
      <dsp:spPr>
        <a:xfrm rot="5400000">
          <a:off x="4618955" y="-3190898"/>
          <a:ext cx="1323402" cy="771090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2456" tIns="8255" rIns="8255" bIns="8255" numCol="1" spcCol="1270" anchor="ctr" anchorCtr="0">
          <a:noAutofit/>
        </a:bodyPr>
        <a:lstStyle/>
        <a:p>
          <a:pPr marL="114300" lvl="1" indent="-114300" algn="l" defTabSz="577850">
            <a:lnSpc>
              <a:spcPct val="90000"/>
            </a:lnSpc>
            <a:spcBef>
              <a:spcPct val="0"/>
            </a:spcBef>
            <a:spcAft>
              <a:spcPct val="15000"/>
            </a:spcAft>
            <a:buChar char="••"/>
          </a:pPr>
          <a:r>
            <a:rPr lang="ru-RU" sz="1300" b="0" i="0" kern="1200" dirty="0" smtClean="0"/>
            <a:t>18 августа 1878 года был провозглашен «Манифест о всемирном развитии лаун-тенниса в России». Как и в других странах, изначально в России эта игра была спортом высшего общества, то есть состоятельных людей. Постепенно теннис становился очень популярным в стране. Первые клубы были открыты в 80-х годах XIX века, а к 1914 году их было уже 48. С 1907 года начали проводиться чемпионаты внутри городов и между ними. В 1903 году российские спортсмены впервые приняли участие в международных соревнованиях.</a:t>
          </a:r>
          <a:endParaRPr lang="ru-RU" sz="1300" kern="1200" dirty="0"/>
        </a:p>
      </dsp:txBody>
      <dsp:txXfrm rot="-5400000">
        <a:off x="1425203" y="67457"/>
        <a:ext cx="7646304" cy="1194196"/>
      </dsp:txXfrm>
    </dsp:sp>
    <dsp:sp modelId="{1C8A8581-E8BC-4D6F-B305-4115447DE129}">
      <dsp:nvSpPr>
        <dsp:cNvPr id="0" name=""/>
        <dsp:cNvSpPr/>
      </dsp:nvSpPr>
      <dsp:spPr>
        <a:xfrm rot="5400000">
          <a:off x="-305400" y="2154077"/>
          <a:ext cx="2036003" cy="1425202"/>
        </a:xfrm>
        <a:prstGeom prst="chevron">
          <a:avLst/>
        </a:prstGeom>
        <a:blipFill rotWithShape="0">
          <a:blip xmlns:r="http://schemas.openxmlformats.org/officeDocument/2006/relationships" r:embed="rId2"/>
          <a:stretch>
            <a:fillRect/>
          </a:stretch>
        </a:blip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endParaRPr lang="ru-RU" sz="3200" kern="1200" dirty="0"/>
        </a:p>
      </dsp:txBody>
      <dsp:txXfrm rot="-5400000">
        <a:off x="1" y="2561277"/>
        <a:ext cx="1425202" cy="610801"/>
      </dsp:txXfrm>
    </dsp:sp>
    <dsp:sp modelId="{F5C4F136-62DA-4088-A963-68C014E1C462}">
      <dsp:nvSpPr>
        <dsp:cNvPr id="0" name=""/>
        <dsp:cNvSpPr/>
      </dsp:nvSpPr>
      <dsp:spPr>
        <a:xfrm rot="5400000">
          <a:off x="4618955" y="-1320579"/>
          <a:ext cx="1323402" cy="771090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ru-RU" sz="1400" b="0" i="0" kern="1200" dirty="0" smtClean="0"/>
            <a:t>В 1908 году был создан Всероссийский союз клубов лаун-тенниса, который в 1912 году вошел в состав Международной федерации лаун-тенниса. В 1924 году состоялся первый чемпионат СССР по теннису, а с 1928 года игра была включена в программу первой Всесоюзной спартакиады в Москве. Затем в 1923 году была создана Всесоюзная теннисная секция, которую в 1956 году переименовали в Федерацию тенниса СССР, позже – в 1956 году – она вошла в состав Международной федерации лаун-тенниса.</a:t>
          </a:r>
          <a:endParaRPr lang="ru-RU" sz="1400" kern="1200" dirty="0"/>
        </a:p>
      </dsp:txBody>
      <dsp:txXfrm rot="-5400000">
        <a:off x="1425203" y="1937776"/>
        <a:ext cx="7646304" cy="1194196"/>
      </dsp:txXfrm>
    </dsp:sp>
    <dsp:sp modelId="{1144A39F-92E4-4C26-98F3-C588BC9A0495}">
      <dsp:nvSpPr>
        <dsp:cNvPr id="0" name=""/>
        <dsp:cNvSpPr/>
      </dsp:nvSpPr>
      <dsp:spPr>
        <a:xfrm rot="5400000">
          <a:off x="-305400" y="4002653"/>
          <a:ext cx="2036003" cy="1425202"/>
        </a:xfrm>
        <a:prstGeom prst="chevron">
          <a:avLst/>
        </a:prstGeom>
        <a:blipFill rotWithShape="0">
          <a:blip xmlns:r="http://schemas.openxmlformats.org/officeDocument/2006/relationships" r:embed="rId3"/>
          <a:stretch>
            <a:fillRect/>
          </a:stretch>
        </a:blip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ru-RU" sz="1400" b="1" kern="1200" dirty="0"/>
        </a:p>
      </dsp:txBody>
      <dsp:txXfrm rot="-5400000">
        <a:off x="1" y="4409853"/>
        <a:ext cx="1425202" cy="610801"/>
      </dsp:txXfrm>
    </dsp:sp>
    <dsp:sp modelId="{FEB41701-5ED0-4FB9-B5CA-3EA40ED55670}">
      <dsp:nvSpPr>
        <dsp:cNvPr id="0" name=""/>
        <dsp:cNvSpPr/>
      </dsp:nvSpPr>
      <dsp:spPr>
        <a:xfrm rot="5400000">
          <a:off x="4618955" y="500696"/>
          <a:ext cx="1323402" cy="7710907"/>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a:outerShdw blurRad="50800" dist="20000" dir="5400000" rotWithShape="0">
            <a:srgbClr val="000000">
              <a:alpha val="42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ru-RU" sz="1400" b="0" i="0" kern="1200" dirty="0" smtClean="0"/>
            <a:t>В Кубке Дэвиса российские теннисисты впервые приняли участие в 1962 году, а в Уимблдонском турнире – в 1958, в Открытом чемпионате Франции – в 1961, а на чемпионате Европы отечественные спортсмены появились в 1969 году</a:t>
          </a:r>
          <a:r>
            <a:rPr lang="ru-RU" sz="900" b="0" i="0" kern="1200" dirty="0" smtClean="0"/>
            <a:t>.</a:t>
          </a:r>
          <a:endParaRPr lang="ru-RU" sz="900" kern="1200" dirty="0"/>
        </a:p>
      </dsp:txBody>
      <dsp:txXfrm rot="-5400000">
        <a:off x="1425203" y="3759052"/>
        <a:ext cx="7646304" cy="1194196"/>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B4C71EC6-210F-42DE-9C53-41977AD35B3D}" type="datetimeFigureOut">
              <a:rPr lang="ru-RU" smtClean="0"/>
              <a:t>26.12.2014</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26.12.2014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26.12.2014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B4C71EC6-210F-42DE-9C53-41977AD35B3D}" type="datetimeFigureOut">
              <a:rPr lang="ru-RU" smtClean="0"/>
              <a:t>26.12.2014</a:t>
            </a:fld>
            <a:endParaRPr lang="ru-RU"/>
          </a:p>
        </p:txBody>
      </p:sp>
      <p:sp>
        <p:nvSpPr>
          <p:cNvPr id="9" name="Номер слайда 8"/>
          <p:cNvSpPr>
            <a:spLocks noGrp="1"/>
          </p:cNvSpPr>
          <p:nvPr>
            <p:ph type="sldNum" sz="quarter" idx="15"/>
          </p:nvPr>
        </p:nvSpPr>
        <p:spPr/>
        <p:txBody>
          <a:bodyPr rtlCol="0"/>
          <a:lstStyle/>
          <a:p>
            <a:fld id="{B19B0651-EE4F-4900-A07F-96A6BFA9D0F0}" type="slidenum">
              <a:rPr lang="ru-RU" smtClean="0"/>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B4C71EC6-210F-42DE-9C53-41977AD35B3D}" type="datetimeFigureOut">
              <a:rPr lang="ru-RU" smtClean="0"/>
              <a:t>26.12.2014</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B19B0651-EE4F-4900-A07F-96A6BFA9D0F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t>26.12.2014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t>26.12.2014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B4C71EC6-210F-42DE-9C53-41977AD35B3D}" type="datetimeFigureOut">
              <a:rPr lang="ru-RU" smtClean="0"/>
              <a:t>26.12.2014</a:t>
            </a:fld>
            <a:endParaRPr lang="ru-RU"/>
          </a:p>
        </p:txBody>
      </p:sp>
      <p:sp>
        <p:nvSpPr>
          <p:cNvPr id="7" name="Номер слайда 6"/>
          <p:cNvSpPr>
            <a:spLocks noGrp="1"/>
          </p:cNvSpPr>
          <p:nvPr>
            <p:ph type="sldNum" sz="quarter" idx="11"/>
          </p:nvPr>
        </p:nvSpPr>
        <p:spPr/>
        <p:txBody>
          <a:bodyPr rtlCol="0"/>
          <a:lstStyle/>
          <a:p>
            <a:fld id="{B19B0651-EE4F-4900-A07F-96A6BFA9D0F0}" type="slidenum">
              <a:rPr lang="ru-RU" smtClean="0"/>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26.12.2014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B4C71EC6-210F-42DE-9C53-41977AD35B3D}" type="datetimeFigureOut">
              <a:rPr lang="ru-RU" smtClean="0"/>
              <a:t>26.12.2014</a:t>
            </a:fld>
            <a:endParaRPr lang="ru-RU"/>
          </a:p>
        </p:txBody>
      </p:sp>
      <p:sp>
        <p:nvSpPr>
          <p:cNvPr id="22" name="Номер слайда 21"/>
          <p:cNvSpPr>
            <a:spLocks noGrp="1"/>
          </p:cNvSpPr>
          <p:nvPr>
            <p:ph type="sldNum" sz="quarter" idx="15"/>
          </p:nvPr>
        </p:nvSpPr>
        <p:spPr/>
        <p:txBody>
          <a:bodyPr rtlCol="0"/>
          <a:lstStyle/>
          <a:p>
            <a:fld id="{B19B0651-EE4F-4900-A07F-96A6BFA9D0F0}" type="slidenum">
              <a:rPr lang="ru-RU" smtClean="0"/>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B4C71EC6-210F-42DE-9C53-41977AD35B3D}" type="datetimeFigureOut">
              <a:rPr lang="ru-RU" smtClean="0"/>
              <a:t>26.12.2014</a:t>
            </a:fld>
            <a:endParaRPr lang="ru-RU"/>
          </a:p>
        </p:txBody>
      </p:sp>
      <p:sp>
        <p:nvSpPr>
          <p:cNvPr id="18" name="Номер слайда 17"/>
          <p:cNvSpPr>
            <a:spLocks noGrp="1"/>
          </p:cNvSpPr>
          <p:nvPr>
            <p:ph type="sldNum" sz="quarter" idx="11"/>
          </p:nvPr>
        </p:nvSpPr>
        <p:spPr/>
        <p:txBody>
          <a:bodyPr rtlCol="0"/>
          <a:lstStyle/>
          <a:p>
            <a:fld id="{B19B0651-EE4F-4900-A07F-96A6BFA9D0F0}" type="slidenum">
              <a:rPr lang="ru-RU" smtClean="0"/>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B4C71EC6-210F-42DE-9C53-41977AD35B3D}" type="datetimeFigureOut">
              <a:rPr lang="ru-RU" smtClean="0"/>
              <a:t>26.12.2014</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3" Type="http://schemas.openxmlformats.org/officeDocument/2006/relationships/hyperlink" Target="https://ru.wikipedia.org/wiki/%D0%9C%D0%B0%D1%82%D1%81_%D0%92%D0%B8%D0%BB%D0%B0%D0%BD%D0%B4%D0%B5%D1%80" TargetMode="External"/><Relationship Id="rId18" Type="http://schemas.openxmlformats.org/officeDocument/2006/relationships/hyperlink" Target="https://ru.wikipedia.org/wiki/%D0%9F%D0%B8%D1%82_%D0%A1%D0%B0%D0%BC%D0%BF%D1%80%D0%B0%D1%81" TargetMode="External"/><Relationship Id="rId26" Type="http://schemas.openxmlformats.org/officeDocument/2006/relationships/hyperlink" Target="https://ru.wikipedia.org/wiki/%D0%95%D0%B2%D0%B3%D0%B5%D0%BD%D0%B8%D0%B9_%D0%9A%D0%B0%D1%84%D0%B5%D0%BB%D1%8C%D0%BD%D0%B8%D0%BA%D0%BE%D0%B2" TargetMode="External"/><Relationship Id="rId39" Type="http://schemas.openxmlformats.org/officeDocument/2006/relationships/hyperlink" Target="https://ru.wikipedia.org/wiki/%D0%A1%D0%B5%D1%80%D0%B1%D0%B8%D1%8F" TargetMode="External"/><Relationship Id="rId21" Type="http://schemas.openxmlformats.org/officeDocument/2006/relationships/hyperlink" Target="https://ru.wikipedia.org/wiki/%D0%90%D0%B2%D1%81%D1%82%D1%80%D0%B8%D1%8F" TargetMode="External"/><Relationship Id="rId34" Type="http://schemas.openxmlformats.org/officeDocument/2006/relationships/hyperlink" Target="https://ru.wikipedia.org/wiki/%D0%AD%D0%BD%D0%B4%D0%B8_%D0%A0%D0%BE%D0%B4%D0%B4%D0%B8%D0%BA" TargetMode="External"/><Relationship Id="rId7" Type="http://schemas.openxmlformats.org/officeDocument/2006/relationships/hyperlink" Target="https://ru.wikipedia.org/wiki/%D0%A1%D0%BE%D0%B5%D0%B4%D0%B8%D0%BD%D1%91%D0%BD%D0%BD%D1%8B%D0%B5_%D0%A8%D1%82%D0%B0%D1%82%D1%8B_%D0%90%D0%BC%D0%B5%D1%80%D0%B8%D0%BA%D0%B8" TargetMode="External"/><Relationship Id="rId12" Type="http://schemas.openxmlformats.org/officeDocument/2006/relationships/hyperlink" Target="https://ru.wikipedia.org/wiki/%D0%A7%D0%B5%D1%85%D0%BE%D1%81%D0%BB%D0%BE%D0%B2%D0%B0%D0%BA%D0%B8%D1%8F" TargetMode="External"/><Relationship Id="rId17" Type="http://schemas.openxmlformats.org/officeDocument/2006/relationships/hyperlink" Target="https://ru.wikipedia.org/wiki/%D0%94%D0%B6%D0%B8%D0%BC_%D0%9A%D1%83%D1%80%D1%8C%D0%B5" TargetMode="External"/><Relationship Id="rId25" Type="http://schemas.openxmlformats.org/officeDocument/2006/relationships/hyperlink" Target="https://ru.wikipedia.org/wiki/%D0%98%D1%81%D0%BF%D0%B0%D0%BD%D0%B8%D1%8F" TargetMode="External"/><Relationship Id="rId33" Type="http://schemas.openxmlformats.org/officeDocument/2006/relationships/hyperlink" Target="https://ru.wikipedia.org/wiki/%D0%A5%D1%83%D0%B0%D0%BD_%D0%9A%D0%B0%D1%80%D0%BB%D0%BE%D1%81_%D0%A4%D0%B5%D1%80%D1%80%D0%B5%D1%80%D0%BE" TargetMode="External"/><Relationship Id="rId38" Type="http://schemas.openxmlformats.org/officeDocument/2006/relationships/hyperlink" Target="https://ru.wikipedia.org/wiki/%D0%9D%D0%BE%D0%B2%D0%B0%D0%BA_%D0%94%D0%B6%D0%BE%D0%BA%D0%BE%D0%B2%D0%B8%D1%87" TargetMode="External"/><Relationship Id="rId2" Type="http://schemas.openxmlformats.org/officeDocument/2006/relationships/hyperlink" Target="https://ru.wikipedia.org/wiki/%D0%98%D0%BB%D0%B8%D0%B5_%D0%9D%D0%B0%D1%81%D1%82%D0%B0%D1%81%D0%B5" TargetMode="External"/><Relationship Id="rId16" Type="http://schemas.openxmlformats.org/officeDocument/2006/relationships/hyperlink" Target="https://ru.wikipedia.org/wiki/%D0%93%D0%B5%D1%80%D0%BC%D0%B0%D0%BD%D0%B8%D1%8F" TargetMode="External"/><Relationship Id="rId20" Type="http://schemas.openxmlformats.org/officeDocument/2006/relationships/hyperlink" Target="https://ru.wikipedia.org/wiki/%D0%A2%D0%BE%D0%BC%D0%B0%D1%81_%D0%9C%D1%83%D1%81%D1%82%D0%B5%D1%80" TargetMode="External"/><Relationship Id="rId29" Type="http://schemas.openxmlformats.org/officeDocument/2006/relationships/hyperlink" Target="https://ru.wikipedia.org/wiki/%D0%9C%D0%B0%D1%80%D0%B0%D1%82_%D0%A1%D0%B0%D1%84%D0%B8%D0%BD" TargetMode="External"/><Relationship Id="rId1" Type="http://schemas.openxmlformats.org/officeDocument/2006/relationships/slideLayout" Target="../slideLayouts/slideLayout4.xml"/><Relationship Id="rId6" Type="http://schemas.openxmlformats.org/officeDocument/2006/relationships/hyperlink" Target="https://ru.wikipedia.org/wiki/%D0%94%D0%B6%D0%B8%D0%BC%D0%BC%D0%B8_%D0%9A%D0%BE%D0%BD%D0%BD%D0%BE%D1%80%D1%81" TargetMode="External"/><Relationship Id="rId11" Type="http://schemas.openxmlformats.org/officeDocument/2006/relationships/hyperlink" Target="https://ru.wikipedia.org/wiki/%D0%98%D0%B2%D0%B0%D0%BD_%D0%9B%D0%B5%D0%BD%D0%B4%D0%BB" TargetMode="External"/><Relationship Id="rId24" Type="http://schemas.openxmlformats.org/officeDocument/2006/relationships/hyperlink" Target="https://ru.wikipedia.org/wiki/%D0%9A%D0%B0%D1%80%D0%BB%D0%BE%D1%81_%D0%9C%D0%BE%D0%B9%D1%8F" TargetMode="External"/><Relationship Id="rId32" Type="http://schemas.openxmlformats.org/officeDocument/2006/relationships/hyperlink" Target="https://ru.wikipedia.org/wiki/%D0%9B%D0%BB%D0%B5%D0%B9%D1%82%D0%BE%D0%BD_%D0%A5%D1%8C%D1%8E%D0%B8%D1%82%D1%82" TargetMode="External"/><Relationship Id="rId37" Type="http://schemas.openxmlformats.org/officeDocument/2006/relationships/hyperlink" Target="https://ru.wikipedia.org/wiki/%D0%A0%D0%B0%D1%84%D0%B0%D1%8D%D0%BB%D1%8C_%D0%9D%D0%B0%D0%B4%D0%B0%D0%BB%D1%8C" TargetMode="External"/><Relationship Id="rId5" Type="http://schemas.openxmlformats.org/officeDocument/2006/relationships/hyperlink" Target="https://ru.wikipedia.org/wiki/%D0%90%D0%B2%D1%81%D1%82%D1%80%D0%B0%D0%BB%D0%B8%D1%8F" TargetMode="External"/><Relationship Id="rId15" Type="http://schemas.openxmlformats.org/officeDocument/2006/relationships/hyperlink" Target="https://ru.wikipedia.org/wiki/%D0%91%D0%BE%D1%80%D0%B8%D1%81_%D0%91%D0%B5%D0%BA%D0%BA%D0%B5%D1%80" TargetMode="External"/><Relationship Id="rId23" Type="http://schemas.openxmlformats.org/officeDocument/2006/relationships/hyperlink" Target="https://ru.wikipedia.org/wiki/%D0%A7%D0%B8%D0%BB%D0%B8" TargetMode="External"/><Relationship Id="rId28" Type="http://schemas.openxmlformats.org/officeDocument/2006/relationships/hyperlink" Target="https://ru.wikipedia.org/wiki/%D0%9F%D0%B0%D1%82%D1%80%D0%B8%D0%BA_%D0%A0%D0%B0%D1%84%D1%82%D0%B5%D1%80" TargetMode="External"/><Relationship Id="rId36" Type="http://schemas.openxmlformats.org/officeDocument/2006/relationships/hyperlink" Target="https://ru.wikipedia.org/wiki/%D0%A8%D0%B2%D0%B5%D0%B9%D1%86%D0%B0%D1%80%D0%B8%D1%8F" TargetMode="External"/><Relationship Id="rId10" Type="http://schemas.openxmlformats.org/officeDocument/2006/relationships/hyperlink" Target="https://ru.wikipedia.org/wiki/%D0%94%D0%B6%D0%BE%D0%BD_%D0%9C%D0%B0%D0%BA%D0%B8%D0%BD%D1%80%D0%BE%D0%B9" TargetMode="External"/><Relationship Id="rId19" Type="http://schemas.openxmlformats.org/officeDocument/2006/relationships/hyperlink" Target="https://ru.wikipedia.org/wiki/%D0%90%D0%BD%D0%B4%D1%80%D0%B5_%D0%90%D0%B3%D0%B0%D1%81%D1%81%D0%B8" TargetMode="External"/><Relationship Id="rId31" Type="http://schemas.openxmlformats.org/officeDocument/2006/relationships/hyperlink" Target="https://ru.wikipedia.org/wiki/%D0%91%D1%80%D0%B0%D0%B7%D0%B8%D0%BB%D0%B8%D1%8F" TargetMode="External"/><Relationship Id="rId4" Type="http://schemas.openxmlformats.org/officeDocument/2006/relationships/hyperlink" Target="https://ru.wikipedia.org/wiki/%D0%94%D0%B6%D0%BE%D0%BD_%D0%9D%D1%8C%D1%8E%D0%BA%D0%BE%D0%BC%D0%B1" TargetMode="External"/><Relationship Id="rId9" Type="http://schemas.openxmlformats.org/officeDocument/2006/relationships/hyperlink" Target="https://ru.wikipedia.org/wiki/%D0%A8%D0%B2%D0%B5%D1%86%D0%B8%D1%8F" TargetMode="External"/><Relationship Id="rId14" Type="http://schemas.openxmlformats.org/officeDocument/2006/relationships/hyperlink" Target="https://ru.wikipedia.org/wiki/%D0%A1%D1%82%D0%B5%D1%84%D0%B0%D0%BD_%D0%AD%D0%B4%D0%B1%D0%B5%D1%80%D0%B3" TargetMode="External"/><Relationship Id="rId22" Type="http://schemas.openxmlformats.org/officeDocument/2006/relationships/hyperlink" Target="https://ru.wikipedia.org/wiki/%D0%9C%D0%B0%D1%80%D1%81%D0%B5%D0%BB%D0%BE_%D0%A0%D0%B8%D0%BE%D1%81" TargetMode="External"/><Relationship Id="rId27" Type="http://schemas.openxmlformats.org/officeDocument/2006/relationships/hyperlink" Target="https://ru.wikipedia.org/wiki/%D0%A0%D0%BE%D1%81%D1%81%D0%B8%D1%8F" TargetMode="External"/><Relationship Id="rId30" Type="http://schemas.openxmlformats.org/officeDocument/2006/relationships/hyperlink" Target="https://ru.wikipedia.org/wiki/%D0%93%D1%83%D1%81%D1%82%D0%B0%D0%B2%D0%BE_%D0%9A%D1%83%D1%8D%D1%80%D1%82%D0%B5%D0%BD" TargetMode="External"/><Relationship Id="rId35" Type="http://schemas.openxmlformats.org/officeDocument/2006/relationships/hyperlink" Target="https://ru.wikipedia.org/wiki/%D0%A0%D0%BE%D0%B4%D0%B6%D0%B5%D1%80_%D0%A4%D0%B5%D0%B4%D0%B5%D1%80%D0%B5%D1%80" TargetMode="External"/><Relationship Id="rId8" Type="http://schemas.openxmlformats.org/officeDocument/2006/relationships/hyperlink" Target="https://ru.wikipedia.org/wiki/%D0%91%D1%8C%D0%BE%D1%80%D0%BD_%D0%91%D0%BE%D1%80%D0%B3" TargetMode="External"/><Relationship Id="rId3" Type="http://schemas.openxmlformats.org/officeDocument/2006/relationships/hyperlink" Target="https://ru.wikipedia.org/wiki/%D0%A0%D1%83%D0%BC%D1%8B%D0%BD%D0%B8%D1%8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7.png"/><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Большой теннис</a:t>
            </a:r>
            <a:endParaRPr lang="ru-RU" dirty="0"/>
          </a:p>
        </p:txBody>
      </p:sp>
      <p:sp>
        <p:nvSpPr>
          <p:cNvPr id="3" name="Подзаголовок 2"/>
          <p:cNvSpPr>
            <a:spLocks noGrp="1"/>
          </p:cNvSpPr>
          <p:nvPr>
            <p:ph type="subTitle" idx="1"/>
          </p:nvPr>
        </p:nvSpPr>
        <p:spPr>
          <a:xfrm>
            <a:off x="5276786" y="5085184"/>
            <a:ext cx="3848472" cy="1705744"/>
          </a:xfrm>
        </p:spPr>
        <p:txBody>
          <a:bodyPr>
            <a:normAutofit/>
          </a:bodyPr>
          <a:lstStyle/>
          <a:p>
            <a:pPr algn="r"/>
            <a:r>
              <a:rPr lang="ru-RU" dirty="0" smtClean="0">
                <a:solidFill>
                  <a:schemeClr val="tx1"/>
                </a:solidFill>
              </a:rPr>
              <a:t>Подготовила: ученица 11 класса «а»</a:t>
            </a:r>
          </a:p>
          <a:p>
            <a:pPr algn="r"/>
            <a:r>
              <a:rPr lang="ru-RU" dirty="0" smtClean="0">
                <a:solidFill>
                  <a:schemeClr val="tx1"/>
                </a:solidFill>
              </a:rPr>
              <a:t>Григорьева Юлия</a:t>
            </a:r>
          </a:p>
          <a:p>
            <a:pPr algn="r"/>
            <a:r>
              <a:rPr lang="ru-RU" dirty="0" smtClean="0">
                <a:solidFill>
                  <a:schemeClr val="tx1"/>
                </a:solidFill>
              </a:rPr>
              <a:t>Проверила: Щеглова Елена Станиславовна</a:t>
            </a:r>
            <a:endParaRPr lang="ru-RU" dirty="0">
              <a:solidFill>
                <a:schemeClr val="tx1"/>
              </a:solidFill>
            </a:endParaRPr>
          </a:p>
        </p:txBody>
      </p:sp>
    </p:spTree>
    <p:extLst>
      <p:ext uri="{BB962C8B-B14F-4D97-AF65-F5344CB8AC3E}">
        <p14:creationId xmlns:p14="http://schemas.microsoft.com/office/powerpoint/2010/main" val="2463744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23" y="-243408"/>
            <a:ext cx="6048672" cy="1143000"/>
          </a:xfrm>
        </p:spPr>
        <p:txBody>
          <a:bodyPr/>
          <a:lstStyle/>
          <a:p>
            <a:r>
              <a:rPr lang="ru-RU" b="1" dirty="0"/>
              <a:t>Рейтинг </a:t>
            </a:r>
            <a:r>
              <a:rPr lang="en-US" b="1" dirty="0"/>
              <a:t>ATP</a:t>
            </a:r>
            <a:endParaRPr lang="ru-RU" dirty="0"/>
          </a:p>
        </p:txBody>
      </p:sp>
      <p:sp>
        <p:nvSpPr>
          <p:cNvPr id="3" name="Объект 2"/>
          <p:cNvSpPr>
            <a:spLocks noGrp="1"/>
          </p:cNvSpPr>
          <p:nvPr>
            <p:ph sz="quarter" idx="1"/>
          </p:nvPr>
        </p:nvSpPr>
        <p:spPr>
          <a:xfrm>
            <a:off x="7878" y="1124744"/>
            <a:ext cx="3556010" cy="5688632"/>
          </a:xfrm>
        </p:spPr>
        <p:txBody>
          <a:bodyPr>
            <a:normAutofit lnSpcReduction="10000"/>
          </a:bodyPr>
          <a:lstStyle/>
          <a:p>
            <a:pPr marL="0" indent="0">
              <a:buNone/>
            </a:pPr>
            <a:r>
              <a:rPr lang="ru-RU" sz="1900" b="1" dirty="0"/>
              <a:t>Рейтинг ATP</a:t>
            </a:r>
            <a:r>
              <a:rPr lang="ru-RU" sz="1900" dirty="0"/>
              <a:t> </a:t>
            </a:r>
            <a:r>
              <a:rPr lang="ru-RU" sz="1900" dirty="0" smtClean="0"/>
              <a:t>— </a:t>
            </a:r>
            <a:r>
              <a:rPr lang="ru-RU" sz="1900" dirty="0"/>
              <a:t>официальная, еженедельно обновляемая система подсчета достижений спортсменов, используемая Ассоциацией теннисистов-профессионалов. Впервые рейтинг был опубликован в августе 1973 года. Начиная с сезона 2009 года в систему были внесены существенные изменения</a:t>
            </a:r>
            <a:r>
              <a:rPr lang="ru-RU" sz="1900" dirty="0" smtClean="0"/>
              <a:t>.</a:t>
            </a:r>
          </a:p>
          <a:p>
            <a:pPr marL="0" indent="0">
              <a:buNone/>
            </a:pPr>
            <a:endParaRPr lang="ru-RU" sz="1900" dirty="0"/>
          </a:p>
          <a:p>
            <a:pPr marL="0" indent="0">
              <a:buNone/>
            </a:pPr>
            <a:endParaRPr lang="ru-RU" sz="1900" dirty="0" smtClean="0"/>
          </a:p>
          <a:p>
            <a:pPr marL="0" indent="0">
              <a:buNone/>
            </a:pPr>
            <a:r>
              <a:rPr lang="ru-RU" sz="1900" dirty="0" smtClean="0"/>
              <a:t>Таблица: </a:t>
            </a:r>
            <a:r>
              <a:rPr lang="ru-RU" sz="1900" b="1" dirty="0"/>
              <a:t>Первые ракетки мира, согласно табелю о рангах с момента его введения в 1973 году</a:t>
            </a:r>
          </a:p>
          <a:p>
            <a:pPr marL="0" indent="0">
              <a:buNone/>
            </a:pPr>
            <a:endParaRPr lang="ru-RU" dirty="0"/>
          </a:p>
        </p:txBody>
      </p:sp>
      <p:graphicFrame>
        <p:nvGraphicFramePr>
          <p:cNvPr id="5" name="Объект 4"/>
          <p:cNvGraphicFramePr>
            <a:graphicFrameLocks noGrp="1"/>
          </p:cNvGraphicFramePr>
          <p:nvPr>
            <p:ph sz="quarter" idx="2"/>
            <p:extLst>
              <p:ext uri="{D42A27DB-BD31-4B8C-83A1-F6EECF244321}">
                <p14:modId xmlns:p14="http://schemas.microsoft.com/office/powerpoint/2010/main" val="782789026"/>
              </p:ext>
            </p:extLst>
          </p:nvPr>
        </p:nvGraphicFramePr>
        <p:xfrm>
          <a:off x="3635895" y="27855"/>
          <a:ext cx="5184574" cy="6830145"/>
        </p:xfrm>
        <a:graphic>
          <a:graphicData uri="http://schemas.openxmlformats.org/drawingml/2006/table">
            <a:tbl>
              <a:tblPr/>
              <a:tblGrid>
                <a:gridCol w="298424"/>
                <a:gridCol w="1775405"/>
                <a:gridCol w="1036915"/>
                <a:gridCol w="1036915"/>
                <a:gridCol w="1036915"/>
              </a:tblGrid>
              <a:tr h="331554">
                <a:tc>
                  <a:txBody>
                    <a:bodyPr/>
                    <a:lstStyle/>
                    <a:p>
                      <a:pPr algn="ctr"/>
                      <a:r>
                        <a:rPr lang="ru-RU" sz="900" dirty="0">
                          <a:effectLst/>
                        </a:rPr>
                        <a:t>#</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2F2F2"/>
                    </a:solidFill>
                  </a:tcPr>
                </a:tc>
                <a:tc>
                  <a:txBody>
                    <a:bodyPr/>
                    <a:lstStyle/>
                    <a:p>
                      <a:pPr algn="ctr"/>
                      <a:r>
                        <a:rPr lang="ru-RU" sz="900" dirty="0">
                          <a:effectLst/>
                        </a:rPr>
                        <a:t>Спортсмен</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2F2F2"/>
                    </a:solidFill>
                  </a:tcPr>
                </a:tc>
                <a:tc>
                  <a:txBody>
                    <a:bodyPr/>
                    <a:lstStyle/>
                    <a:p>
                      <a:pPr algn="ctr"/>
                      <a:r>
                        <a:rPr lang="ru-RU" sz="900" dirty="0">
                          <a:effectLst/>
                        </a:rPr>
                        <a:t>Страна</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2F2F2"/>
                    </a:solidFill>
                  </a:tcPr>
                </a:tc>
                <a:tc>
                  <a:txBody>
                    <a:bodyPr/>
                    <a:lstStyle/>
                    <a:p>
                      <a:pPr algn="ctr"/>
                      <a:r>
                        <a:rPr lang="ru-RU" sz="900">
                          <a:effectLst/>
                        </a:rPr>
                        <a:t>Дата</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2F2F2"/>
                    </a:solidFill>
                  </a:tcPr>
                </a:tc>
                <a:tc>
                  <a:txBody>
                    <a:bodyPr/>
                    <a:lstStyle/>
                    <a:p>
                      <a:pPr algn="ctr"/>
                      <a:r>
                        <a:rPr lang="ru-RU" sz="900">
                          <a:effectLst/>
                        </a:rPr>
                        <a:t>Количество недель</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2F2F2"/>
                    </a:solidFill>
                  </a:tcPr>
                </a:tc>
              </a:tr>
              <a:tr h="224384">
                <a:tc>
                  <a:txBody>
                    <a:bodyPr/>
                    <a:lstStyle/>
                    <a:p>
                      <a:r>
                        <a:rPr lang="ru-RU" sz="900">
                          <a:effectLst/>
                        </a:rPr>
                        <a:t>1</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2" tooltip="Илие Настасе"/>
                        </a:rPr>
                        <a:t>Илие Настасе</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3" tooltip="Румыния"/>
                        </a:rPr>
                        <a:t>Румыния</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23 августа 1973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40</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8508">
                <a:tc>
                  <a:txBody>
                    <a:bodyPr/>
                    <a:lstStyle/>
                    <a:p>
                      <a:r>
                        <a:rPr lang="ru-RU" sz="900">
                          <a:effectLst/>
                        </a:rPr>
                        <a:t>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4" tooltip="Джон Ньюкомб"/>
                        </a:rPr>
                        <a:t>Джон Ньюкомб</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5" tooltip="Австралия"/>
                        </a:rPr>
                        <a:t>Австралия</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3 июня 1974</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8</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8508">
                <a:tc>
                  <a:txBody>
                    <a:bodyPr/>
                    <a:lstStyle/>
                    <a:p>
                      <a:r>
                        <a:rPr lang="ru-RU" sz="900">
                          <a:effectLst/>
                        </a:rPr>
                        <a:t>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dirty="0">
                          <a:solidFill>
                            <a:srgbClr val="0B0080"/>
                          </a:solidFill>
                          <a:effectLst/>
                          <a:hlinkClick r:id="rId6" tooltip="Джимми Коннорс"/>
                        </a:rPr>
                        <a:t>Джимми </a:t>
                      </a:r>
                      <a:r>
                        <a:rPr lang="ru-RU" sz="900" u="none" strike="noStrike" dirty="0" err="1">
                          <a:solidFill>
                            <a:srgbClr val="0B0080"/>
                          </a:solidFill>
                          <a:effectLst/>
                          <a:hlinkClick r:id="rId6" tooltip="Джимми Коннорс"/>
                        </a:rPr>
                        <a:t>Коннорс</a:t>
                      </a:r>
                      <a:endParaRPr lang="ru-RU" sz="900" dirty="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7" tooltip="Соединённые Штаты Америки"/>
                        </a:rPr>
                        <a:t>США</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29 июля 1974</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268</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31554">
                <a:tc>
                  <a:txBody>
                    <a:bodyPr/>
                    <a:lstStyle/>
                    <a:p>
                      <a:r>
                        <a:rPr lang="ru-RU" sz="900" dirty="0">
                          <a:effectLst/>
                        </a:rPr>
                        <a:t>4</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8" tooltip="Бьорн Борг"/>
                        </a:rPr>
                        <a:t>Бьорн Борг</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9" tooltip="Швеция"/>
                        </a:rPr>
                        <a:t>Швеция</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23 августа 1977</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109</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8508">
                <a:tc>
                  <a:txBody>
                    <a:bodyPr/>
                    <a:lstStyle/>
                    <a:p>
                      <a:r>
                        <a:rPr lang="ru-RU" sz="900" dirty="0">
                          <a:effectLst/>
                        </a:rPr>
                        <a:t>5</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dirty="0">
                          <a:solidFill>
                            <a:srgbClr val="0B0080"/>
                          </a:solidFill>
                          <a:effectLst/>
                          <a:hlinkClick r:id="rId10" tooltip="Джон Макинрой"/>
                        </a:rPr>
                        <a:t>Джон </a:t>
                      </a:r>
                      <a:r>
                        <a:rPr lang="ru-RU" sz="900" u="none" strike="noStrike" dirty="0" err="1">
                          <a:solidFill>
                            <a:srgbClr val="0B0080"/>
                          </a:solidFill>
                          <a:effectLst/>
                          <a:hlinkClick r:id="rId10" tooltip="Джон Макинрой"/>
                        </a:rPr>
                        <a:t>Макинрой</a:t>
                      </a:r>
                      <a:endParaRPr lang="ru-RU" sz="900" dirty="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7" tooltip="Соединённые Штаты Америки"/>
                        </a:rPr>
                        <a:t>США</a:t>
                      </a:r>
                      <a:r>
                        <a:rPr lang="ru-RU" sz="900">
                          <a:effectLst/>
                        </a:rPr>
                        <a:t> (2)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3 марта 1980</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170</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85860">
                <a:tc>
                  <a:txBody>
                    <a:bodyPr/>
                    <a:lstStyle/>
                    <a:p>
                      <a:r>
                        <a:rPr lang="ru-RU" sz="900">
                          <a:effectLst/>
                        </a:rPr>
                        <a:t>6</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11" tooltip="Иван Лендл"/>
                        </a:rPr>
                        <a:t>Иван Лендл</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12" tooltip="Чехословакия"/>
                        </a:rPr>
                        <a:t>Чехословакия</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28 февраля 1983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270</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84537">
                <a:tc>
                  <a:txBody>
                    <a:bodyPr/>
                    <a:lstStyle/>
                    <a:p>
                      <a:r>
                        <a:rPr lang="ru-RU" sz="900">
                          <a:effectLst/>
                        </a:rPr>
                        <a:t>7</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13" tooltip="Матс Виландер"/>
                        </a:rPr>
                        <a:t>Матс Виландер</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dirty="0">
                          <a:effectLst/>
                        </a:rPr>
                        <a:t> </a:t>
                      </a:r>
                      <a:r>
                        <a:rPr lang="ru-RU" sz="900" u="none" strike="noStrike" dirty="0">
                          <a:solidFill>
                            <a:srgbClr val="0B0080"/>
                          </a:solidFill>
                          <a:effectLst/>
                          <a:hlinkClick r:id="rId9" tooltip="Швеция"/>
                        </a:rPr>
                        <a:t>Швеция</a:t>
                      </a:r>
                      <a:r>
                        <a:rPr lang="ru-RU" sz="900" dirty="0">
                          <a:effectLst/>
                        </a:rPr>
                        <a:t> (2)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12 сентября 1988</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20</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84669">
                <a:tc>
                  <a:txBody>
                    <a:bodyPr/>
                    <a:lstStyle/>
                    <a:p>
                      <a:r>
                        <a:rPr lang="ru-RU" sz="900" dirty="0">
                          <a:effectLst/>
                        </a:rPr>
                        <a:t>8</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14" tooltip="Стефан Эдберг"/>
                        </a:rPr>
                        <a:t>Стефан Эдберг</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dirty="0">
                          <a:effectLst/>
                        </a:rPr>
                        <a:t> </a:t>
                      </a:r>
                      <a:r>
                        <a:rPr lang="ru-RU" sz="900" u="none" strike="noStrike" dirty="0">
                          <a:solidFill>
                            <a:srgbClr val="0B0080"/>
                          </a:solidFill>
                          <a:effectLst/>
                          <a:hlinkClick r:id="rId9" tooltip="Швеция"/>
                        </a:rPr>
                        <a:t>Швеция</a:t>
                      </a:r>
                      <a:r>
                        <a:rPr lang="ru-RU" sz="900" dirty="0">
                          <a:effectLst/>
                        </a:rPr>
                        <a:t> (3)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13 августа 1990</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72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60566">
                <a:tc>
                  <a:txBody>
                    <a:bodyPr/>
                    <a:lstStyle/>
                    <a:p>
                      <a:r>
                        <a:rPr lang="ru-RU" sz="900" dirty="0">
                          <a:effectLst/>
                        </a:rPr>
                        <a:t>9</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15" tooltip="Борис Беккер"/>
                        </a:rPr>
                        <a:t>Борис Беккер</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16" tooltip="Германия"/>
                        </a:rPr>
                        <a:t>Германия</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28 января 1991</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236463">
                <a:tc>
                  <a:txBody>
                    <a:bodyPr/>
                    <a:lstStyle/>
                    <a:p>
                      <a:r>
                        <a:rPr lang="ru-RU" sz="900">
                          <a:effectLst/>
                        </a:rPr>
                        <a:t>10</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17" tooltip="Джим Курье"/>
                        </a:rPr>
                        <a:t>Джим Курье</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7" tooltip="Соединённые Штаты Америки"/>
                        </a:rPr>
                        <a:t>США</a:t>
                      </a:r>
                      <a:r>
                        <a:rPr lang="ru-RU" sz="900">
                          <a:effectLst/>
                        </a:rPr>
                        <a:t> (3)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10 февраля 1992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58</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31554">
                <a:tc>
                  <a:txBody>
                    <a:bodyPr/>
                    <a:lstStyle/>
                    <a:p>
                      <a:r>
                        <a:rPr lang="ru-RU" sz="900">
                          <a:effectLst/>
                        </a:rPr>
                        <a:t>11</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dirty="0">
                          <a:solidFill>
                            <a:srgbClr val="0B0080"/>
                          </a:solidFill>
                          <a:effectLst/>
                          <a:hlinkClick r:id="rId18" tooltip="Пит Сампрас"/>
                        </a:rPr>
                        <a:t>Пит Сампрас</a:t>
                      </a:r>
                      <a:endParaRPr lang="ru-RU" sz="900" dirty="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7" tooltip="Соединённые Штаты Америки"/>
                        </a:rPr>
                        <a:t>США</a:t>
                      </a:r>
                      <a:r>
                        <a:rPr lang="ru-RU" sz="900">
                          <a:effectLst/>
                        </a:rPr>
                        <a:t> (4)</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12 апреля 1993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286</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31554">
                <a:tc>
                  <a:txBody>
                    <a:bodyPr/>
                    <a:lstStyle/>
                    <a:p>
                      <a:r>
                        <a:rPr lang="ru-RU" sz="900">
                          <a:effectLst/>
                        </a:rPr>
                        <a:t>12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19" tooltip="Андре Агасси"/>
                        </a:rPr>
                        <a:t>Андре Агасси</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7" tooltip="Соединённые Штаты Америки"/>
                        </a:rPr>
                        <a:t>США</a:t>
                      </a:r>
                      <a:r>
                        <a:rPr lang="ru-RU" sz="900">
                          <a:effectLst/>
                        </a:rPr>
                        <a:t> (5)</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10 апреля 1995</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101</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31554">
                <a:tc>
                  <a:txBody>
                    <a:bodyPr/>
                    <a:lstStyle/>
                    <a:p>
                      <a:r>
                        <a:rPr lang="ru-RU" sz="900">
                          <a:effectLst/>
                        </a:rPr>
                        <a:t>13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20" tooltip="Томас Мустер"/>
                        </a:rPr>
                        <a:t>Томас Мустер</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21" tooltip="Австрия"/>
                        </a:rPr>
                        <a:t>Австрия</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12 февраля 1996</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6</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8508">
                <a:tc>
                  <a:txBody>
                    <a:bodyPr/>
                    <a:lstStyle/>
                    <a:p>
                      <a:r>
                        <a:rPr lang="ru-RU" sz="900">
                          <a:effectLst/>
                        </a:rPr>
                        <a:t>14</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22" tooltip="Марсело Риос"/>
                        </a:rPr>
                        <a:t>Марсело Риос</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23" tooltip="Чили"/>
                        </a:rPr>
                        <a:t>Чили</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30 марта 1998</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6</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8508">
                <a:tc>
                  <a:txBody>
                    <a:bodyPr/>
                    <a:lstStyle/>
                    <a:p>
                      <a:r>
                        <a:rPr lang="ru-RU" sz="900">
                          <a:effectLst/>
                        </a:rPr>
                        <a:t>15</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24" tooltip="Карлос Мойя"/>
                        </a:rPr>
                        <a:t>Карлос Мойя</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25" tooltip="Испания"/>
                        </a:rPr>
                        <a:t>Испания</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15 марта 1999</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8508">
                <a:tc>
                  <a:txBody>
                    <a:bodyPr/>
                    <a:lstStyle/>
                    <a:p>
                      <a:r>
                        <a:rPr lang="ru-RU" sz="900">
                          <a:effectLst/>
                        </a:rPr>
                        <a:t>16</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26" tooltip="Евгений Кафельников"/>
                        </a:rPr>
                        <a:t>Евгений Кафельников</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27" tooltip="Россия"/>
                        </a:rPr>
                        <a:t>Россия</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3 мая 1999</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6</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8508">
                <a:tc>
                  <a:txBody>
                    <a:bodyPr/>
                    <a:lstStyle/>
                    <a:p>
                      <a:r>
                        <a:rPr lang="ru-RU" sz="900">
                          <a:effectLst/>
                        </a:rPr>
                        <a:t>17</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28" tooltip="Патрик Рафтер"/>
                        </a:rPr>
                        <a:t>Патрик Рафтер</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5" tooltip="Австралия"/>
                        </a:rPr>
                        <a:t>Австралия</a:t>
                      </a:r>
                      <a:r>
                        <a:rPr lang="ru-RU" sz="900">
                          <a:effectLst/>
                        </a:rPr>
                        <a:t> (2)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26 июля 1999</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31554">
                <a:tc>
                  <a:txBody>
                    <a:bodyPr/>
                    <a:lstStyle/>
                    <a:p>
                      <a:r>
                        <a:rPr lang="ru-RU" sz="900">
                          <a:effectLst/>
                        </a:rPr>
                        <a:t>18</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29" tooltip="Марат Сафин"/>
                        </a:rPr>
                        <a:t>Марат Сафин</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27" tooltip="Россия"/>
                        </a:rPr>
                        <a:t>Россия</a:t>
                      </a:r>
                      <a:r>
                        <a:rPr lang="ru-RU" sz="900">
                          <a:effectLst/>
                        </a:rPr>
                        <a:t> (2)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20 ноября 2000</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9</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31554">
                <a:tc>
                  <a:txBody>
                    <a:bodyPr/>
                    <a:lstStyle/>
                    <a:p>
                      <a:r>
                        <a:rPr lang="ru-RU" sz="900">
                          <a:effectLst/>
                        </a:rPr>
                        <a:t>19</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30" tooltip="Густаво Куэртен"/>
                        </a:rPr>
                        <a:t>Густаво Куэртен</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31" tooltip="Бразилия"/>
                        </a:rPr>
                        <a:t>Бразилия</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4 декабря 2000</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43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31554">
                <a:tc>
                  <a:txBody>
                    <a:bodyPr/>
                    <a:lstStyle/>
                    <a:p>
                      <a:r>
                        <a:rPr lang="ru-RU" sz="900">
                          <a:effectLst/>
                        </a:rPr>
                        <a:t>20</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32" tooltip="Ллейтон Хьюитт"/>
                        </a:rPr>
                        <a:t>Ллейтон Хьюитт</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5" tooltip="Австралия"/>
                        </a:rPr>
                        <a:t>Австралия</a:t>
                      </a:r>
                      <a:r>
                        <a:rPr lang="ru-RU" sz="900">
                          <a:effectLst/>
                        </a:rPr>
                        <a:t> (3)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19 ноября 2001</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80</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31554">
                <a:tc>
                  <a:txBody>
                    <a:bodyPr/>
                    <a:lstStyle/>
                    <a:p>
                      <a:r>
                        <a:rPr lang="ru-RU" sz="900">
                          <a:effectLst/>
                        </a:rPr>
                        <a:t>21</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33" tooltip="Хуан Карлос Ферреро"/>
                        </a:rPr>
                        <a:t>Хуан Карлос Ферреро</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25" tooltip="Испания"/>
                        </a:rPr>
                        <a:t>Испания</a:t>
                      </a:r>
                      <a:r>
                        <a:rPr lang="ru-RU" sz="900">
                          <a:effectLst/>
                        </a:rPr>
                        <a:t> (2)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8 сентября 2003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8</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8508">
                <a:tc>
                  <a:txBody>
                    <a:bodyPr/>
                    <a:lstStyle/>
                    <a:p>
                      <a:r>
                        <a:rPr lang="ru-RU" sz="900">
                          <a:effectLst/>
                        </a:rPr>
                        <a:t>22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34" tooltip="Энди Роддик"/>
                        </a:rPr>
                        <a:t>Энди Роддик</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7" tooltip="Соединённые Штаты Америки"/>
                        </a:rPr>
                        <a:t>США</a:t>
                      </a:r>
                      <a:r>
                        <a:rPr lang="ru-RU" sz="900">
                          <a:effectLst/>
                        </a:rPr>
                        <a:t> (6)</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3 ноября 2003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31554">
                <a:tc>
                  <a:txBody>
                    <a:bodyPr/>
                    <a:lstStyle/>
                    <a:p>
                      <a:r>
                        <a:rPr lang="ru-RU" sz="900">
                          <a:effectLst/>
                        </a:rPr>
                        <a:t>23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35" tooltip="Роджер Федерер"/>
                        </a:rPr>
                        <a:t>Роджер Федерер</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36" tooltip="Швейцария"/>
                        </a:rPr>
                        <a:t>Швейцария</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26 января 2004</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302</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31554">
                <a:tc>
                  <a:txBody>
                    <a:bodyPr/>
                    <a:lstStyle/>
                    <a:p>
                      <a:r>
                        <a:rPr lang="ru-RU" sz="900">
                          <a:effectLst/>
                        </a:rPr>
                        <a:t>24</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37" tooltip="Рафаэль Надаль"/>
                        </a:rPr>
                        <a:t>Рафаэль Надаль</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25" tooltip="Испания"/>
                        </a:rPr>
                        <a:t>Испания</a:t>
                      </a:r>
                      <a:r>
                        <a:rPr lang="ru-RU" sz="900">
                          <a:effectLst/>
                        </a:rPr>
                        <a:t> (3)</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18 августа 2008</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141</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178508">
                <a:tc>
                  <a:txBody>
                    <a:bodyPr/>
                    <a:lstStyle/>
                    <a:p>
                      <a:r>
                        <a:rPr lang="ru-RU" sz="900">
                          <a:effectLst/>
                        </a:rPr>
                        <a:t>25</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u="none" strike="noStrike">
                          <a:solidFill>
                            <a:srgbClr val="0B0080"/>
                          </a:solidFill>
                          <a:effectLst/>
                          <a:hlinkClick r:id="rId38" tooltip="Новак Джокович"/>
                        </a:rPr>
                        <a:t>Новак Джокович</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 </a:t>
                      </a:r>
                      <a:r>
                        <a:rPr lang="ru-RU" sz="900" u="none" strike="noStrike">
                          <a:solidFill>
                            <a:srgbClr val="0B0080"/>
                          </a:solidFill>
                          <a:effectLst/>
                          <a:hlinkClick r:id="rId39" tooltip="Сербия"/>
                        </a:rPr>
                        <a:t>Сербия</a:t>
                      </a:r>
                      <a:endParaRPr lang="ru-RU" sz="900">
                        <a:effectLst/>
                      </a:endParaRP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a:effectLst/>
                        </a:rPr>
                        <a:t>27 июня 2011</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r>
                        <a:rPr lang="ru-RU" sz="900" dirty="0">
                          <a:effectLst/>
                        </a:rPr>
                        <a:t>119</a:t>
                      </a:r>
                    </a:p>
                  </a:txBody>
                  <a:tcPr marL="26623" marR="26623" marT="13312" marB="13312" anchor="ct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bl>
          </a:graphicData>
        </a:graphic>
      </p:graphicFrame>
      <p:sp>
        <p:nvSpPr>
          <p:cNvPr id="6" name="AutoShape 2" descr="Flag of Romania.svg"/>
          <p:cNvSpPr>
            <a:spLocks noChangeAspect="1" noChangeArrowheads="1"/>
          </p:cNvSpPr>
          <p:nvPr/>
        </p:nvSpPr>
        <p:spPr bwMode="auto">
          <a:xfrm>
            <a:off x="5468938" y="1600200"/>
            <a:ext cx="209550" cy="14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3" descr="Flag of Australia.svg"/>
          <p:cNvSpPr>
            <a:spLocks noChangeAspect="1" noChangeArrowheads="1"/>
          </p:cNvSpPr>
          <p:nvPr/>
        </p:nvSpPr>
        <p:spPr bwMode="auto">
          <a:xfrm>
            <a:off x="5468938" y="1600200"/>
            <a:ext cx="209550" cy="104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AutoShape 4" descr="Flag of the United States.svg"/>
          <p:cNvSpPr>
            <a:spLocks noChangeAspect="1" noChangeArrowheads="1"/>
          </p:cNvSpPr>
          <p:nvPr/>
        </p:nvSpPr>
        <p:spPr bwMode="auto">
          <a:xfrm>
            <a:off x="5468938" y="1600200"/>
            <a:ext cx="209550" cy="114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AutoShape 5" descr="Flag of Sweden.svg"/>
          <p:cNvSpPr>
            <a:spLocks noChangeAspect="1" noChangeArrowheads="1"/>
          </p:cNvSpPr>
          <p:nvPr/>
        </p:nvSpPr>
        <p:spPr bwMode="auto">
          <a:xfrm>
            <a:off x="5468938" y="1600200"/>
            <a:ext cx="209550" cy="1333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AutoShape 6" descr="Flag of the United States.svg"/>
          <p:cNvSpPr>
            <a:spLocks noChangeAspect="1" noChangeArrowheads="1"/>
          </p:cNvSpPr>
          <p:nvPr/>
        </p:nvSpPr>
        <p:spPr bwMode="auto">
          <a:xfrm>
            <a:off x="5468938" y="1600200"/>
            <a:ext cx="209550" cy="114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AutoShape 7" descr="Flag of Czechoslovakia.svg"/>
          <p:cNvSpPr>
            <a:spLocks noChangeAspect="1" noChangeArrowheads="1"/>
          </p:cNvSpPr>
          <p:nvPr/>
        </p:nvSpPr>
        <p:spPr bwMode="auto">
          <a:xfrm>
            <a:off x="5468938" y="1600200"/>
            <a:ext cx="209550" cy="14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AutoShape 8" descr="Flag of Sweden.svg"/>
          <p:cNvSpPr>
            <a:spLocks noChangeAspect="1" noChangeArrowheads="1"/>
          </p:cNvSpPr>
          <p:nvPr/>
        </p:nvSpPr>
        <p:spPr bwMode="auto">
          <a:xfrm>
            <a:off x="5468938" y="1600200"/>
            <a:ext cx="209550" cy="1333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AutoShape 9" descr="Flag of Sweden.svg"/>
          <p:cNvSpPr>
            <a:spLocks noChangeAspect="1" noChangeArrowheads="1"/>
          </p:cNvSpPr>
          <p:nvPr/>
        </p:nvSpPr>
        <p:spPr bwMode="auto">
          <a:xfrm>
            <a:off x="5468938" y="1600200"/>
            <a:ext cx="209550" cy="1333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AutoShape 10" descr="Flag of Germany.svg"/>
          <p:cNvSpPr>
            <a:spLocks noChangeAspect="1" noChangeArrowheads="1"/>
          </p:cNvSpPr>
          <p:nvPr/>
        </p:nvSpPr>
        <p:spPr bwMode="auto">
          <a:xfrm>
            <a:off x="5468938" y="1600200"/>
            <a:ext cx="209550" cy="1238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AutoShape 11" descr="Flag of the United States.svg"/>
          <p:cNvSpPr>
            <a:spLocks noChangeAspect="1" noChangeArrowheads="1"/>
          </p:cNvSpPr>
          <p:nvPr/>
        </p:nvSpPr>
        <p:spPr bwMode="auto">
          <a:xfrm>
            <a:off x="5468938" y="1600200"/>
            <a:ext cx="209550" cy="114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AutoShape 12" descr="Flag of the United States.svg"/>
          <p:cNvSpPr>
            <a:spLocks noChangeAspect="1" noChangeArrowheads="1"/>
          </p:cNvSpPr>
          <p:nvPr/>
        </p:nvSpPr>
        <p:spPr bwMode="auto">
          <a:xfrm>
            <a:off x="5468938" y="1600200"/>
            <a:ext cx="209550" cy="114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AutoShape 13" descr="Flag of the United States.svg"/>
          <p:cNvSpPr>
            <a:spLocks noChangeAspect="1" noChangeArrowheads="1"/>
          </p:cNvSpPr>
          <p:nvPr/>
        </p:nvSpPr>
        <p:spPr bwMode="auto">
          <a:xfrm>
            <a:off x="5468938" y="1600200"/>
            <a:ext cx="209550" cy="114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AutoShape 14" descr="Flag of Austria.svg"/>
          <p:cNvSpPr>
            <a:spLocks noChangeAspect="1" noChangeArrowheads="1"/>
          </p:cNvSpPr>
          <p:nvPr/>
        </p:nvSpPr>
        <p:spPr bwMode="auto">
          <a:xfrm>
            <a:off x="5468938" y="1600200"/>
            <a:ext cx="209550" cy="14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AutoShape 15" descr="Flag of Chile.svg"/>
          <p:cNvSpPr>
            <a:spLocks noChangeAspect="1" noChangeArrowheads="1"/>
          </p:cNvSpPr>
          <p:nvPr/>
        </p:nvSpPr>
        <p:spPr bwMode="auto">
          <a:xfrm>
            <a:off x="5468938" y="1600200"/>
            <a:ext cx="209550" cy="14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AutoShape 16" descr="Flag of Spain.svg"/>
          <p:cNvSpPr>
            <a:spLocks noChangeAspect="1" noChangeArrowheads="1"/>
          </p:cNvSpPr>
          <p:nvPr/>
        </p:nvSpPr>
        <p:spPr bwMode="auto">
          <a:xfrm>
            <a:off x="5468938" y="1600200"/>
            <a:ext cx="209550" cy="14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AutoShape 17" descr="Flag of Russia.svg"/>
          <p:cNvSpPr>
            <a:spLocks noChangeAspect="1" noChangeArrowheads="1"/>
          </p:cNvSpPr>
          <p:nvPr/>
        </p:nvSpPr>
        <p:spPr bwMode="auto">
          <a:xfrm>
            <a:off x="5468938" y="1600200"/>
            <a:ext cx="209550" cy="14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AutoShape 18" descr="Flag of Australia.svg"/>
          <p:cNvSpPr>
            <a:spLocks noChangeAspect="1" noChangeArrowheads="1"/>
          </p:cNvSpPr>
          <p:nvPr/>
        </p:nvSpPr>
        <p:spPr bwMode="auto">
          <a:xfrm>
            <a:off x="5468938" y="1600200"/>
            <a:ext cx="209550" cy="104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AutoShape 19" descr="Flag of Russia.svg"/>
          <p:cNvSpPr>
            <a:spLocks noChangeAspect="1" noChangeArrowheads="1"/>
          </p:cNvSpPr>
          <p:nvPr/>
        </p:nvSpPr>
        <p:spPr bwMode="auto">
          <a:xfrm>
            <a:off x="5468938" y="1600200"/>
            <a:ext cx="209550" cy="14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AutoShape 20" descr="Flag of Brazil.svg"/>
          <p:cNvSpPr>
            <a:spLocks noChangeAspect="1" noChangeArrowheads="1"/>
          </p:cNvSpPr>
          <p:nvPr/>
        </p:nvSpPr>
        <p:spPr bwMode="auto">
          <a:xfrm>
            <a:off x="5468938" y="1600200"/>
            <a:ext cx="209550" cy="14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AutoShape 21" descr="Flag of Australia.svg"/>
          <p:cNvSpPr>
            <a:spLocks noChangeAspect="1" noChangeArrowheads="1"/>
          </p:cNvSpPr>
          <p:nvPr/>
        </p:nvSpPr>
        <p:spPr bwMode="auto">
          <a:xfrm>
            <a:off x="5468938" y="1600200"/>
            <a:ext cx="209550" cy="1047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AutoShape 22" descr="Flag of Spain.svg"/>
          <p:cNvSpPr>
            <a:spLocks noChangeAspect="1" noChangeArrowheads="1"/>
          </p:cNvSpPr>
          <p:nvPr/>
        </p:nvSpPr>
        <p:spPr bwMode="auto">
          <a:xfrm>
            <a:off x="5468938" y="1600200"/>
            <a:ext cx="209550" cy="14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AutoShape 23" descr="Flag of the United States.svg"/>
          <p:cNvSpPr>
            <a:spLocks noChangeAspect="1" noChangeArrowheads="1"/>
          </p:cNvSpPr>
          <p:nvPr/>
        </p:nvSpPr>
        <p:spPr bwMode="auto">
          <a:xfrm>
            <a:off x="5468938" y="1600200"/>
            <a:ext cx="209550" cy="1143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AutoShape 24" descr="Flag of Switzerland.svg"/>
          <p:cNvSpPr>
            <a:spLocks noChangeAspect="1" noChangeArrowheads="1"/>
          </p:cNvSpPr>
          <p:nvPr/>
        </p:nvSpPr>
        <p:spPr bwMode="auto">
          <a:xfrm>
            <a:off x="5468938" y="1600200"/>
            <a:ext cx="190500" cy="1905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AutoShape 25" descr="Flag of Spain.svg"/>
          <p:cNvSpPr>
            <a:spLocks noChangeAspect="1" noChangeArrowheads="1"/>
          </p:cNvSpPr>
          <p:nvPr/>
        </p:nvSpPr>
        <p:spPr bwMode="auto">
          <a:xfrm>
            <a:off x="5468938" y="1600200"/>
            <a:ext cx="209550" cy="14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AutoShape 26" descr="Flag of Serbia.svg"/>
          <p:cNvSpPr>
            <a:spLocks noChangeAspect="1" noChangeArrowheads="1"/>
          </p:cNvSpPr>
          <p:nvPr/>
        </p:nvSpPr>
        <p:spPr bwMode="auto">
          <a:xfrm>
            <a:off x="5468938" y="1600200"/>
            <a:ext cx="209550" cy="1428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Rectangle 27"/>
          <p:cNvSpPr>
            <a:spLocks noChangeArrowheads="1"/>
          </p:cNvSpPr>
          <p:nvPr/>
        </p:nvSpPr>
        <p:spPr bwMode="auto">
          <a:xfrm>
            <a:off x="5468938" y="1600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altLang="ru-RU" sz="1800" b="0" i="0" u="none" strike="noStrike" cap="none" normalizeH="0" baseline="0" smtClean="0">
                <a:ln>
                  <a:noFill/>
                </a:ln>
                <a:solidFill>
                  <a:schemeClr val="tx1"/>
                </a:solidFill>
                <a:effectLst/>
                <a:latin typeface="Arial" charset="0"/>
                <a:cs typeface="Arial" charset="0"/>
              </a:rPr>
              <a:t/>
            </a:r>
            <a:br>
              <a:rPr kumimoji="0" lang="ru-RU" altLang="ru-RU" sz="1800" b="0" i="0" u="none" strike="noStrike" cap="none" normalizeH="0" baseline="0" smtClean="0">
                <a:ln>
                  <a:noFill/>
                </a:ln>
                <a:solidFill>
                  <a:schemeClr val="tx1"/>
                </a:solidFill>
                <a:effectLst/>
                <a:latin typeface="Arial" charset="0"/>
                <a:cs typeface="Arial" charset="0"/>
              </a:rPr>
            </a:br>
            <a:endParaRPr kumimoji="0" lang="ru-RU" altLang="ru-RU" sz="1800" b="0" i="0" u="none" strike="noStrike" cap="none" normalizeH="0" baseline="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20883494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188640"/>
            <a:ext cx="7467600" cy="1143000"/>
          </a:xfrm>
        </p:spPr>
        <p:txBody>
          <a:bodyPr/>
          <a:lstStyle/>
          <a:p>
            <a:r>
              <a:rPr lang="ru-RU" b="1" dirty="0" smtClean="0"/>
              <a:t>Первые ракетки мира</a:t>
            </a:r>
            <a:endParaRPr lang="ru-RU" b="1" dirty="0"/>
          </a:p>
        </p:txBody>
      </p:sp>
      <p:sp>
        <p:nvSpPr>
          <p:cNvPr id="3" name="Объект 2"/>
          <p:cNvSpPr>
            <a:spLocks noGrp="1"/>
          </p:cNvSpPr>
          <p:nvPr>
            <p:ph sz="quarter" idx="1"/>
          </p:nvPr>
        </p:nvSpPr>
        <p:spPr>
          <a:xfrm>
            <a:off x="179512" y="1552996"/>
            <a:ext cx="4392488" cy="2764904"/>
          </a:xfrm>
        </p:spPr>
        <p:txBody>
          <a:bodyPr>
            <a:normAutofit lnSpcReduction="10000"/>
          </a:bodyPr>
          <a:lstStyle/>
          <a:p>
            <a:pPr marL="0" indent="0">
              <a:buNone/>
            </a:pPr>
            <a:r>
              <a:rPr lang="ru-RU" dirty="0" smtClean="0"/>
              <a:t>В настоящее время действующей первой ракеткой мира является американская теннисистка Сирена Уильямс среди женщин. Среди мужчин первенство держит </a:t>
            </a:r>
            <a:r>
              <a:rPr lang="ru-RU" dirty="0" err="1"/>
              <a:t>Новак</a:t>
            </a:r>
            <a:r>
              <a:rPr lang="ru-RU" dirty="0"/>
              <a:t> </a:t>
            </a:r>
            <a:r>
              <a:rPr lang="ru-RU" dirty="0" err="1"/>
              <a:t>Джокович</a:t>
            </a:r>
            <a:r>
              <a:rPr lang="ru-RU" dirty="0"/>
              <a:t> (</a:t>
            </a:r>
            <a:r>
              <a:rPr lang="ru-RU" dirty="0" smtClean="0"/>
              <a:t>Сербия).</a:t>
            </a:r>
            <a:endParaRPr lang="ru-RU" dirty="0"/>
          </a:p>
        </p:txBody>
      </p:sp>
      <p:pic>
        <p:nvPicPr>
          <p:cNvPr id="8194" name="Picture 2"/>
          <p:cNvPicPr>
            <a:picLocks noGrp="1" noChangeAspect="1" noChangeArrowheads="1"/>
          </p:cNvPicPr>
          <p:nvPr>
            <p:ph sz="quarter" idx="2"/>
          </p:nvPr>
        </p:nvPicPr>
        <p:blipFill>
          <a:blip r:embed="rId2" cstate="print">
            <a:extLst>
              <a:ext uri="{28A0092B-C50C-407E-A947-70E740481C1C}">
                <a14:useLocalDpi xmlns:a14="http://schemas.microsoft.com/office/drawing/2010/main" val="0"/>
              </a:ext>
            </a:extLst>
          </a:blip>
          <a:stretch>
            <a:fillRect/>
          </a:stretch>
        </p:blipFill>
        <p:spPr bwMode="auto">
          <a:xfrm>
            <a:off x="4499992" y="1772816"/>
            <a:ext cx="3657600" cy="2974798"/>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4350211"/>
            <a:ext cx="3240360" cy="2430270"/>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853726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267744" y="-243408"/>
            <a:ext cx="5432391" cy="1008112"/>
          </a:xfrm>
        </p:spPr>
        <p:txBody>
          <a:bodyPr/>
          <a:lstStyle/>
          <a:p>
            <a:r>
              <a:rPr lang="ru-RU" b="1" dirty="0" smtClean="0"/>
              <a:t>Происхождение</a:t>
            </a:r>
            <a:endParaRPr lang="ru-RU" b="1" dirty="0"/>
          </a:p>
        </p:txBody>
      </p:sp>
      <p:sp>
        <p:nvSpPr>
          <p:cNvPr id="5" name="Объект 4"/>
          <p:cNvSpPr>
            <a:spLocks noGrp="1"/>
          </p:cNvSpPr>
          <p:nvPr>
            <p:ph sz="quarter" idx="1"/>
          </p:nvPr>
        </p:nvSpPr>
        <p:spPr>
          <a:xfrm>
            <a:off x="35496" y="692696"/>
            <a:ext cx="4481258" cy="5400600"/>
          </a:xfrm>
        </p:spPr>
        <p:txBody>
          <a:bodyPr>
            <a:noAutofit/>
          </a:bodyPr>
          <a:lstStyle/>
          <a:p>
            <a:pPr marL="0" indent="0">
              <a:buNone/>
            </a:pPr>
            <a:r>
              <a:rPr lang="ru-RU" sz="1400" dirty="0"/>
              <a:t>Из исторических источников известно, что терминология современного большого тенниса появилась в тот же период времени, т.к. </a:t>
            </a:r>
            <a:r>
              <a:rPr lang="ru-RU" sz="1400" dirty="0" err="1"/>
              <a:t>Вингфилд</a:t>
            </a:r>
            <a:r>
              <a:rPr lang="ru-RU" sz="1400" dirty="0"/>
              <a:t> позаимствовал для своей игры не только название, но и множество французских слов:</a:t>
            </a:r>
            <a:br>
              <a:rPr lang="ru-RU" sz="1400" dirty="0"/>
            </a:br>
            <a:r>
              <a:rPr lang="ru-RU" sz="1400" dirty="0"/>
              <a:t>Теннис (от фр. </a:t>
            </a:r>
            <a:r>
              <a:rPr lang="ru-RU" sz="1400" dirty="0" err="1"/>
              <a:t>tenez</a:t>
            </a:r>
            <a:r>
              <a:rPr lang="ru-RU" sz="1400" dirty="0"/>
              <a:t>, повелит. форма глагола </a:t>
            </a:r>
            <a:r>
              <a:rPr lang="ru-RU" sz="1400" dirty="0" err="1"/>
              <a:t>tenir</a:t>
            </a:r>
            <a:r>
              <a:rPr lang="ru-RU" sz="1400" dirty="0"/>
              <a:t>, «держать»). Оно означает, таким образом, «держи!» Этим выкриком игрок в реал-теннис предупреждал соперника, что он собирается подавать;</a:t>
            </a:r>
            <a:br>
              <a:rPr lang="ru-RU" sz="1400" dirty="0"/>
            </a:br>
            <a:r>
              <a:rPr lang="ru-RU" sz="1400" dirty="0"/>
              <a:t>Ракетка ( от фр. </a:t>
            </a:r>
            <a:r>
              <a:rPr lang="ru-RU" sz="1400" dirty="0" err="1"/>
              <a:t>Raquette</a:t>
            </a:r>
            <a:r>
              <a:rPr lang="ru-RU" sz="1400" dirty="0"/>
              <a:t>) - означает «ладонь»;</a:t>
            </a:r>
            <a:br>
              <a:rPr lang="ru-RU" sz="1400" dirty="0"/>
            </a:br>
            <a:r>
              <a:rPr lang="ru-RU" sz="1400" dirty="0" err="1"/>
              <a:t>Deuce</a:t>
            </a:r>
            <a:r>
              <a:rPr lang="ru-RU" sz="1400" dirty="0"/>
              <a:t> (произошёл от фр. </a:t>
            </a:r>
            <a:r>
              <a:rPr lang="ru-RU" sz="1400" dirty="0" err="1"/>
              <a:t>deux</a:t>
            </a:r>
            <a:r>
              <a:rPr lang="ru-RU" sz="1400" dirty="0"/>
              <a:t> </a:t>
            </a:r>
            <a:r>
              <a:rPr lang="ru-RU" sz="1400" dirty="0" err="1"/>
              <a:t>le</a:t>
            </a:r>
            <a:r>
              <a:rPr lang="ru-RU" sz="1400" dirty="0"/>
              <a:t> </a:t>
            </a:r>
            <a:r>
              <a:rPr lang="ru-RU" sz="1400" dirty="0" err="1"/>
              <a:t>jeu</a:t>
            </a:r>
            <a:r>
              <a:rPr lang="ru-RU" sz="1400" dirty="0"/>
              <a:t>, означающего «</a:t>
            </a:r>
            <a:r>
              <a:rPr lang="ru-RU" sz="1400" dirty="0" err="1"/>
              <a:t>to</a:t>
            </a:r>
            <a:r>
              <a:rPr lang="ru-RU" sz="1400" dirty="0"/>
              <a:t> </a:t>
            </a:r>
            <a:r>
              <a:rPr lang="ru-RU" sz="1400" dirty="0" err="1"/>
              <a:t>both</a:t>
            </a:r>
            <a:r>
              <a:rPr lang="ru-RU" sz="1400" dirty="0"/>
              <a:t> </a:t>
            </a:r>
            <a:r>
              <a:rPr lang="ru-RU" sz="1400" dirty="0" err="1"/>
              <a:t>is</a:t>
            </a:r>
            <a:r>
              <a:rPr lang="ru-RU" sz="1400" dirty="0"/>
              <a:t> </a:t>
            </a:r>
            <a:r>
              <a:rPr lang="ru-RU" sz="1400" dirty="0" err="1"/>
              <a:t>the</a:t>
            </a:r>
            <a:r>
              <a:rPr lang="ru-RU" sz="1400" dirty="0"/>
              <a:t> </a:t>
            </a:r>
            <a:r>
              <a:rPr lang="ru-RU" sz="1400" dirty="0" err="1"/>
              <a:t>game</a:t>
            </a:r>
            <a:r>
              <a:rPr lang="ru-RU" sz="1400" dirty="0"/>
              <a:t>») - счет в игре равный;</a:t>
            </a:r>
            <a:br>
              <a:rPr lang="ru-RU" sz="1400" dirty="0"/>
            </a:br>
            <a:r>
              <a:rPr lang="ru-RU" sz="1400" dirty="0"/>
              <a:t>англ. </a:t>
            </a:r>
            <a:r>
              <a:rPr lang="ru-RU" sz="1400" dirty="0" err="1"/>
              <a:t>love</a:t>
            </a:r>
            <a:r>
              <a:rPr lang="ru-RU" sz="1400" dirty="0"/>
              <a:t>, используемое для обозначения счета «0» (например, «40-love» эквивалентно «40-0»), произошло от фр. </a:t>
            </a:r>
            <a:r>
              <a:rPr lang="ru-RU" sz="1400" dirty="0" err="1"/>
              <a:t>l'oeuf</a:t>
            </a:r>
            <a:r>
              <a:rPr lang="ru-RU" sz="1400" dirty="0"/>
              <a:t>, «яйцо», подразумевавшего знак «ноль» в форме яйца;</a:t>
            </a:r>
            <a:br>
              <a:rPr lang="ru-RU" sz="1400" dirty="0"/>
            </a:br>
            <a:r>
              <a:rPr lang="ru-RU" sz="1400" dirty="0"/>
              <a:t>система счета в геймах «15», «30», «40» произошла от фр. </a:t>
            </a:r>
            <a:r>
              <a:rPr lang="ru-RU" sz="1400" dirty="0" err="1"/>
              <a:t>quinze</a:t>
            </a:r>
            <a:r>
              <a:rPr lang="ru-RU" sz="1400" dirty="0"/>
              <a:t>, </a:t>
            </a:r>
            <a:r>
              <a:rPr lang="ru-RU" sz="1400" dirty="0" err="1"/>
              <a:t>trente</a:t>
            </a:r>
            <a:r>
              <a:rPr lang="ru-RU" sz="1400" dirty="0"/>
              <a:t>, </a:t>
            </a:r>
            <a:r>
              <a:rPr lang="ru-RU" sz="1400" dirty="0" err="1"/>
              <a:t>quarante</a:t>
            </a:r>
            <a:r>
              <a:rPr lang="ru-RU" sz="1400" dirty="0"/>
              <a:t>, что во французском произношении представляет созвучную последовательность.</a:t>
            </a:r>
            <a:br>
              <a:rPr lang="ru-RU" sz="1400" dirty="0"/>
            </a:br>
            <a:r>
              <a:rPr lang="ru-RU" sz="1400" dirty="0"/>
              <a:t>Предвидя широкую известность и возможность коммерческой выгоды, </a:t>
            </a:r>
            <a:r>
              <a:rPr lang="ru-RU" sz="1400" dirty="0" err="1"/>
              <a:t>Вингфилд</a:t>
            </a:r>
            <a:r>
              <a:rPr lang="ru-RU" sz="1400" dirty="0"/>
              <a:t> запатентовал большой теннис в 1874 г., однако никакой выгоды из этого в последствии получить не смог. Теннис начал свое быстротечное развитие в Великобритании и США.</a:t>
            </a:r>
            <a:endParaRPr lang="ru-RU" sz="1400" dirty="0"/>
          </a:p>
        </p:txBody>
      </p:sp>
      <p:pic>
        <p:nvPicPr>
          <p:cNvPr id="1026" name="Picture 2"/>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tretch>
            <a:fillRect/>
          </a:stretch>
        </p:blipFill>
        <p:spPr bwMode="auto">
          <a:xfrm>
            <a:off x="4355976" y="1556792"/>
            <a:ext cx="4364741" cy="374441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12447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2073"/>
            <a:ext cx="8229600" cy="1143000"/>
          </a:xfrm>
        </p:spPr>
        <p:txBody>
          <a:bodyPr/>
          <a:lstStyle/>
          <a:p>
            <a:r>
              <a:rPr lang="ru-RU" b="1" dirty="0" smtClean="0"/>
              <a:t>Турниры в большом теннисе</a:t>
            </a:r>
            <a:endParaRPr lang="ru-RU" b="1" dirty="0"/>
          </a:p>
        </p:txBody>
      </p:sp>
      <p:graphicFrame>
        <p:nvGraphicFramePr>
          <p:cNvPr id="5" name="Объект 4"/>
          <p:cNvGraphicFramePr>
            <a:graphicFrameLocks noGrp="1"/>
          </p:cNvGraphicFramePr>
          <p:nvPr>
            <p:ph sz="quarter" idx="1"/>
            <p:extLst>
              <p:ext uri="{D42A27DB-BD31-4B8C-83A1-F6EECF244321}">
                <p14:modId xmlns:p14="http://schemas.microsoft.com/office/powerpoint/2010/main" val="3148597084"/>
              </p:ext>
            </p:extLst>
          </p:nvPr>
        </p:nvGraphicFramePr>
        <p:xfrm>
          <a:off x="107504" y="1340768"/>
          <a:ext cx="8928992" cy="54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81379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2073"/>
            <a:ext cx="8229600" cy="1143000"/>
          </a:xfrm>
        </p:spPr>
        <p:txBody>
          <a:bodyPr/>
          <a:lstStyle/>
          <a:p>
            <a:r>
              <a:rPr lang="ru-RU" b="1" dirty="0" smtClean="0"/>
              <a:t>Турниры большого тенниса</a:t>
            </a:r>
            <a:endParaRPr lang="ru-RU" b="1" dirty="0"/>
          </a:p>
        </p:txBody>
      </p:sp>
      <p:pic>
        <p:nvPicPr>
          <p:cNvPr id="2050" name="Picture 2"/>
          <p:cNvPicPr>
            <a:picLocks noGrp="1" noChangeAspect="1" noChangeArrowheads="1"/>
          </p:cNvPicPr>
          <p:nvPr>
            <p:ph sz="quarter" idx="1"/>
          </p:nvPr>
        </p:nvPicPr>
        <p:blipFill rotWithShape="1">
          <a:blip r:embed="rId2">
            <a:extLst>
              <a:ext uri="{28A0092B-C50C-407E-A947-70E740481C1C}">
                <a14:useLocalDpi xmlns:a14="http://schemas.microsoft.com/office/drawing/2010/main" val="0"/>
              </a:ext>
            </a:extLst>
          </a:blip>
          <a:stretch/>
        </p:blipFill>
        <p:spPr bwMode="auto">
          <a:xfrm>
            <a:off x="4929" y="1628800"/>
            <a:ext cx="5002082" cy="3744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Объект 3"/>
          <p:cNvSpPr>
            <a:spLocks noGrp="1"/>
          </p:cNvSpPr>
          <p:nvPr>
            <p:ph sz="quarter" idx="2"/>
          </p:nvPr>
        </p:nvSpPr>
        <p:spPr>
          <a:xfrm>
            <a:off x="4932040" y="1628800"/>
            <a:ext cx="4038600" cy="4525963"/>
          </a:xfrm>
        </p:spPr>
        <p:txBody>
          <a:bodyPr>
            <a:normAutofit fontScale="70000" lnSpcReduction="20000"/>
          </a:bodyPr>
          <a:lstStyle/>
          <a:p>
            <a:pPr marL="0" indent="0">
              <a:buNone/>
            </a:pPr>
            <a:r>
              <a:rPr lang="ru-RU" dirty="0"/>
              <a:t>Теннис в течение долгого периода был преимущественно распространён в Австралии, Великобритании, США, Франции (с 1891 г. проводится Открытый чемпионат Франции). Четыре самых крупных турнира - Уимблдонский турнир, Открытый чемпионат США, Открытый чемпионат Франции и Открытый чемпионат Австралии (проводится с 1905 г.) стали самыми престижными в большом теннисе. Ох объединили в одно название -«турниры Большого шлема» - термин, позаимствованный из карточной игры бридж. Выиграть Большой шлем, значит победить во всех 4х турнирах в течение одного сезона - высшая цель для профессионалов тенниса.</a:t>
            </a:r>
            <a:endParaRPr lang="ru-RU" dirty="0"/>
          </a:p>
        </p:txBody>
      </p:sp>
    </p:spTree>
    <p:extLst>
      <p:ext uri="{BB962C8B-B14F-4D97-AF65-F5344CB8AC3E}">
        <p14:creationId xmlns:p14="http://schemas.microsoft.com/office/powerpoint/2010/main" val="40508192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0840" y="3196"/>
            <a:ext cx="3008313" cy="1162050"/>
          </a:xfrm>
        </p:spPr>
        <p:txBody>
          <a:bodyPr anchor="ctr">
            <a:normAutofit/>
          </a:bodyPr>
          <a:lstStyle/>
          <a:p>
            <a:pPr algn="ctr"/>
            <a:r>
              <a:rPr lang="ru-RU" sz="3200" dirty="0" smtClean="0"/>
              <a:t>Инвентарь</a:t>
            </a:r>
            <a:br>
              <a:rPr lang="ru-RU" sz="3200" dirty="0" smtClean="0"/>
            </a:br>
            <a:r>
              <a:rPr lang="ru-RU" sz="2400" dirty="0" smtClean="0"/>
              <a:t>Корт</a:t>
            </a:r>
            <a:endParaRPr lang="ru-RU" sz="2400" dirty="0"/>
          </a:p>
        </p:txBody>
      </p:sp>
      <p:sp>
        <p:nvSpPr>
          <p:cNvPr id="7" name="Текст 6"/>
          <p:cNvSpPr>
            <a:spLocks noGrp="1"/>
          </p:cNvSpPr>
          <p:nvPr>
            <p:ph type="body" idx="2"/>
          </p:nvPr>
        </p:nvSpPr>
        <p:spPr>
          <a:xfrm>
            <a:off x="107504" y="1196752"/>
            <a:ext cx="5616624" cy="5661248"/>
          </a:xfrm>
        </p:spPr>
        <p:txBody>
          <a:bodyPr>
            <a:normAutofit/>
          </a:bodyPr>
          <a:lstStyle/>
          <a:p>
            <a:r>
              <a:rPr lang="ru-RU" dirty="0"/>
              <a:t>В теннис играют на прямоугольной площадке с ровной поверхностью и нанесённой разметкой — </a:t>
            </a:r>
            <a:r>
              <a:rPr lang="ru-RU" b="1" i="1" u="sng" dirty="0" smtClean="0"/>
              <a:t>корте</a:t>
            </a:r>
            <a:r>
              <a:rPr lang="ru-RU" dirty="0" smtClean="0"/>
              <a:t>. </a:t>
            </a:r>
            <a:r>
              <a:rPr lang="ru-RU" dirty="0"/>
              <a:t>Посередине корта натянута сетка, которая проходит по всей ширине, параллельно задним линиям, и разделяет корт на две равные </a:t>
            </a:r>
            <a:r>
              <a:rPr lang="ru-RU" dirty="0" smtClean="0"/>
              <a:t>половины. </a:t>
            </a:r>
            <a:r>
              <a:rPr lang="ru-RU" dirty="0"/>
              <a:t>Линии вдоль коротких сторон корта называются задние линии, вдоль длинных сторон — боковые линии. За границами разметки — дополнительное пространство для перемещения игроков. На корте также обозначаются зоны подачи при помощи линий подачи, параллельных задним линиям и сетке, расположенных на расстоянии 7 ярдов (6,40 м) от сетки и проведённых только между боковыми линиями для одиночной игры, а также центральной линии подачи, проведённой посередине корта параллельно боковым линиям и между линиями </a:t>
            </a:r>
            <a:r>
              <a:rPr lang="ru-RU" dirty="0" smtClean="0"/>
              <a:t>подачи</a:t>
            </a:r>
          </a:p>
          <a:p>
            <a:r>
              <a:rPr lang="ru-RU" dirty="0" smtClean="0"/>
              <a:t>Существуют </a:t>
            </a:r>
            <a:r>
              <a:rPr lang="ru-RU" dirty="0"/>
              <a:t>различные виды покрытий теннисных кортов: травяные, грунтовые, твёрдые, либо синтетические </a:t>
            </a:r>
            <a:r>
              <a:rPr lang="ru-RU" dirty="0" smtClean="0"/>
              <a:t>ковровые. Стандартный </a:t>
            </a:r>
            <a:r>
              <a:rPr lang="ru-RU" dirty="0"/>
              <a:t>размер сетки для большого тенниса составляет 1,07 м х 12,8 м, и имеет квадратные ячейки со стороной 40 мм. Крепления могут быть классические винтовые или металлические.</a:t>
            </a:r>
          </a:p>
          <a:p>
            <a:endParaRPr lang="ru-RU" dirty="0"/>
          </a:p>
        </p:txBody>
      </p:sp>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tretch>
            <a:fillRect/>
          </a:stretch>
        </p:blipFill>
        <p:spPr bwMode="auto">
          <a:xfrm>
            <a:off x="6300192" y="548680"/>
            <a:ext cx="2508617" cy="51510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777711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0" y="0"/>
            <a:ext cx="3008313" cy="1162050"/>
          </a:xfrm>
        </p:spPr>
        <p:txBody>
          <a:bodyPr anchor="ctr"/>
          <a:lstStyle/>
          <a:p>
            <a:pPr algn="ctr"/>
            <a:r>
              <a:rPr lang="ru-RU" sz="3200" dirty="0">
                <a:solidFill>
                  <a:prstClr val="black"/>
                </a:solidFill>
              </a:rPr>
              <a:t>Инвентарь</a:t>
            </a:r>
            <a:br>
              <a:rPr lang="ru-RU" sz="3200" dirty="0">
                <a:solidFill>
                  <a:prstClr val="black"/>
                </a:solidFill>
              </a:rPr>
            </a:br>
            <a:r>
              <a:rPr lang="ru-RU" sz="2400" dirty="0" smtClean="0">
                <a:solidFill>
                  <a:prstClr val="black"/>
                </a:solidFill>
              </a:rPr>
              <a:t>Ракетка</a:t>
            </a:r>
            <a:endParaRPr lang="ru-RU" dirty="0"/>
          </a:p>
        </p:txBody>
      </p:sp>
      <p:sp>
        <p:nvSpPr>
          <p:cNvPr id="7" name="Текст 6"/>
          <p:cNvSpPr>
            <a:spLocks noGrp="1"/>
          </p:cNvSpPr>
          <p:nvPr>
            <p:ph type="body" idx="2"/>
          </p:nvPr>
        </p:nvSpPr>
        <p:spPr>
          <a:xfrm>
            <a:off x="0" y="4482662"/>
            <a:ext cx="8136904" cy="2393333"/>
          </a:xfrm>
        </p:spPr>
        <p:txBody>
          <a:bodyPr>
            <a:normAutofit lnSpcReduction="10000"/>
          </a:bodyPr>
          <a:lstStyle/>
          <a:p>
            <a:r>
              <a:rPr lang="ru-RU" dirty="0"/>
              <a:t>Для нанесения ударов по мячу игрок использует ракетку, которая состоит из рукоятки и округлого обода с натянутыми струнами. Струнная поверхность используется для ударов по мячу. </a:t>
            </a:r>
            <a:endParaRPr lang="ru-RU" dirty="0" smtClean="0"/>
          </a:p>
          <a:p>
            <a:r>
              <a:rPr lang="ru-RU" dirty="0" smtClean="0"/>
              <a:t>Струны </a:t>
            </a:r>
            <a:r>
              <a:rPr lang="ru-RU" dirty="0"/>
              <a:t>для теннисных ракеток бывают искусственные (нейлон, полиэстер, </a:t>
            </a:r>
            <a:r>
              <a:rPr lang="ru-RU" dirty="0" err="1"/>
              <a:t>кевлар</a:t>
            </a:r>
            <a:r>
              <a:rPr lang="ru-RU" dirty="0"/>
              <a:t>) и натуральные (изготавливаются из бычьих жил). </a:t>
            </a:r>
            <a:endParaRPr lang="ru-RU" dirty="0" smtClean="0"/>
          </a:p>
          <a:p>
            <a:r>
              <a:rPr lang="ru-RU" dirty="0" smtClean="0"/>
              <a:t>Натяжка </a:t>
            </a:r>
            <a:r>
              <a:rPr lang="ru-RU" dirty="0"/>
              <a:t>струн производится на специальных станках, иногда вручную. Сила натяжения горизонтальных и вертикальных струн, как правило, разная, и горизонтальные струны натягивают с усилием на 2 кг меньше. Стандартная натяжка на новых ракетках 26 на 24 кг. Чем сильнее натяжка струн, тем легче контролировать мяч при ударе, но при этом сила удара меньше. Чем слабее натяжка, тем легче разогнать мяч, но хуже контроль. Тонкие струны натягивают с меньшим усилием, их использование улучшает контроль мяча, но они менее долговечны. Во многом качество струны зависит от её структуры.</a:t>
            </a:r>
          </a:p>
          <a:p>
            <a:endParaRPr lang="ru-RU" dirty="0"/>
          </a:p>
        </p:txBody>
      </p:sp>
      <p:pic>
        <p:nvPicPr>
          <p:cNvPr id="4098"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0" y="1340768"/>
            <a:ext cx="4794680" cy="2808312"/>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Прямоугольник 7"/>
          <p:cNvSpPr/>
          <p:nvPr/>
        </p:nvSpPr>
        <p:spPr>
          <a:xfrm>
            <a:off x="4583339" y="260648"/>
            <a:ext cx="4427984" cy="3822585"/>
          </a:xfrm>
          <a:prstGeom prst="rect">
            <a:avLst/>
          </a:prstGeom>
        </p:spPr>
        <p:txBody>
          <a:bodyPr wrap="square">
            <a:spAutoFit/>
          </a:bodyPr>
          <a:lstStyle/>
          <a:p>
            <a:pPr lvl="0">
              <a:spcBef>
                <a:spcPct val="20000"/>
              </a:spcBef>
            </a:pPr>
            <a:r>
              <a:rPr lang="ru-RU" sz="1200" dirty="0">
                <a:solidFill>
                  <a:prstClr val="black"/>
                </a:solidFill>
              </a:rPr>
              <a:t>Международная федерация тенниса (ITF) в теннисных правилах регламентировала требования к ракеткам. Длина ракетки не должна превышать 29 дюймов (73,66 см), </a:t>
            </a:r>
            <a:r>
              <a:rPr lang="ru-RU" sz="1200" dirty="0" smtClean="0">
                <a:solidFill>
                  <a:prstClr val="black"/>
                </a:solidFill>
              </a:rPr>
              <a:t>Ширина </a:t>
            </a:r>
            <a:r>
              <a:rPr lang="ru-RU" sz="1200" dirty="0">
                <a:solidFill>
                  <a:prstClr val="black"/>
                </a:solidFill>
              </a:rPr>
              <a:t>ракетки не должна превышать 12,5 дюймов (31,75 см), а размер струнной поверхности ракетки (СПР), то есть внутренний размер (до обода) — 11,5 дюймов (29,21 см) в ширину и 15,5 дюймов (39,37 см) в длину. Обычно изготовители ракеток не приводят линейных размеров головок ракеток, они паспортизуют площадь струнной поверхности ракетки (СПР).</a:t>
            </a:r>
          </a:p>
          <a:p>
            <a:pPr lvl="0">
              <a:spcBef>
                <a:spcPct val="20000"/>
              </a:spcBef>
            </a:pPr>
            <a:r>
              <a:rPr lang="ru-RU" sz="1200" dirty="0">
                <a:solidFill>
                  <a:prstClr val="black"/>
                </a:solidFill>
              </a:rPr>
              <a:t>Кроме того, фирмы изготавливают ракетки под уровень игры теннисистов (PRO, CLUB, TUR и т. п.), так как чем выше мастерство теннисиста, тем более чувствителен он к параметрам ракетки. Профессионалы высокого уровня, как правило, играют ракетками, выполненными фирмами по индивидуальному заказу, учитывающими их игровые и анатомические особенности. Обновление моделей происходит примерно через год — два, но наиболее популярные модели могут производиться и на протяжении более длительного срока.</a:t>
            </a:r>
            <a:endParaRPr lang="ru-RU" sz="1200" dirty="0">
              <a:solidFill>
                <a:prstClr val="black"/>
              </a:solidFill>
            </a:endParaRPr>
          </a:p>
        </p:txBody>
      </p:sp>
    </p:spTree>
    <p:extLst>
      <p:ext uri="{BB962C8B-B14F-4D97-AF65-F5344CB8AC3E}">
        <p14:creationId xmlns:p14="http://schemas.microsoft.com/office/powerpoint/2010/main" val="8097483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5521" y="0"/>
            <a:ext cx="3008313" cy="1162050"/>
          </a:xfrm>
        </p:spPr>
        <p:txBody>
          <a:bodyPr anchor="ctr"/>
          <a:lstStyle/>
          <a:p>
            <a:pPr algn="ctr"/>
            <a:r>
              <a:rPr lang="ru-RU" sz="3200" dirty="0">
                <a:solidFill>
                  <a:prstClr val="black"/>
                </a:solidFill>
              </a:rPr>
              <a:t>Инвентарь</a:t>
            </a:r>
            <a:br>
              <a:rPr lang="ru-RU" sz="3200" dirty="0">
                <a:solidFill>
                  <a:prstClr val="black"/>
                </a:solidFill>
              </a:rPr>
            </a:br>
            <a:r>
              <a:rPr lang="ru-RU" sz="2400" dirty="0" smtClean="0">
                <a:solidFill>
                  <a:prstClr val="black"/>
                </a:solidFill>
              </a:rPr>
              <a:t>Мяч</a:t>
            </a:r>
            <a:endParaRPr lang="ru-RU" dirty="0"/>
          </a:p>
        </p:txBody>
      </p:sp>
      <p:sp>
        <p:nvSpPr>
          <p:cNvPr id="7" name="Текст 6"/>
          <p:cNvSpPr>
            <a:spLocks noGrp="1"/>
          </p:cNvSpPr>
          <p:nvPr>
            <p:ph type="body" idx="2"/>
          </p:nvPr>
        </p:nvSpPr>
        <p:spPr>
          <a:xfrm>
            <a:off x="23672" y="1196752"/>
            <a:ext cx="4836359" cy="5661248"/>
          </a:xfrm>
        </p:spPr>
        <p:txBody>
          <a:bodyPr>
            <a:normAutofit/>
          </a:bodyPr>
          <a:lstStyle/>
          <a:p>
            <a:r>
              <a:rPr lang="ru-RU" dirty="0"/>
              <a:t>Для игры используется полый резиновый </a:t>
            </a:r>
            <a:r>
              <a:rPr lang="ru-RU" dirty="0" smtClean="0"/>
              <a:t>мяч</a:t>
            </a:r>
            <a:r>
              <a:rPr lang="ru-RU" dirty="0"/>
              <a:t>. Снаружи мяч покрыт пушистым </a:t>
            </a:r>
            <a:r>
              <a:rPr lang="ru-RU" dirty="0" smtClean="0"/>
              <a:t>войлоком</a:t>
            </a:r>
            <a:r>
              <a:rPr lang="ru-RU" dirty="0"/>
              <a:t> </a:t>
            </a:r>
            <a:r>
              <a:rPr lang="ru-RU" dirty="0" smtClean="0"/>
              <a:t>для </a:t>
            </a:r>
            <a:r>
              <a:rPr lang="ru-RU" dirty="0"/>
              <a:t>придания определённых аэродинамических свойств. Используемые на крупных соревнованиях мячи должны соответствовать установленным критериям, к которым относятся размер </a:t>
            </a:r>
            <a:r>
              <a:rPr lang="ru-RU" dirty="0" smtClean="0"/>
              <a:t>65-68 </a:t>
            </a:r>
            <a:r>
              <a:rPr lang="ru-RU" dirty="0"/>
              <a:t>мм, вес </a:t>
            </a:r>
            <a:r>
              <a:rPr lang="ru-RU" dirty="0" smtClean="0"/>
              <a:t>56-59гр</a:t>
            </a:r>
            <a:r>
              <a:rPr lang="ru-RU" dirty="0"/>
              <a:t>, уровень деформации, а также цвет. Желтый и белый цвета утверждены </a:t>
            </a:r>
            <a:r>
              <a:rPr lang="ru-RU" dirty="0" smtClean="0"/>
              <a:t>теннисной </a:t>
            </a:r>
            <a:r>
              <a:rPr lang="ru-RU" dirty="0"/>
              <a:t>ассоциацией США </a:t>
            </a:r>
            <a:r>
              <a:rPr lang="ru-RU" dirty="0" smtClean="0"/>
              <a:t>и ITF</a:t>
            </a:r>
            <a:r>
              <a:rPr lang="ru-RU" dirty="0"/>
              <a:t>. </a:t>
            </a:r>
            <a:endParaRPr lang="ru-RU" dirty="0" smtClean="0"/>
          </a:p>
          <a:p>
            <a:r>
              <a:rPr lang="ru-RU" dirty="0"/>
              <a:t>На поверхности шара наносится замкнутая линия характерной формы. Наиболее распространены мячи с давлением порядка двух атмосфер, но бывают мячи без внутреннего давления, изготовленные из более жёсткой резины для обеспечения отскока.</a:t>
            </a:r>
            <a:endParaRPr lang="ru-RU" dirty="0" smtClean="0"/>
          </a:p>
          <a:p>
            <a:r>
              <a:rPr lang="ru-RU" dirty="0" smtClean="0"/>
              <a:t>Первые </a:t>
            </a:r>
            <a:r>
              <a:rPr lang="ru-RU" dirty="0"/>
              <a:t>мячи из резины были серого или красного цвета и не имели внутреннего давления.</a:t>
            </a:r>
          </a:p>
          <a:p>
            <a:endParaRPr lang="ru-RU" dirty="0"/>
          </a:p>
        </p:txBody>
      </p:sp>
      <p:pic>
        <p:nvPicPr>
          <p:cNvPr id="5122"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tretch>
            <a:fillRect/>
          </a:stretch>
        </p:blipFill>
        <p:spPr bwMode="auto">
          <a:xfrm>
            <a:off x="3563888" y="4365104"/>
            <a:ext cx="2484487" cy="1440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AutoShape 4" descr="data:image/jpeg;base64,/9j/4AAQSkZJRgABAQAAAQABAAD/2wCEAAkGBxIQEhISEhMWFBQUFRQWGBgWFxUUFRgYFBUWFhUVFBQYHCggGBolGxQUITEiJSkrLi4uFx8zODMsNygtLisBCgoKDg0OGxAQGiwkHx4sNC0tMTctLCwsLCwsLCwsKywtLCwsNzcsLCw3LDctLywsLDQsLCssLCwsLC41LywsNf/AABEIAKsBJwMBIgACEQEDEQH/xAAbAAEAAgMBAQAAAAAAAAAAAAAAAQQCAwUGB//EADcQAAIBAgMFBQcDBAMBAAAAAAABAgMRBCExBRJBUWFxgZGh8AYTscHR4fEHQlIVIjKiIzPCFP/EABsBAQACAwEBAAAAAAAAAAAAAAABAgMFBgQH/8QALhEBAAIBAgQFAgUFAAAAAAAAAAECAwQRBRIhMRQiQVFhcdEygZGx4RMjNKHB/9oADAMBAAIRAxEAPwD7iAAAAAAAAAAAAAAAAAAAAAAEXAkEXFwJBFxcCQAAAAAAAAAAAAAAAAAAAAAAAAAAAAAgkgAAABAAAANgA2U8Rj4x0z+BzK2OcnmzVari2HD0jrKYh2KuKjHiV3tKPA40qkXm+zkYqrG/Lu+Zoc3Hc9reXaIXikO9HHIyjjYs43vlfqbFWz+RFeN6iJ7p5IduFZPRmw4VPEvlYu0cdzzNrpeOUv0y9PlWaugDClVUtGZm9pet45qzvCgSQCwkAACSABIAAAAAAAAAAAAAAAABDAAAAQSQAAMak1FNvRETMRG8iKtRRTb0RwMftRyyTsuXFlfau1XN2WnI5s2+/Xjl6+RyPE+LTlmaYp8v7rRC1PEX4GveeulyrTqvRkvEPic/beZZFvfV78eobvzKqqXzSM4uXEpMJ3WI25vuN8JW/dfz7ijO6zv5sRn6REJ3dJ1HrmbKde+dvXQ58ZMyjUfH4kxeYHVw2Jto/kdWhid7JnnIVOpbw1dafA2nD+J5MFojforar0AK2ExG9k9UWTuMGeuakXqwhJBKMwAACQQSAAAAAAAAAAAAAACCSAAAAgAADzvtTtLcSgnm/wAZnoKs92Lk+Cb8D5ntelVxc5S39xZ52vfs+pp+L5+XHGKJ25u8/CYY/wBQjfXO+V+mpZhWvyt61OFPYO7mpt2yT4369tzDDTlSk4vnxz77+BzfhMeSP7Nt59ttv0Wh6CpTb+30Jksr/GxUw+Kv2m5zPFalqzy2jbZLfRqW45m5Tv8Af5FSLfJJGe6uGXHUxzWErUZ9PD7iLS5IrxmblPnYpNUs978mdOUuLTNajbSwSKpWIzzztY3JNZxKfvLG6MtHpkV22HVoVdJXtKPmmdvD1lNXR5nC1PLwOrs2tuycO9d50XBtdNMkVntPSfr6SpaHVAB2TGkAACSCQAAAAAAAAAAAAAAQSQAADAgAAc/btVRoyvxy7uPkjxFfEPX1Y9L7XVHaEU9bv5ZnlKkm07eupx3GsnPqOX26JglNr6GjGUFJN/Q3RjxuRPpoams8s7wlx6cnTaudejVuiriqCksnn3ruNOErOLs9eupsrxGqxc0fjr3+Y/hZ1lUSM4yXFGunFPU3NLkaiUsrJ6fEzXZ4mqMEbbWyKylmo/gmSfQxUifIoJlHTibKT4PQ1RlzNi9ciJFqCs/Xb3luM84S/i7eJRUm7X4G+VT+yXc/BpmTT22vsT2ephK6TMits+d4Jlk+kafJ/UxVt7wwpQCBmAkgkAAAAAAAAAAAAAAEEkAAABAAA8n7XytUhy3fmzz1N3PSe2FBuUGuT8vyebhl5fQ4fisTGpumGaWvj+RuWsyUjJ6Gs3WYVIZHOxNFp3y4Z8uR0VEidNu6smmZ8GacV4tHolpwVS+VjoWOXSylxWf2+HwOpG7La/HWmTmp2tG8fmmEpWMkyIcmZrI8MpTHQSDSJtkVBIypxsQjLdIkZQlZm+avGVllu/Y0QVmjbXl/bZcWrfEvh25iez0myf8ArRcKmy1ami2fRdB/jU+jFPdKAQPWgJIJAAAAAAAAAAAAAABBIAgAAQCSAOH7V0XKmpL9r8n6R5DQ+g7Tw/vKU4rVrLuzPAVVaTT9Wysclx3DNc0X94TAmrMzhGxglwMkaCVmy1tDLc6GuMjNSKpUcXTtLP1wyLeGbaWfzIrw3l1KWHqyg7M2dY8Tp4pH4qf7j+EunZrkZ7xhSqJ5pmy/U1M/KSMjYlchIygysjKKMkgSigK5LznGK/bm11enrqY1qqgs9Xkl1LWxsK21vZtu7fmz2abDN5iI726R/wBlEy9HhIWhFdDcEgfR8dOSkVj0hiSgEC4EkEgAAAAAAAAAAAAAAAAQCSABBIAg8d7UbP3J+8Syfx6nsTRjcKqsJQfFefA8Wv0kajFNfWOw+cudzKDua8fQlRnKMlaz9WK0atms/wAHD2xTWZie8LOjcy3il7y+dzbGqYpondYua69BSXUjfM1NPiKWtS0Wr0mDdSpVZU3n+ToUMbFmuajPLUqzwVr7rzZ7rX0+p65PJb39JS6ymuBkjjQp1Y8XbxN1OtWWi8TzW0M963rP5p3ddSInXUer5LUo0/ePV27CzRopdXzZgnFSk+ad/iPv9hsoxcneXcuR6nZeF3Y7z46dhz9kYHe/ueUfid9I6bguhtv4jJH0hS0gBKOmVAAAJIJAAAAAAAAAAAAAAAAAEEgCAABAJFgObtjZEMTFqWUrZSWqfzPme1MNUw89yaaabz4Pqj69Yp7S2ZSxEd2pFS5Piuxms13Dq5/NXpb90xL5JSxiLVOomW/aH2NrUbzo/wDJDl+5L5nlni5U24TTi1qndPwZz2XRXpO0ws9F7zgmT7y3E4NPbEFq+7I3R2tB6s806a8ehs70MQjZGstTzv8AVIN2vcyW1I2yfrkUnTW9h6NYhvsJeJsece1YljAKtiXajTlLhdJ2XbLQiujvadogdqOJPQ7E2U6lpzTUfN/Yj2f9k/d2nXalLVRX+K7eZ6pI3mh4JEW5836fdEyiMUlZaIkmwsdJEbdIVLAAkAABIAAAAAAAAAAAAAAAAAAAAAQSAMXcwe8bQBVqOpwsVJ1cRyR1QVmo4NfEYi3+K8DyO3vZ+tineUYRaVrpNO3ifS2jF01yMV8MW7p3fDMT+nWJecakV2xl9Suv09xv86f+5959xHkPcR5Ijw8G74RD9Pcb/On/ALfU30v07xfGpTXdJ/8Ao+4f/PHkh7iPJDw8G75dsj2EdNxc5KbXBppX7me3wcKtNKMVCKXCKSXgdtUlyMt0muCtexuoU6lZ8vAsRc+NiwkDLFflDCO90MkZAkQSASAAAAAAAAAAAAAAAAAAAAAAAAAAAAAAAAAAAAAAAAAAAAAAAAAAAAAAAAAAAAAAAAP/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078" r="15119" b="2878"/>
          <a:stretch/>
        </p:blipFill>
        <p:spPr bwMode="auto">
          <a:xfrm>
            <a:off x="6516216" y="386165"/>
            <a:ext cx="1979722" cy="2320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4869160"/>
            <a:ext cx="2809875" cy="1628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985455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b="1" dirty="0" smtClean="0"/>
              <a:t>Правила игры</a:t>
            </a:r>
            <a:endParaRPr lang="ru-RU" b="1" dirty="0"/>
          </a:p>
        </p:txBody>
      </p:sp>
      <p:graphicFrame>
        <p:nvGraphicFramePr>
          <p:cNvPr id="6" name="Схема 5"/>
          <p:cNvGraphicFramePr/>
          <p:nvPr>
            <p:extLst>
              <p:ext uri="{D42A27DB-BD31-4B8C-83A1-F6EECF244321}">
                <p14:modId xmlns:p14="http://schemas.microsoft.com/office/powerpoint/2010/main" val="323173870"/>
              </p:ext>
            </p:extLst>
          </p:nvPr>
        </p:nvGraphicFramePr>
        <p:xfrm>
          <a:off x="0" y="1124744"/>
          <a:ext cx="9060160"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14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56176" y="2947881"/>
            <a:ext cx="2728559" cy="20490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87872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b="1" dirty="0" smtClean="0"/>
              <a:t>История тенниса в России</a:t>
            </a:r>
            <a:endParaRPr lang="ru-RU" b="1" dirty="0"/>
          </a:p>
        </p:txBody>
      </p:sp>
      <p:graphicFrame>
        <p:nvGraphicFramePr>
          <p:cNvPr id="5" name="Объект 4"/>
          <p:cNvGraphicFramePr>
            <a:graphicFrameLocks noGrp="1"/>
          </p:cNvGraphicFramePr>
          <p:nvPr>
            <p:ph sz="quarter" idx="1"/>
            <p:extLst>
              <p:ext uri="{D42A27DB-BD31-4B8C-83A1-F6EECF244321}">
                <p14:modId xmlns:p14="http://schemas.microsoft.com/office/powerpoint/2010/main" val="3587124263"/>
              </p:ext>
            </p:extLst>
          </p:nvPr>
        </p:nvGraphicFramePr>
        <p:xfrm>
          <a:off x="7890" y="1124744"/>
          <a:ext cx="9136110"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29439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265</TotalTime>
  <Words>1407</Words>
  <Application>Microsoft Office PowerPoint</Application>
  <PresentationFormat>Экран (4:3)</PresentationFormat>
  <Paragraphs>182</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Эркер</vt:lpstr>
      <vt:lpstr>Большой теннис</vt:lpstr>
      <vt:lpstr>Происхождение</vt:lpstr>
      <vt:lpstr>Турниры в большом теннисе</vt:lpstr>
      <vt:lpstr>Турниры большого тенниса</vt:lpstr>
      <vt:lpstr>Инвентарь Корт</vt:lpstr>
      <vt:lpstr>Инвентарь Ракетка</vt:lpstr>
      <vt:lpstr>Инвентарь Мяч</vt:lpstr>
      <vt:lpstr>Правила игры</vt:lpstr>
      <vt:lpstr>История тенниса в России</vt:lpstr>
      <vt:lpstr>Рейтинг ATP</vt:lpstr>
      <vt:lpstr>Первые ракетки мира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Большой теннис</dc:title>
  <dc:creator>Home</dc:creator>
  <cp:lastModifiedBy>Home</cp:lastModifiedBy>
  <cp:revision>11</cp:revision>
  <dcterms:created xsi:type="dcterms:W3CDTF">2014-12-26T15:38:52Z</dcterms:created>
  <dcterms:modified xsi:type="dcterms:W3CDTF">2014-12-26T21:24:11Z</dcterms:modified>
</cp:coreProperties>
</file>