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0" r:id="rId5"/>
    <p:sldId id="258" r:id="rId6"/>
    <p:sldId id="268" r:id="rId7"/>
    <p:sldId id="267" r:id="rId8"/>
    <p:sldId id="263" r:id="rId9"/>
    <p:sldId id="257" r:id="rId10"/>
    <p:sldId id="264" r:id="rId11"/>
    <p:sldId id="269" r:id="rId12"/>
    <p:sldId id="270" r:id="rId13"/>
    <p:sldId id="271" r:id="rId14"/>
    <p:sldId id="272" r:id="rId15"/>
    <p:sldId id="26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62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09C15-0163-4DBC-A5B9-DCA3B118E534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93980-605E-41B2-B069-7521E5C69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07315-7F89-44DE-8AF5-692116835A46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F52EF-8535-4008-9229-63EB45005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12D53-C01B-4374-9D33-AD3548F7B640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FBF71-47FB-4723-8047-3E52F9EE7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609AC-2F1B-4A57-986B-DE4F8764998B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8145C-74A8-4594-A5C0-7771B8FBD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4C41E-2965-433C-B5F9-5E7E48F3A6F5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36B3B-1977-41FB-BA6A-D281A3BCE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15F4B-5A0A-4E01-BF17-7B1CBFEBBB72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CC67C-A8D4-4F16-82A1-2C988CFE2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250BD-5690-42D9-B980-21F445B3982B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9EBFF-8EF7-4EF5-82E2-0333D3C15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3782D-CC0B-4214-BEE5-5797150A9F7F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9304F-BB10-4256-A748-BEC5D7E3B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5D1ED-A9B7-40EB-94BF-11D73AB0C9F2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95877-0469-4120-BF12-55DFE9A4B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F5FCE-D4BF-48B1-A38C-9EC4832847FC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4E391-4C5B-41AC-B950-B66433ECA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68B40-4729-4DC0-9B9C-F32AD9A400C7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72E14-2CD6-45E2-BDB3-4B505F06A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53C349-8DA3-4592-B46B-FEF5A84C2EF0}" type="datetimeFigureOut">
              <a:rPr lang="ru-RU"/>
              <a:pPr>
                <a:defRPr/>
              </a:pPr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8A4831-48FA-44B4-9576-9BEE2CF42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heel spokes="8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772400" cy="1470025"/>
          </a:xfrm>
        </p:spPr>
        <p:txBody>
          <a:bodyPr/>
          <a:lstStyle/>
          <a:p>
            <a:r>
              <a:rPr lang="ru-RU" dirty="0" smtClean="0"/>
              <a:t>Исследовательская работа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6288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 тему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Логарифмическая спираль в живописи.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5292725" y="5229225"/>
            <a:ext cx="36718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Работу выполнила: </a:t>
            </a:r>
            <a:r>
              <a:rPr lang="ru-RU" dirty="0" err="1">
                <a:latin typeface="Calibri" pitchFamily="34" charset="0"/>
              </a:rPr>
              <a:t>Калаева</a:t>
            </a:r>
            <a:r>
              <a:rPr lang="ru-RU" dirty="0">
                <a:latin typeface="Calibri" pitchFamily="34" charset="0"/>
              </a:rPr>
              <a:t> Агата, 10 класс.</a:t>
            </a:r>
          </a:p>
          <a:p>
            <a:r>
              <a:rPr lang="ru-RU" dirty="0" smtClean="0">
                <a:latin typeface="Calibri" pitchFamily="34" charset="0"/>
              </a:rPr>
              <a:t>Научный руководитель : </a:t>
            </a:r>
            <a:r>
              <a:rPr lang="ru-RU" dirty="0" err="1">
                <a:latin typeface="Calibri" pitchFamily="34" charset="0"/>
              </a:rPr>
              <a:t>Кусей</a:t>
            </a:r>
            <a:r>
              <a:rPr lang="ru-RU" dirty="0">
                <a:latin typeface="Calibri" pitchFamily="34" charset="0"/>
              </a:rPr>
              <a:t> Любовь </a:t>
            </a:r>
            <a:r>
              <a:rPr lang="ru-RU" dirty="0" smtClean="0">
                <a:latin typeface="Calibri" pitchFamily="34" charset="0"/>
              </a:rPr>
              <a:t>Александровна,</a:t>
            </a:r>
          </a:p>
          <a:p>
            <a:r>
              <a:rPr lang="ru-RU" dirty="0" smtClean="0">
                <a:latin typeface="Calibri" pitchFamily="34" charset="0"/>
              </a:rPr>
              <a:t>Учитель математики 1 категории.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5" name="Рисунок 4" descr="img1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3861048"/>
            <a:ext cx="395067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Спираль в искусстве.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Изображения спирали со времён палеолита встречаются по всему миру – наскальная живопись, глиняные сосуды, фигурки и амулеты. Спирали на древних камнях в Европе, фантастические узоры, присущие исламской культуре, символ "</a:t>
            </a:r>
            <a:r>
              <a:rPr lang="ru-RU" dirty="0" err="1"/>
              <a:t>инь</a:t>
            </a:r>
            <a:r>
              <a:rPr lang="ru-RU" dirty="0"/>
              <a:t> - </a:t>
            </a:r>
            <a:r>
              <a:rPr lang="ru-RU" dirty="0" err="1"/>
              <a:t>янь</a:t>
            </a:r>
            <a:r>
              <a:rPr lang="ru-RU" dirty="0"/>
              <a:t>" у китайцев, знаменитые изображения на плато </a:t>
            </a:r>
            <a:r>
              <a:rPr lang="ru-RU" dirty="0" err="1"/>
              <a:t>Наска</a:t>
            </a:r>
            <a:r>
              <a:rPr lang="ru-RU" dirty="0"/>
              <a:t> (вверху слева) и даже таинственные круги на полях, не говоря уж о бесчисленных элементах декора в виде спирали в соборах и храмах, на предметах домашней утвари, монетах, печатях и так далее, и так далее.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Заголовок 1"/>
          <p:cNvSpPr>
            <a:spLocks noGrp="1"/>
          </p:cNvSpPr>
          <p:nvPr>
            <p:ph type="title"/>
          </p:nvPr>
        </p:nvSpPr>
        <p:spPr>
          <a:xfrm>
            <a:off x="80963" y="260350"/>
            <a:ext cx="8893175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latin typeface="Arial Black" pitchFamily="34" charset="0"/>
              </a:rPr>
              <a:t>Логарифмы и живопись</a:t>
            </a:r>
          </a:p>
        </p:txBody>
      </p:sp>
      <p:sp>
        <p:nvSpPr>
          <p:cNvPr id="60418" name="Содержимое 2"/>
          <p:cNvSpPr>
            <a:spLocks noGrp="1"/>
          </p:cNvSpPr>
          <p:nvPr>
            <p:ph idx="1"/>
          </p:nvPr>
        </p:nvSpPr>
        <p:spPr>
          <a:xfrm>
            <a:off x="611188" y="1484313"/>
            <a:ext cx="4371975" cy="4572000"/>
          </a:xfrm>
        </p:spPr>
        <p:txBody>
          <a:bodyPr/>
          <a:lstStyle/>
          <a:p>
            <a:pPr marL="27432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latin typeface="Arial Black" pitchFamily="34" charset="0"/>
              </a:rPr>
              <a:t>    Логарифмические линии в природе замечают не только математики, но и художники, например, этот вопрос чрезвычайно волновал Сальвадора Дали. </a:t>
            </a:r>
          </a:p>
          <a:p>
            <a:pPr marL="27432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dirty="0" smtClean="0">
              <a:latin typeface="Arial Black" pitchFamily="34" charset="0"/>
            </a:endParaRPr>
          </a:p>
        </p:txBody>
      </p:sp>
      <p:pic>
        <p:nvPicPr>
          <p:cNvPr id="166916" name="Picture 2" descr="083365f15a1fc6db489d799ca129bc4e[1]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59450" y="1484313"/>
            <a:ext cx="3203575" cy="36226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66917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4463" y="4040188"/>
            <a:ext cx="5580062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918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8588" y="4040188"/>
            <a:ext cx="2789237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67939" name="Объект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76375" y="260350"/>
            <a:ext cx="5759450" cy="4248150"/>
          </a:xfrm>
        </p:spPr>
      </p:pic>
      <p:sp>
        <p:nvSpPr>
          <p:cNvPr id="167940" name="Прямоугольник 4"/>
          <p:cNvSpPr>
            <a:spLocks noChangeArrowheads="1"/>
          </p:cNvSpPr>
          <p:nvPr/>
        </p:nvSpPr>
        <p:spPr bwMode="auto">
          <a:xfrm>
            <a:off x="1187450" y="4618038"/>
            <a:ext cx="64087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>
                <a:latin typeface="Arial Black" pitchFamily="34" charset="0"/>
              </a:rPr>
              <a:t>Сальвадор Дали (1904-1889) </a:t>
            </a:r>
          </a:p>
          <a:p>
            <a:pPr algn="ctr" eaLnBrk="1" hangingPunct="1"/>
            <a:r>
              <a:rPr lang="ru-RU" altLang="ru-RU">
                <a:latin typeface="Arial Black" pitchFamily="34" charset="0"/>
              </a:rPr>
              <a:t>Носорогообразная фигура Илисса Фидия</a:t>
            </a:r>
          </a:p>
        </p:txBody>
      </p:sp>
      <p:sp>
        <p:nvSpPr>
          <p:cNvPr id="167941" name="Прямоугольник 5"/>
          <p:cNvSpPr>
            <a:spLocks noChangeArrowheads="1"/>
          </p:cNvSpPr>
          <p:nvPr/>
        </p:nvSpPr>
        <p:spPr bwMode="auto">
          <a:xfrm>
            <a:off x="0" y="5326063"/>
            <a:ext cx="90360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>
                <a:latin typeface="Arial Black" pitchFamily="34" charset="0"/>
              </a:rPr>
              <a:t> Картина относится ко времени, которое Дали описывал как "почти божественный, строгий период носорожьего рога", утверждая, что изгиб этого рога — единственная в природе абсолютно точная логарифмическая спираль и потому единственная совершенная форма.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Прямоугольник 4"/>
          <p:cNvSpPr>
            <a:spLocks noChangeArrowheads="1"/>
          </p:cNvSpPr>
          <p:nvPr/>
        </p:nvSpPr>
        <p:spPr bwMode="auto">
          <a:xfrm>
            <a:off x="533400" y="4941888"/>
            <a:ext cx="80772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>
                <a:latin typeface="Arial Black" pitchFamily="34" charset="0"/>
              </a:rPr>
              <a:t>Логарифмическая спираль применялась для выражения тревожных, бурно развивающихся событий. Картина Брюсова «Последний день Помпеи», как раз отличается динамизмом и драматизмом сюжета. По линии золотой спирали располагаются основные фигуры композиции.</a:t>
            </a:r>
          </a:p>
        </p:txBody>
      </p:sp>
      <p:pic>
        <p:nvPicPr>
          <p:cNvPr id="169987" name="Рисунок 6" descr="235a2178b98c78464e19ba53f48_prev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11275" y="260350"/>
            <a:ext cx="61404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713" y="260350"/>
            <a:ext cx="35115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1011" name="Прямоугольник 1"/>
          <p:cNvSpPr>
            <a:spLocks noChangeArrowheads="1"/>
          </p:cNvSpPr>
          <p:nvPr/>
        </p:nvSpPr>
        <p:spPr bwMode="auto">
          <a:xfrm>
            <a:off x="250825" y="5229225"/>
            <a:ext cx="4500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>
                <a:latin typeface="Arial Black" pitchFamily="34" charset="0"/>
              </a:rPr>
              <a:t>Композиция знаменитой картины Леонардо да Винчи “Мона Лиза” основана на логарифмической спирали</a:t>
            </a:r>
          </a:p>
        </p:txBody>
      </p:sp>
      <p:pic>
        <p:nvPicPr>
          <p:cNvPr id="171012" name="Рисунок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13425" y="68263"/>
            <a:ext cx="2808288" cy="607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3" name="Прямоугольник 2"/>
          <p:cNvSpPr>
            <a:spLocks noChangeArrowheads="1"/>
          </p:cNvSpPr>
          <p:nvPr/>
        </p:nvSpPr>
        <p:spPr bwMode="auto">
          <a:xfrm>
            <a:off x="4932363" y="622935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>
                <a:latin typeface="Arial Black" pitchFamily="34" charset="0"/>
              </a:rPr>
              <a:t>Полотно Берн-Джонса «Лестница»</a:t>
            </a:r>
          </a:p>
        </p:txBody>
      </p:sp>
    </p:spTree>
  </p:cSld>
  <p:clrMapOvr>
    <a:masterClrMapping/>
  </p:clrMapOvr>
  <p:transition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Вывод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 Логарифмическая спираль – интересный феномен, имеющий широкое применение практически во всех сферах жизни, не исключая живопись.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888" y="4013032"/>
            <a:ext cx="3744962" cy="258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r>
              <a:rPr lang="ru-RU" smtClean="0"/>
              <a:t>Содержание: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ru-RU" smtClean="0"/>
              <a:t>1. Цель.</a:t>
            </a:r>
          </a:p>
          <a:p>
            <a:r>
              <a:rPr lang="ru-RU" smtClean="0"/>
              <a:t>2. Логарифмы в живописи.</a:t>
            </a:r>
          </a:p>
          <a:p>
            <a:r>
              <a:rPr lang="ru-RU" smtClean="0"/>
              <a:t>3. «Золотое сечение».</a:t>
            </a:r>
          </a:p>
          <a:p>
            <a:r>
              <a:rPr lang="ru-RU" smtClean="0"/>
              <a:t>4. История «Золотого сечения».</a:t>
            </a:r>
          </a:p>
          <a:p>
            <a:r>
              <a:rPr lang="ru-RU" smtClean="0"/>
              <a:t>5. «Золотое сечение» в живописи.</a:t>
            </a:r>
          </a:p>
          <a:p>
            <a:r>
              <a:rPr lang="ru-RU" smtClean="0"/>
              <a:t>6. Логарифмическая спираль в искусстве.</a:t>
            </a:r>
          </a:p>
          <a:p>
            <a:r>
              <a:rPr lang="ru-RU" smtClean="0"/>
              <a:t>7.Вывод.</a:t>
            </a:r>
          </a:p>
          <a:p>
            <a:endParaRPr lang="ru-RU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Цель: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395288" y="1628775"/>
            <a:ext cx="8229600" cy="4525963"/>
          </a:xfrm>
        </p:spPr>
        <p:txBody>
          <a:bodyPr/>
          <a:lstStyle/>
          <a:p>
            <a:r>
              <a:rPr lang="ru-RU" smtClean="0"/>
              <a:t>Отразить широту применения логарифма в различных областях живописи.</a:t>
            </a:r>
          </a:p>
          <a:p>
            <a:r>
              <a:rPr lang="ru-RU" smtClean="0"/>
              <a:t>Понимание термина «Золотое сечение»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mtClean="0"/>
              <a:t>Логарифмы и живопись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Логарифмические линии в природе замечают не только математики, но и художники, именно поэтому этот вопрос чрезвычайно их волновал.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Еще в эпоху Возрождения художники открыли, что любая картина имеет определенные точки, невольно приковывающие наше внимание, так называемые зрительные центры.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«Золотое сечение»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Золотое сечение — это универсальное проявление структурной гармонии. Оно встречается в природе, науке, искусстве – во всем, с чем может соприкоснуться человек. Однажды познакомившись с золотым правилом, человечество больше ему не изменяло</a:t>
            </a:r>
            <a:r>
              <a:rPr lang="ru-RU" dirty="0" smtClean="0"/>
              <a:t>.</a:t>
            </a:r>
            <a:r>
              <a:rPr lang="ru-RU" dirty="0"/>
              <a:t> Принцип золотого сечения – высшее проявление структурного и функционального совершенства целого и его частей в искусстве, науке, технике и природе.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132138" y="3357563"/>
            <a:ext cx="2549525" cy="32131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2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435600" y="404813"/>
            <a:ext cx="3097213" cy="3095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2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68313" y="404813"/>
            <a:ext cx="3068637" cy="3173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История «Золотого сечения»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Принято считать, что понятие о золотом делении ввел в научный обиход Пифагор, древнегреческий философ и математик. Есть предположение, что Пифагор свое знание золотого деления позаимствовал у египтян и вавилонян.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дошедшей до нас античной литературе золотое деление впервые упоминается в «Началах» </a:t>
            </a:r>
            <a:r>
              <a:rPr lang="ru-RU" dirty="0" err="1" smtClean="0"/>
              <a:t>Евклидах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Во времена Ренессанса принципы золотого сечение использовали в своих работах такие известные личности как Леонардо да Винчи и </a:t>
            </a:r>
            <a:r>
              <a:rPr lang="ru-RU" dirty="0" err="1" smtClean="0"/>
              <a:t>Альберхт</a:t>
            </a:r>
            <a:r>
              <a:rPr lang="ru-RU" dirty="0" smtClean="0"/>
              <a:t> Дюрер.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Золотое сечение в живописи</a:t>
            </a:r>
          </a:p>
        </p:txBody>
      </p:sp>
      <p:pic>
        <p:nvPicPr>
          <p:cNvPr id="4" name="Содержимое 3" descr="жив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 t="-28683" r="-27280"/>
          <a:stretch>
            <a:fillRect/>
          </a:stretch>
        </p:blipFill>
        <p:spPr>
          <a:xfrm>
            <a:off x="5651500" y="3789363"/>
            <a:ext cx="4262438" cy="2889250"/>
          </a:xfrm>
        </p:spPr>
      </p:pic>
      <p:pic>
        <p:nvPicPr>
          <p:cNvPr id="5" name="Рисунок 4" descr="img15 (1)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850" y="1557338"/>
            <a:ext cx="36004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3924300" y="1628775"/>
            <a:ext cx="3960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«</a:t>
            </a:r>
            <a:r>
              <a:rPr lang="ru-RU" sz="1400">
                <a:latin typeface="Calibri" pitchFamily="34" charset="0"/>
              </a:rPr>
              <a:t>Золотая» спираль в картине Рафаэля «Избиение младенцев».</a:t>
            </a:r>
          </a:p>
        </p:txBody>
      </p:sp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4500563" y="2133600"/>
            <a:ext cx="424815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В картине прекрасно сочетаются динамизм и гармония. Динамизм придает ей вихревой характер спирали, а гармоничность – выбор золотого сечения как пропорции, определяющая развертывание спирали.</a:t>
            </a:r>
          </a:p>
        </p:txBody>
      </p:sp>
      <p:sp>
        <p:nvSpPr>
          <p:cNvPr id="20486" name="TextBox 8"/>
          <p:cNvSpPr txBox="1">
            <a:spLocks noChangeArrowheads="1"/>
          </p:cNvSpPr>
          <p:nvPr/>
        </p:nvSpPr>
        <p:spPr bwMode="auto">
          <a:xfrm>
            <a:off x="684213" y="4581525"/>
            <a:ext cx="395922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Гравер Раймонди добавил новые элементы композиции, подчеркивающие разворот спирали – это арка моста, идущая от головы женщины, - в левой части композиции и лежащее тело ребенка – в ее центре.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Золотое сечение в картине Леонардо да Винчи «Джоконда»</a:t>
            </a:r>
            <a:endParaRPr lang="ru-RU" dirty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525962"/>
          </a:xfrm>
        </p:spPr>
        <p:txBody>
          <a:bodyPr/>
          <a:lstStyle/>
          <a:p>
            <a:r>
              <a:rPr lang="ru-RU" smtClean="0"/>
              <a:t>Портрет Моно Лизы привлекает тем, что композиция рисунка построена на «золотых треугольниках» (точнее треугольников, являющихся кусками правильного звездчатого пятиугольника).</a:t>
            </a:r>
          </a:p>
        </p:txBody>
      </p:sp>
      <p:pic>
        <p:nvPicPr>
          <p:cNvPr id="4" name="Рисунок 3" descr="жив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228184" y="3717032"/>
            <a:ext cx="2016224" cy="29267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615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Исследовательская работа </vt:lpstr>
      <vt:lpstr>Содержание:</vt:lpstr>
      <vt:lpstr>Цель:</vt:lpstr>
      <vt:lpstr>Логарифмы и живопись</vt:lpstr>
      <vt:lpstr>«Золотое сечение»</vt:lpstr>
      <vt:lpstr>Слайд 6</vt:lpstr>
      <vt:lpstr>История «Золотого сечения»</vt:lpstr>
      <vt:lpstr>Золотое сечение в живописи</vt:lpstr>
      <vt:lpstr>Золотое сечение в картине Леонардо да Винчи «Джоконда»</vt:lpstr>
      <vt:lpstr>Спираль в искусстве.</vt:lpstr>
      <vt:lpstr>Логарифмы и живопись</vt:lpstr>
      <vt:lpstr>Слайд 12</vt:lpstr>
      <vt:lpstr>Слайд 13</vt:lpstr>
      <vt:lpstr>Слайд 14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каб-9</dc:creator>
  <cp:lastModifiedBy>Любовь</cp:lastModifiedBy>
  <cp:revision>8</cp:revision>
  <dcterms:created xsi:type="dcterms:W3CDTF">2018-02-08T10:20:00Z</dcterms:created>
  <dcterms:modified xsi:type="dcterms:W3CDTF">2018-02-09T15:45:44Z</dcterms:modified>
</cp:coreProperties>
</file>